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4.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3"/>
  </p:sldMasterIdLst>
  <p:notesMasterIdLst>
    <p:notesMasterId r:id="rId28"/>
  </p:notesMasterIdLst>
  <p:sldIdLst>
    <p:sldId id="313" r:id="rId4"/>
    <p:sldId id="293" r:id="rId5"/>
    <p:sldId id="308" r:id="rId6"/>
    <p:sldId id="5747" r:id="rId7"/>
    <p:sldId id="5748" r:id="rId8"/>
    <p:sldId id="5751" r:id="rId9"/>
    <p:sldId id="5737" r:id="rId10"/>
    <p:sldId id="5739" r:id="rId11"/>
    <p:sldId id="312" r:id="rId12"/>
    <p:sldId id="5738" r:id="rId13"/>
    <p:sldId id="5740" r:id="rId14"/>
    <p:sldId id="309" r:id="rId15"/>
    <p:sldId id="5735" r:id="rId16"/>
    <p:sldId id="5744" r:id="rId17"/>
    <p:sldId id="5745" r:id="rId18"/>
    <p:sldId id="5746" r:id="rId19"/>
    <p:sldId id="5749" r:id="rId20"/>
    <p:sldId id="5750" r:id="rId21"/>
    <p:sldId id="305" r:id="rId22"/>
    <p:sldId id="303" r:id="rId23"/>
    <p:sldId id="257" r:id="rId24"/>
    <p:sldId id="290" r:id="rId25"/>
    <p:sldId id="5734" r:id="rId26"/>
    <p:sldId id="3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D70267-A44C-79B0-82FF-393C25068DE1}" name="Rafail Koumeri" initials="RK" userId="S::rcoum@planet.gr::9086bef0-2abc-4276-9568-c82b9bc290f1" providerId="AD"/>
  <p188:author id="{407501B2-425E-6F3D-4E40-8582E9635467}" name="Vassilis Kaleridis" initials="VK" userId="S-1-5-21-3249887372-4258452314-4243128233-1564" providerId="AD"/>
  <p188:author id="{B2FA51BF-C42A-F86D-CE48-0782359205C8}" name="Μαρία-Χριστίνα Γκίνη" initials="ΜΓ" userId="S::m.gkini@o365.mindev.gov.gr::2aba0df2-d2a9-4642-92ef-06c5c52b90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1F9"/>
    <a:srgbClr val="D9ECF7"/>
    <a:srgbClr val="D3E8F5"/>
    <a:srgbClr val="FFF4E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32" autoAdjust="0"/>
    <p:restoredTop sz="94660"/>
  </p:normalViewPr>
  <p:slideViewPr>
    <p:cSldViewPr snapToGrid="0">
      <p:cViewPr>
        <p:scale>
          <a:sx n="94" d="100"/>
          <a:sy n="94" d="100"/>
        </p:scale>
        <p:origin x="-148" y="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ina\Documents\Tina\LDK-SED%20&#904;&#961;&#947;&#945;\&#913;&#958;&#953;&#959;&#955;&#972;&#947;&#951;&#963;&#951;%20RIS-&#915;&#915;&#917;&#932;%202023\&#922;&#945;&#964;&#945;&#957;&#959;&#956;&#942;%20&#960;&#972;&#961;&#969;&#95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5D-4965-B41C-AEF3EE5DB12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5D-4965-B41C-AEF3EE5DB12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5D-4965-B41C-AEF3EE5DB12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5D-4965-B41C-AEF3EE5DB12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5D-4965-B41C-AEF3EE5DB12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15D-4965-B41C-AEF3EE5DB12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15D-4965-B41C-AEF3EE5DB12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15D-4965-B41C-AEF3EE5DB12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Sheet1!$A$8:$A$15</c:f>
              <c:strCache>
                <c:ptCount val="8"/>
                <c:pt idx="0">
                  <c:v>Αγρο-διατροφή</c:v>
                </c:pt>
                <c:pt idx="1">
                  <c:v>Βιοεπιστήμες, Υγεία - Φάρμακα </c:v>
                </c:pt>
                <c:pt idx="2">
                  <c:v>Τεχνολογίες πληροφορικής και επικοινωνιών</c:v>
                </c:pt>
                <c:pt idx="3">
                  <c:v>Ενέργεια </c:v>
                </c:pt>
                <c:pt idx="4">
                  <c:v>Περιβάλλον και βιώσιμη ανάπτυξη</c:v>
                </c:pt>
                <c:pt idx="5">
                  <c:v>Μεταφορές/Logistics</c:v>
                </c:pt>
                <c:pt idx="6">
                  <c:v>Υλικά – κατασκευές</c:v>
                </c:pt>
                <c:pt idx="7">
                  <c:v>Πολιτισμός – Τουρισμός - Δημιουργικές Βιομηχανίες</c:v>
                </c:pt>
              </c:strCache>
            </c:strRef>
          </c:cat>
          <c:val>
            <c:numRef>
              <c:f>Sheet1!$C$8:$C$15</c:f>
              <c:numCache>
                <c:formatCode>0%</c:formatCode>
                <c:ptCount val="8"/>
                <c:pt idx="0">
                  <c:v>0.16</c:v>
                </c:pt>
                <c:pt idx="1">
                  <c:v>0.16</c:v>
                </c:pt>
                <c:pt idx="2">
                  <c:v>0.23</c:v>
                </c:pt>
                <c:pt idx="3">
                  <c:v>0.08</c:v>
                </c:pt>
                <c:pt idx="4">
                  <c:v>0.09</c:v>
                </c:pt>
                <c:pt idx="5">
                  <c:v>0.06</c:v>
                </c:pt>
                <c:pt idx="6">
                  <c:v>0.09</c:v>
                </c:pt>
                <c:pt idx="7">
                  <c:v>0.13</c:v>
                </c:pt>
              </c:numCache>
            </c:numRef>
          </c:val>
          <c:extLst>
            <c:ext xmlns:c16="http://schemas.microsoft.com/office/drawing/2014/chart" uri="{C3380CC4-5D6E-409C-BE32-E72D297353CC}">
              <c16:uniqueId val="{00000010-B15D-4965-B41C-AEF3EE5DB1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169006999125102"/>
          <c:y val="6.4232283464566928E-2"/>
          <c:w val="0.32164326334208226"/>
          <c:h val="0.899313210848643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5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5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5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5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2B982-CBEB-4F51-822B-6AC8AB49250C}" type="doc">
      <dgm:prSet loTypeId="urn:microsoft.com/office/officeart/2008/layout/VerticalCurvedList" loCatId="list" qsTypeId="urn:microsoft.com/office/officeart/2005/8/quickstyle/simple1" qsCatId="simple" csTypeId="urn:microsoft.com/office/officeart/2005/8/colors/accent1_1" csCatId="accent1" phldr="1"/>
      <dgm:spPr/>
    </dgm:pt>
    <dgm:pt modelId="{40C37187-4898-478D-875B-302CBE8DC711}">
      <dgm:prSet phldrT="[Κείμενο]" custT="1"/>
      <dgm:spPr>
        <a:solidFill>
          <a:srgbClr val="E3F1F9"/>
        </a:solidFill>
        <a:ln>
          <a:noFill/>
        </a:ln>
      </dgm:spPr>
      <dgm:t>
        <a:bodyPr/>
        <a:lstStyle/>
        <a:p>
          <a:pPr>
            <a:buFont typeface="+mj-lt"/>
            <a:buAutoNum type="arabicPeriod"/>
          </a:pPr>
          <a:r>
            <a:rPr lang="el-GR" sz="1600" b="1" dirty="0">
              <a:effectLst/>
              <a:latin typeface="+mn-lt"/>
              <a:ea typeface="+mn-ea"/>
              <a:cs typeface="+mn-cs"/>
            </a:rPr>
            <a:t>Ανάλυση του γεωγραφικού πλαισίου και των δυνατοτήτων για καινοτομία</a:t>
          </a:r>
          <a:endParaRPr lang="en-GB" sz="1600" b="1" dirty="0"/>
        </a:p>
      </dgm:t>
    </dgm:pt>
    <dgm:pt modelId="{4D4259A4-7055-4B8C-BCE4-A1DFABA66D42}" type="parTrans" cxnId="{5CFFB827-6815-4148-B5F1-8B76D26C0D35}">
      <dgm:prSet/>
      <dgm:spPr/>
      <dgm:t>
        <a:bodyPr/>
        <a:lstStyle/>
        <a:p>
          <a:endParaRPr lang="en-GB" sz="1600" b="1"/>
        </a:p>
      </dgm:t>
    </dgm:pt>
    <dgm:pt modelId="{C7550A3A-5B5A-4844-B28E-B5E530DA78CC}" type="sibTrans" cxnId="{5CFFB827-6815-4148-B5F1-8B76D26C0D35}">
      <dgm:prSet/>
      <dgm:spPr/>
      <dgm:t>
        <a:bodyPr/>
        <a:lstStyle/>
        <a:p>
          <a:endParaRPr lang="en-GB" sz="1600" b="1"/>
        </a:p>
      </dgm:t>
    </dgm:pt>
    <dgm:pt modelId="{3E5179F4-0748-4DC1-9257-07500842752F}">
      <dgm:prSet custT="1"/>
      <dgm:spPr>
        <a:solidFill>
          <a:srgbClr val="E3F1F9"/>
        </a:solidFill>
        <a:ln>
          <a:noFill/>
        </a:ln>
      </dgm:spPr>
      <dgm:t>
        <a:bodyPr/>
        <a:lstStyle/>
        <a:p>
          <a:r>
            <a:rPr lang="el-GR" sz="1600" b="1" dirty="0">
              <a:effectLst/>
              <a:latin typeface="+mn-lt"/>
              <a:ea typeface="+mn-ea"/>
              <a:cs typeface="+mn-cs"/>
            </a:rPr>
            <a:t>Δημιουργία μιας υγιούς και χωρίς αποκλεισμούς δομής διακυβέρνησης</a:t>
          </a:r>
        </a:p>
      </dgm:t>
    </dgm:pt>
    <dgm:pt modelId="{D9431E85-8B58-439C-AB8D-60CEF7356FB7}" type="parTrans" cxnId="{90E7D322-E2D2-4782-8C92-60FFF6684AFD}">
      <dgm:prSet/>
      <dgm:spPr/>
      <dgm:t>
        <a:bodyPr/>
        <a:lstStyle/>
        <a:p>
          <a:endParaRPr lang="en-GB" sz="1600" b="1"/>
        </a:p>
      </dgm:t>
    </dgm:pt>
    <dgm:pt modelId="{3AFB3A55-C0B5-4017-99D8-B2C11D94E770}" type="sibTrans" cxnId="{90E7D322-E2D2-4782-8C92-60FFF6684AFD}">
      <dgm:prSet/>
      <dgm:spPr/>
      <dgm:t>
        <a:bodyPr/>
        <a:lstStyle/>
        <a:p>
          <a:endParaRPr lang="en-GB" sz="1600" b="1"/>
        </a:p>
      </dgm:t>
    </dgm:pt>
    <dgm:pt modelId="{905B6388-72A6-4D3A-A3F3-FA91FA6DFEC6}">
      <dgm:prSet custT="1"/>
      <dgm:spPr>
        <a:solidFill>
          <a:srgbClr val="E3F1F9"/>
        </a:solidFill>
        <a:ln>
          <a:noFill/>
        </a:ln>
      </dgm:spPr>
      <dgm:t>
        <a:bodyPr/>
        <a:lstStyle/>
        <a:p>
          <a:r>
            <a:rPr lang="el-GR" sz="1600" b="1" dirty="0">
              <a:effectLst/>
              <a:latin typeface="+mn-lt"/>
              <a:ea typeface="+mn-ea"/>
              <a:cs typeface="+mn-cs"/>
            </a:rPr>
            <a:t>Παραγωγή κοινού οράματος για το μέλλον της γεωγραφικής περιοχής (χώρα / περιφέρεια)</a:t>
          </a:r>
        </a:p>
      </dgm:t>
    </dgm:pt>
    <dgm:pt modelId="{ED260B2F-CB7D-48C0-A454-F4480BF199F3}" type="parTrans" cxnId="{D8E157BB-4C55-44A9-AEA5-E782F2A316A9}">
      <dgm:prSet/>
      <dgm:spPr/>
      <dgm:t>
        <a:bodyPr/>
        <a:lstStyle/>
        <a:p>
          <a:endParaRPr lang="en-GB" sz="1600" b="1"/>
        </a:p>
      </dgm:t>
    </dgm:pt>
    <dgm:pt modelId="{E02D0419-CA73-46AA-91FA-BF4777F52468}" type="sibTrans" cxnId="{D8E157BB-4C55-44A9-AEA5-E782F2A316A9}">
      <dgm:prSet/>
      <dgm:spPr/>
      <dgm:t>
        <a:bodyPr/>
        <a:lstStyle/>
        <a:p>
          <a:endParaRPr lang="en-GB" sz="1600" b="1"/>
        </a:p>
      </dgm:t>
    </dgm:pt>
    <dgm:pt modelId="{95671305-27A3-4212-B6B7-EC6FB52D7F52}">
      <dgm:prSet custT="1"/>
      <dgm:spPr>
        <a:solidFill>
          <a:srgbClr val="E3F1F9"/>
        </a:solidFill>
        <a:ln>
          <a:noFill/>
        </a:ln>
      </dgm:spPr>
      <dgm:t>
        <a:bodyPr/>
        <a:lstStyle/>
        <a:p>
          <a:r>
            <a:rPr lang="el-GR" sz="1600" b="1" dirty="0">
              <a:effectLst/>
              <a:latin typeface="+mn-lt"/>
              <a:ea typeface="+mn-ea"/>
              <a:cs typeface="+mn-cs"/>
            </a:rPr>
            <a:t>Επιλογή περιορισμένου αριθμού προτεραιοτήτων για την ανάπτυξη</a:t>
          </a:r>
        </a:p>
      </dgm:t>
    </dgm:pt>
    <dgm:pt modelId="{D1CFD367-71CF-42EE-9680-D90C158CE5CD}" type="parTrans" cxnId="{E016795A-8299-42E4-8A34-EFC8707966F8}">
      <dgm:prSet/>
      <dgm:spPr/>
      <dgm:t>
        <a:bodyPr/>
        <a:lstStyle/>
        <a:p>
          <a:endParaRPr lang="en-GB" sz="1600" b="1"/>
        </a:p>
      </dgm:t>
    </dgm:pt>
    <dgm:pt modelId="{834DCF8E-EB0A-41C1-A587-3CFED456BEB5}" type="sibTrans" cxnId="{E016795A-8299-42E4-8A34-EFC8707966F8}">
      <dgm:prSet/>
      <dgm:spPr/>
      <dgm:t>
        <a:bodyPr/>
        <a:lstStyle/>
        <a:p>
          <a:endParaRPr lang="en-GB" sz="1600" b="1"/>
        </a:p>
      </dgm:t>
    </dgm:pt>
    <dgm:pt modelId="{2B14AA14-D11B-43C4-86F5-DDFD0C930DCF}">
      <dgm:prSet custT="1"/>
      <dgm:spPr>
        <a:solidFill>
          <a:srgbClr val="E3F1F9"/>
        </a:solidFill>
        <a:ln>
          <a:noFill/>
        </a:ln>
      </dgm:spPr>
      <dgm:t>
        <a:bodyPr/>
        <a:lstStyle/>
        <a:p>
          <a:r>
            <a:rPr lang="el-GR" sz="1600" b="1" dirty="0">
              <a:effectLst/>
              <a:latin typeface="+mn-lt"/>
              <a:ea typeface="+mn-ea"/>
              <a:cs typeface="+mn-cs"/>
            </a:rPr>
            <a:t>Καθιέρωση κατάλληλων συνδυασμών πολιτικής</a:t>
          </a:r>
        </a:p>
      </dgm:t>
    </dgm:pt>
    <dgm:pt modelId="{85C2F3DC-C2C5-4494-9EF7-7A20782BCE32}" type="parTrans" cxnId="{80F42FC0-FE3D-4CBB-9FAF-7D5552B81A0C}">
      <dgm:prSet/>
      <dgm:spPr/>
      <dgm:t>
        <a:bodyPr/>
        <a:lstStyle/>
        <a:p>
          <a:endParaRPr lang="en-GB" sz="1600" b="1"/>
        </a:p>
      </dgm:t>
    </dgm:pt>
    <dgm:pt modelId="{3C19622F-F9BC-47D4-9F7C-C1ECC3EEC8FE}" type="sibTrans" cxnId="{80F42FC0-FE3D-4CBB-9FAF-7D5552B81A0C}">
      <dgm:prSet/>
      <dgm:spPr/>
      <dgm:t>
        <a:bodyPr/>
        <a:lstStyle/>
        <a:p>
          <a:endParaRPr lang="en-GB" sz="1600" b="1"/>
        </a:p>
      </dgm:t>
    </dgm:pt>
    <dgm:pt modelId="{AADD7180-1C9F-4B0C-AFAC-C99D48EC3CD2}" type="pres">
      <dgm:prSet presAssocID="{BC32B982-CBEB-4F51-822B-6AC8AB49250C}" presName="Name0" presStyleCnt="0">
        <dgm:presLayoutVars>
          <dgm:chMax val="7"/>
          <dgm:chPref val="7"/>
          <dgm:dir/>
        </dgm:presLayoutVars>
      </dgm:prSet>
      <dgm:spPr/>
    </dgm:pt>
    <dgm:pt modelId="{49A87FE0-3E48-4064-A828-9439BCF95ECE}" type="pres">
      <dgm:prSet presAssocID="{BC32B982-CBEB-4F51-822B-6AC8AB49250C}" presName="Name1" presStyleCnt="0"/>
      <dgm:spPr/>
    </dgm:pt>
    <dgm:pt modelId="{6ADC0019-E5A5-4F1E-85FB-A33DC235DE79}" type="pres">
      <dgm:prSet presAssocID="{BC32B982-CBEB-4F51-822B-6AC8AB49250C}" presName="cycle" presStyleCnt="0"/>
      <dgm:spPr/>
    </dgm:pt>
    <dgm:pt modelId="{B2BDCD75-8000-4178-AF29-37A9AE8C9ADE}" type="pres">
      <dgm:prSet presAssocID="{BC32B982-CBEB-4F51-822B-6AC8AB49250C}" presName="srcNode" presStyleLbl="node1" presStyleIdx="0" presStyleCnt="5"/>
      <dgm:spPr/>
    </dgm:pt>
    <dgm:pt modelId="{D26D5B23-666A-4D39-B9B9-926B280A37A3}" type="pres">
      <dgm:prSet presAssocID="{BC32B982-CBEB-4F51-822B-6AC8AB49250C}" presName="conn" presStyleLbl="parChTrans1D2" presStyleIdx="0" presStyleCnt="1"/>
      <dgm:spPr/>
    </dgm:pt>
    <dgm:pt modelId="{EC244E38-1174-4F31-95E3-8D811CBB698A}" type="pres">
      <dgm:prSet presAssocID="{BC32B982-CBEB-4F51-822B-6AC8AB49250C}" presName="extraNode" presStyleLbl="node1" presStyleIdx="0" presStyleCnt="5"/>
      <dgm:spPr/>
    </dgm:pt>
    <dgm:pt modelId="{693DEC1F-3DCF-4F96-B339-78D10B1BC880}" type="pres">
      <dgm:prSet presAssocID="{BC32B982-CBEB-4F51-822B-6AC8AB49250C}" presName="dstNode" presStyleLbl="node1" presStyleIdx="0" presStyleCnt="5"/>
      <dgm:spPr/>
    </dgm:pt>
    <dgm:pt modelId="{824C8A75-0154-4767-A729-23355C0393B2}" type="pres">
      <dgm:prSet presAssocID="{40C37187-4898-478D-875B-302CBE8DC711}" presName="text_1" presStyleLbl="node1" presStyleIdx="0" presStyleCnt="5">
        <dgm:presLayoutVars>
          <dgm:bulletEnabled val="1"/>
        </dgm:presLayoutVars>
      </dgm:prSet>
      <dgm:spPr/>
    </dgm:pt>
    <dgm:pt modelId="{695C76D0-B212-464F-AAB9-2613AA049858}" type="pres">
      <dgm:prSet presAssocID="{40C37187-4898-478D-875B-302CBE8DC711}" presName="accent_1" presStyleCnt="0"/>
      <dgm:spPr/>
    </dgm:pt>
    <dgm:pt modelId="{0858AFCC-1F3A-466A-9C18-3A0669ED2CEC}" type="pres">
      <dgm:prSet presAssocID="{40C37187-4898-478D-875B-302CBE8DC711}" presName="accentRepeatNode" presStyleLbl="solidFgAcc1" presStyleIdx="0" presStyleCnt="5"/>
      <dgm:spPr>
        <a:solidFill>
          <a:schemeClr val="bg1">
            <a:lumMod val="85000"/>
          </a:schemeClr>
        </a:solidFill>
        <a:ln>
          <a:solidFill>
            <a:schemeClr val="accent3">
              <a:lumMod val="75000"/>
            </a:schemeClr>
          </a:solidFill>
        </a:ln>
      </dgm:spPr>
    </dgm:pt>
    <dgm:pt modelId="{4468B456-9E82-4BBF-80D5-CD9FFB941FFF}" type="pres">
      <dgm:prSet presAssocID="{3E5179F4-0748-4DC1-9257-07500842752F}" presName="text_2" presStyleLbl="node1" presStyleIdx="1" presStyleCnt="5">
        <dgm:presLayoutVars>
          <dgm:bulletEnabled val="1"/>
        </dgm:presLayoutVars>
      </dgm:prSet>
      <dgm:spPr/>
    </dgm:pt>
    <dgm:pt modelId="{DBF1E709-A4A8-46FD-BF20-19C9DFC95513}" type="pres">
      <dgm:prSet presAssocID="{3E5179F4-0748-4DC1-9257-07500842752F}" presName="accent_2" presStyleCnt="0"/>
      <dgm:spPr/>
    </dgm:pt>
    <dgm:pt modelId="{7714F002-F7B3-4A63-BD7B-590DE52BA544}" type="pres">
      <dgm:prSet presAssocID="{3E5179F4-0748-4DC1-9257-07500842752F}" presName="accentRepeatNode" presStyleLbl="solidFgAcc1" presStyleIdx="1" presStyleCnt="5"/>
      <dgm:spPr>
        <a:solidFill>
          <a:schemeClr val="bg1">
            <a:lumMod val="85000"/>
          </a:schemeClr>
        </a:solidFill>
        <a:ln>
          <a:solidFill>
            <a:schemeClr val="accent3">
              <a:lumMod val="75000"/>
            </a:schemeClr>
          </a:solidFill>
        </a:ln>
      </dgm:spPr>
    </dgm:pt>
    <dgm:pt modelId="{D222C6A9-E005-40A3-82C0-72B49A36DD6D}" type="pres">
      <dgm:prSet presAssocID="{905B6388-72A6-4D3A-A3F3-FA91FA6DFEC6}" presName="text_3" presStyleLbl="node1" presStyleIdx="2" presStyleCnt="5">
        <dgm:presLayoutVars>
          <dgm:bulletEnabled val="1"/>
        </dgm:presLayoutVars>
      </dgm:prSet>
      <dgm:spPr/>
    </dgm:pt>
    <dgm:pt modelId="{90C94DA4-BA1B-49E3-B18F-3372C7F6A244}" type="pres">
      <dgm:prSet presAssocID="{905B6388-72A6-4D3A-A3F3-FA91FA6DFEC6}" presName="accent_3" presStyleCnt="0"/>
      <dgm:spPr/>
    </dgm:pt>
    <dgm:pt modelId="{FB5603F1-9DF8-4FDB-9384-BA016588AF6F}" type="pres">
      <dgm:prSet presAssocID="{905B6388-72A6-4D3A-A3F3-FA91FA6DFEC6}" presName="accentRepeatNode" presStyleLbl="solidFgAcc1" presStyleIdx="2" presStyleCnt="5"/>
      <dgm:spPr>
        <a:solidFill>
          <a:schemeClr val="bg1">
            <a:lumMod val="85000"/>
          </a:schemeClr>
        </a:solidFill>
        <a:ln>
          <a:solidFill>
            <a:schemeClr val="accent3">
              <a:lumMod val="75000"/>
            </a:schemeClr>
          </a:solidFill>
        </a:ln>
      </dgm:spPr>
    </dgm:pt>
    <dgm:pt modelId="{C6C88064-585E-4150-9BB4-5778014FC4E1}" type="pres">
      <dgm:prSet presAssocID="{95671305-27A3-4212-B6B7-EC6FB52D7F52}" presName="text_4" presStyleLbl="node1" presStyleIdx="3" presStyleCnt="5">
        <dgm:presLayoutVars>
          <dgm:bulletEnabled val="1"/>
        </dgm:presLayoutVars>
      </dgm:prSet>
      <dgm:spPr/>
    </dgm:pt>
    <dgm:pt modelId="{B02BCB50-FFCC-4D1C-87F0-B7B131F110F0}" type="pres">
      <dgm:prSet presAssocID="{95671305-27A3-4212-B6B7-EC6FB52D7F52}" presName="accent_4" presStyleCnt="0"/>
      <dgm:spPr/>
    </dgm:pt>
    <dgm:pt modelId="{57782EA3-2849-4A4B-9290-347D69034D9C}" type="pres">
      <dgm:prSet presAssocID="{95671305-27A3-4212-B6B7-EC6FB52D7F52}" presName="accentRepeatNode" presStyleLbl="solidFgAcc1" presStyleIdx="3" presStyleCnt="5"/>
      <dgm:spPr>
        <a:solidFill>
          <a:schemeClr val="bg1">
            <a:lumMod val="85000"/>
          </a:schemeClr>
        </a:solidFill>
        <a:ln>
          <a:solidFill>
            <a:schemeClr val="accent3">
              <a:lumMod val="75000"/>
            </a:schemeClr>
          </a:solidFill>
        </a:ln>
      </dgm:spPr>
    </dgm:pt>
    <dgm:pt modelId="{424B9D75-DC02-4B2E-8253-4632E68E761B}" type="pres">
      <dgm:prSet presAssocID="{2B14AA14-D11B-43C4-86F5-DDFD0C930DCF}" presName="text_5" presStyleLbl="node1" presStyleIdx="4" presStyleCnt="5">
        <dgm:presLayoutVars>
          <dgm:bulletEnabled val="1"/>
        </dgm:presLayoutVars>
      </dgm:prSet>
      <dgm:spPr/>
    </dgm:pt>
    <dgm:pt modelId="{EF517EF3-1787-4A0C-AEFA-49CB7DA1BAA7}" type="pres">
      <dgm:prSet presAssocID="{2B14AA14-D11B-43C4-86F5-DDFD0C930DCF}" presName="accent_5" presStyleCnt="0"/>
      <dgm:spPr/>
    </dgm:pt>
    <dgm:pt modelId="{7B2CF042-3DB4-426F-B633-5477A59D69B6}" type="pres">
      <dgm:prSet presAssocID="{2B14AA14-D11B-43C4-86F5-DDFD0C930DCF}" presName="accentRepeatNode" presStyleLbl="solidFgAcc1" presStyleIdx="4" presStyleCnt="5"/>
      <dgm:spPr>
        <a:solidFill>
          <a:schemeClr val="bg1">
            <a:lumMod val="85000"/>
          </a:schemeClr>
        </a:solidFill>
        <a:ln>
          <a:solidFill>
            <a:schemeClr val="accent3">
              <a:lumMod val="75000"/>
            </a:schemeClr>
          </a:solidFill>
        </a:ln>
      </dgm:spPr>
    </dgm:pt>
  </dgm:ptLst>
  <dgm:cxnLst>
    <dgm:cxn modelId="{08C8F212-0126-4A33-834B-F9B879AA7CD3}" type="presOf" srcId="{95671305-27A3-4212-B6B7-EC6FB52D7F52}" destId="{C6C88064-585E-4150-9BB4-5778014FC4E1}" srcOrd="0" destOrd="0" presId="urn:microsoft.com/office/officeart/2008/layout/VerticalCurvedList"/>
    <dgm:cxn modelId="{90E7D322-E2D2-4782-8C92-60FFF6684AFD}" srcId="{BC32B982-CBEB-4F51-822B-6AC8AB49250C}" destId="{3E5179F4-0748-4DC1-9257-07500842752F}" srcOrd="1" destOrd="0" parTransId="{D9431E85-8B58-439C-AB8D-60CEF7356FB7}" sibTransId="{3AFB3A55-C0B5-4017-99D8-B2C11D94E770}"/>
    <dgm:cxn modelId="{5CFFB827-6815-4148-B5F1-8B76D26C0D35}" srcId="{BC32B982-CBEB-4F51-822B-6AC8AB49250C}" destId="{40C37187-4898-478D-875B-302CBE8DC711}" srcOrd="0" destOrd="0" parTransId="{4D4259A4-7055-4B8C-BCE4-A1DFABA66D42}" sibTransId="{C7550A3A-5B5A-4844-B28E-B5E530DA78CC}"/>
    <dgm:cxn modelId="{FECB2F62-4800-49D3-9076-3F5844C07C76}" type="presOf" srcId="{BC32B982-CBEB-4F51-822B-6AC8AB49250C}" destId="{AADD7180-1C9F-4B0C-AFAC-C99D48EC3CD2}" srcOrd="0" destOrd="0" presId="urn:microsoft.com/office/officeart/2008/layout/VerticalCurvedList"/>
    <dgm:cxn modelId="{33C6AD67-5457-455A-9362-31C57432FE0E}" type="presOf" srcId="{3E5179F4-0748-4DC1-9257-07500842752F}" destId="{4468B456-9E82-4BBF-80D5-CD9FFB941FFF}" srcOrd="0" destOrd="0" presId="urn:microsoft.com/office/officeart/2008/layout/VerticalCurvedList"/>
    <dgm:cxn modelId="{E016795A-8299-42E4-8A34-EFC8707966F8}" srcId="{BC32B982-CBEB-4F51-822B-6AC8AB49250C}" destId="{95671305-27A3-4212-B6B7-EC6FB52D7F52}" srcOrd="3" destOrd="0" parTransId="{D1CFD367-71CF-42EE-9680-D90C158CE5CD}" sibTransId="{834DCF8E-EB0A-41C1-A587-3CFED456BEB5}"/>
    <dgm:cxn modelId="{9969DFA6-347B-4E4C-A1CB-B42F313FDCC0}" type="presOf" srcId="{C7550A3A-5B5A-4844-B28E-B5E530DA78CC}" destId="{D26D5B23-666A-4D39-B9B9-926B280A37A3}" srcOrd="0" destOrd="0" presId="urn:microsoft.com/office/officeart/2008/layout/VerticalCurvedList"/>
    <dgm:cxn modelId="{D8E157BB-4C55-44A9-AEA5-E782F2A316A9}" srcId="{BC32B982-CBEB-4F51-822B-6AC8AB49250C}" destId="{905B6388-72A6-4D3A-A3F3-FA91FA6DFEC6}" srcOrd="2" destOrd="0" parTransId="{ED260B2F-CB7D-48C0-A454-F4480BF199F3}" sibTransId="{E02D0419-CA73-46AA-91FA-BF4777F52468}"/>
    <dgm:cxn modelId="{80F42FC0-FE3D-4CBB-9FAF-7D5552B81A0C}" srcId="{BC32B982-CBEB-4F51-822B-6AC8AB49250C}" destId="{2B14AA14-D11B-43C4-86F5-DDFD0C930DCF}" srcOrd="4" destOrd="0" parTransId="{85C2F3DC-C2C5-4494-9EF7-7A20782BCE32}" sibTransId="{3C19622F-F9BC-47D4-9F7C-C1ECC3EEC8FE}"/>
    <dgm:cxn modelId="{46AA02C8-5891-4926-8B98-7CD3B7A6AB7D}" type="presOf" srcId="{2B14AA14-D11B-43C4-86F5-DDFD0C930DCF}" destId="{424B9D75-DC02-4B2E-8253-4632E68E761B}" srcOrd="0" destOrd="0" presId="urn:microsoft.com/office/officeart/2008/layout/VerticalCurvedList"/>
    <dgm:cxn modelId="{8356F7D9-C288-4D3E-A466-93BEF17CCC95}" type="presOf" srcId="{40C37187-4898-478D-875B-302CBE8DC711}" destId="{824C8A75-0154-4767-A729-23355C0393B2}" srcOrd="0" destOrd="0" presId="urn:microsoft.com/office/officeart/2008/layout/VerticalCurvedList"/>
    <dgm:cxn modelId="{57D6D9F5-E86E-404E-A46A-E76FEC01B69A}" type="presOf" srcId="{905B6388-72A6-4D3A-A3F3-FA91FA6DFEC6}" destId="{D222C6A9-E005-40A3-82C0-72B49A36DD6D}" srcOrd="0" destOrd="0" presId="urn:microsoft.com/office/officeart/2008/layout/VerticalCurvedList"/>
    <dgm:cxn modelId="{6272F50B-ACBA-44EA-878C-8995F400C60A}" type="presParOf" srcId="{AADD7180-1C9F-4B0C-AFAC-C99D48EC3CD2}" destId="{49A87FE0-3E48-4064-A828-9439BCF95ECE}" srcOrd="0" destOrd="0" presId="urn:microsoft.com/office/officeart/2008/layout/VerticalCurvedList"/>
    <dgm:cxn modelId="{1686D6D8-B9FF-4205-9BE3-3E9D6D5B1A1C}" type="presParOf" srcId="{49A87FE0-3E48-4064-A828-9439BCF95ECE}" destId="{6ADC0019-E5A5-4F1E-85FB-A33DC235DE79}" srcOrd="0" destOrd="0" presId="urn:microsoft.com/office/officeart/2008/layout/VerticalCurvedList"/>
    <dgm:cxn modelId="{F8D3F274-F323-4ED7-B333-D83641E15457}" type="presParOf" srcId="{6ADC0019-E5A5-4F1E-85FB-A33DC235DE79}" destId="{B2BDCD75-8000-4178-AF29-37A9AE8C9ADE}" srcOrd="0" destOrd="0" presId="urn:microsoft.com/office/officeart/2008/layout/VerticalCurvedList"/>
    <dgm:cxn modelId="{93771BD3-C7E5-4776-A70E-3A98594A72EE}" type="presParOf" srcId="{6ADC0019-E5A5-4F1E-85FB-A33DC235DE79}" destId="{D26D5B23-666A-4D39-B9B9-926B280A37A3}" srcOrd="1" destOrd="0" presId="urn:microsoft.com/office/officeart/2008/layout/VerticalCurvedList"/>
    <dgm:cxn modelId="{6EC2DB2B-2C58-419E-90E8-121F810A2128}" type="presParOf" srcId="{6ADC0019-E5A5-4F1E-85FB-A33DC235DE79}" destId="{EC244E38-1174-4F31-95E3-8D811CBB698A}" srcOrd="2" destOrd="0" presId="urn:microsoft.com/office/officeart/2008/layout/VerticalCurvedList"/>
    <dgm:cxn modelId="{FD7023C6-8760-446E-B102-F0E1228B99BC}" type="presParOf" srcId="{6ADC0019-E5A5-4F1E-85FB-A33DC235DE79}" destId="{693DEC1F-3DCF-4F96-B339-78D10B1BC880}" srcOrd="3" destOrd="0" presId="urn:microsoft.com/office/officeart/2008/layout/VerticalCurvedList"/>
    <dgm:cxn modelId="{37A5FB12-A90E-43F6-A70E-C01802E32996}" type="presParOf" srcId="{49A87FE0-3E48-4064-A828-9439BCF95ECE}" destId="{824C8A75-0154-4767-A729-23355C0393B2}" srcOrd="1" destOrd="0" presId="urn:microsoft.com/office/officeart/2008/layout/VerticalCurvedList"/>
    <dgm:cxn modelId="{2D322705-F721-44FA-978A-2E026F190CA0}" type="presParOf" srcId="{49A87FE0-3E48-4064-A828-9439BCF95ECE}" destId="{695C76D0-B212-464F-AAB9-2613AA049858}" srcOrd="2" destOrd="0" presId="urn:microsoft.com/office/officeart/2008/layout/VerticalCurvedList"/>
    <dgm:cxn modelId="{3C6F29D8-6240-4A37-9E80-CB603154CDB8}" type="presParOf" srcId="{695C76D0-B212-464F-AAB9-2613AA049858}" destId="{0858AFCC-1F3A-466A-9C18-3A0669ED2CEC}" srcOrd="0" destOrd="0" presId="urn:microsoft.com/office/officeart/2008/layout/VerticalCurvedList"/>
    <dgm:cxn modelId="{B7D6330F-BDC9-437E-96DD-35BDCD929195}" type="presParOf" srcId="{49A87FE0-3E48-4064-A828-9439BCF95ECE}" destId="{4468B456-9E82-4BBF-80D5-CD9FFB941FFF}" srcOrd="3" destOrd="0" presId="urn:microsoft.com/office/officeart/2008/layout/VerticalCurvedList"/>
    <dgm:cxn modelId="{7713F14E-659F-4675-ACAC-246360DB7EE0}" type="presParOf" srcId="{49A87FE0-3E48-4064-A828-9439BCF95ECE}" destId="{DBF1E709-A4A8-46FD-BF20-19C9DFC95513}" srcOrd="4" destOrd="0" presId="urn:microsoft.com/office/officeart/2008/layout/VerticalCurvedList"/>
    <dgm:cxn modelId="{53E20EFC-ABF1-4AC4-8E7F-73D68C622D9C}" type="presParOf" srcId="{DBF1E709-A4A8-46FD-BF20-19C9DFC95513}" destId="{7714F002-F7B3-4A63-BD7B-590DE52BA544}" srcOrd="0" destOrd="0" presId="urn:microsoft.com/office/officeart/2008/layout/VerticalCurvedList"/>
    <dgm:cxn modelId="{8985ACB0-3680-49D5-B64D-9E202E52015D}" type="presParOf" srcId="{49A87FE0-3E48-4064-A828-9439BCF95ECE}" destId="{D222C6A9-E005-40A3-82C0-72B49A36DD6D}" srcOrd="5" destOrd="0" presId="urn:microsoft.com/office/officeart/2008/layout/VerticalCurvedList"/>
    <dgm:cxn modelId="{67FFD225-2F16-4BD1-B1E0-11BC02C7570D}" type="presParOf" srcId="{49A87FE0-3E48-4064-A828-9439BCF95ECE}" destId="{90C94DA4-BA1B-49E3-B18F-3372C7F6A244}" srcOrd="6" destOrd="0" presId="urn:microsoft.com/office/officeart/2008/layout/VerticalCurvedList"/>
    <dgm:cxn modelId="{A7ED6580-4D93-49B8-9E60-2C0A97E1A30D}" type="presParOf" srcId="{90C94DA4-BA1B-49E3-B18F-3372C7F6A244}" destId="{FB5603F1-9DF8-4FDB-9384-BA016588AF6F}" srcOrd="0" destOrd="0" presId="urn:microsoft.com/office/officeart/2008/layout/VerticalCurvedList"/>
    <dgm:cxn modelId="{8E7C08D2-1B56-4C97-AD7E-269DC8BA0C62}" type="presParOf" srcId="{49A87FE0-3E48-4064-A828-9439BCF95ECE}" destId="{C6C88064-585E-4150-9BB4-5778014FC4E1}" srcOrd="7" destOrd="0" presId="urn:microsoft.com/office/officeart/2008/layout/VerticalCurvedList"/>
    <dgm:cxn modelId="{1B7DF9B8-472C-436D-854F-099699DBD6A8}" type="presParOf" srcId="{49A87FE0-3E48-4064-A828-9439BCF95ECE}" destId="{B02BCB50-FFCC-4D1C-87F0-B7B131F110F0}" srcOrd="8" destOrd="0" presId="urn:microsoft.com/office/officeart/2008/layout/VerticalCurvedList"/>
    <dgm:cxn modelId="{66131DC7-1F6D-4010-AB7D-58F113FA1865}" type="presParOf" srcId="{B02BCB50-FFCC-4D1C-87F0-B7B131F110F0}" destId="{57782EA3-2849-4A4B-9290-347D69034D9C}" srcOrd="0" destOrd="0" presId="urn:microsoft.com/office/officeart/2008/layout/VerticalCurvedList"/>
    <dgm:cxn modelId="{F38A16B3-E97A-499D-9278-0BC3E59D3CE4}" type="presParOf" srcId="{49A87FE0-3E48-4064-A828-9439BCF95ECE}" destId="{424B9D75-DC02-4B2E-8253-4632E68E761B}" srcOrd="9" destOrd="0" presId="urn:microsoft.com/office/officeart/2008/layout/VerticalCurvedList"/>
    <dgm:cxn modelId="{A2DBC207-0304-4688-B081-F9BBF08B6067}" type="presParOf" srcId="{49A87FE0-3E48-4064-A828-9439BCF95ECE}" destId="{EF517EF3-1787-4A0C-AEFA-49CB7DA1BAA7}" srcOrd="10" destOrd="0" presId="urn:microsoft.com/office/officeart/2008/layout/VerticalCurvedList"/>
    <dgm:cxn modelId="{72791479-B510-4126-BEDD-5833C386F3E5}" type="presParOf" srcId="{EF517EF3-1787-4A0C-AEFA-49CB7DA1BAA7}" destId="{7B2CF042-3DB4-426F-B633-5477A59D69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607A6-5BAF-4B13-ACA3-E325AB741D78}"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GB"/>
        </a:p>
      </dgm:t>
    </dgm:pt>
    <dgm:pt modelId="{0C6A0CAB-FD32-4ED4-9493-D048A6EB5D0D}">
      <dgm:prSet phldrT="[Κείμενο]" custT="1"/>
      <dgm:spPr>
        <a:solidFill>
          <a:srgbClr val="E3F1F9"/>
        </a:solidFill>
        <a:ln>
          <a:noFill/>
        </a:ln>
      </dgm:spPr>
      <dgm:t>
        <a:bodyPr/>
        <a:lstStyle/>
        <a:p>
          <a:pPr>
            <a:buClr>
              <a:srgbClr val="C00000"/>
            </a:buClr>
            <a:buFont typeface="Wingdings" panose="05000000000000000000" pitchFamily="2" charset="2"/>
            <a:buChar char="§"/>
          </a:pPr>
          <a:r>
            <a:rPr lang="el-GR" sz="1400" b="1" dirty="0">
              <a:effectLst/>
              <a:latin typeface="+mn-lt"/>
              <a:ea typeface="+mn-ea"/>
              <a:cs typeface="+mn-cs"/>
            </a:rPr>
            <a:t>να κατανοηθεί το πλαίσιο σχεδιασμού μιας εντελώς νέας προσέγγισης και να καθοριστούν οι σχετικές διαδικασίες για τη διοίκησή της</a:t>
          </a:r>
          <a:endParaRPr lang="en-GB" sz="1400" b="1" dirty="0"/>
        </a:p>
      </dgm:t>
    </dgm:pt>
    <dgm:pt modelId="{DB138B2E-7BE2-487F-9F8B-858AB853B382}" type="parTrans" cxnId="{0DA2E21B-5481-46FB-8CC5-2E06F5481061}">
      <dgm:prSet/>
      <dgm:spPr/>
      <dgm:t>
        <a:bodyPr/>
        <a:lstStyle/>
        <a:p>
          <a:endParaRPr lang="en-GB" sz="1400" b="1">
            <a:solidFill>
              <a:schemeClr val="tx1"/>
            </a:solidFill>
          </a:endParaRPr>
        </a:p>
      </dgm:t>
    </dgm:pt>
    <dgm:pt modelId="{FD5C6195-A1E2-4C04-9B2E-4B1964E2D25A}" type="sibTrans" cxnId="{0DA2E21B-5481-46FB-8CC5-2E06F5481061}">
      <dgm:prSet/>
      <dgm:spPr/>
      <dgm:t>
        <a:bodyPr/>
        <a:lstStyle/>
        <a:p>
          <a:endParaRPr lang="en-GB" sz="1400" b="1">
            <a:solidFill>
              <a:schemeClr val="tx1"/>
            </a:solidFill>
          </a:endParaRPr>
        </a:p>
      </dgm:t>
    </dgm:pt>
    <dgm:pt modelId="{A2F4B21F-4734-4C62-A836-E7A2C84CCAB7}">
      <dgm:prSet custT="1"/>
      <dgm:spPr>
        <a:solidFill>
          <a:srgbClr val="E3F1F9"/>
        </a:solidFill>
        <a:ln>
          <a:noFill/>
        </a:ln>
      </dgm:spPr>
      <dgm:t>
        <a:bodyPr/>
        <a:lstStyle/>
        <a:p>
          <a:r>
            <a:rPr lang="el-GR" sz="1400" b="1" dirty="0">
              <a:effectLst/>
              <a:latin typeface="+mn-lt"/>
              <a:ea typeface="+mn-ea"/>
              <a:cs typeface="+mn-cs"/>
            </a:rPr>
            <a:t>να αναπτυχθεί η βάση αναφοράς για τον σχεδιασμό και την εξειδίκευση (διαμόρφωση με βάση κείμενα, προτάσεις πολιτικής, μελέτες ΓΓΕΚ και άλλων φορέων, κλπ.)</a:t>
          </a:r>
          <a:endParaRPr lang="en-GB" sz="1400" b="1" dirty="0">
            <a:effectLst/>
            <a:latin typeface="+mn-lt"/>
            <a:ea typeface="+mn-ea"/>
            <a:cs typeface="+mn-cs"/>
          </a:endParaRPr>
        </a:p>
      </dgm:t>
    </dgm:pt>
    <dgm:pt modelId="{48488306-6639-41FE-8123-2058AF7DA516}" type="parTrans" cxnId="{0A771B9A-8B5F-43AC-8380-53AA95955C90}">
      <dgm:prSet/>
      <dgm:spPr/>
      <dgm:t>
        <a:bodyPr/>
        <a:lstStyle/>
        <a:p>
          <a:endParaRPr lang="en-GB" sz="1400" b="1">
            <a:solidFill>
              <a:schemeClr val="tx1"/>
            </a:solidFill>
          </a:endParaRPr>
        </a:p>
      </dgm:t>
    </dgm:pt>
    <dgm:pt modelId="{8005B62D-96C9-40ED-A3C9-84B3D913C105}" type="sibTrans" cxnId="{0A771B9A-8B5F-43AC-8380-53AA95955C90}">
      <dgm:prSet/>
      <dgm:spPr/>
      <dgm:t>
        <a:bodyPr/>
        <a:lstStyle/>
        <a:p>
          <a:endParaRPr lang="en-GB" sz="1400" b="1">
            <a:solidFill>
              <a:schemeClr val="tx1"/>
            </a:solidFill>
          </a:endParaRPr>
        </a:p>
      </dgm:t>
    </dgm:pt>
    <dgm:pt modelId="{106C92F9-AE62-4DE1-B815-558904ED56D4}">
      <dgm:prSet custT="1"/>
      <dgm:spPr>
        <a:solidFill>
          <a:srgbClr val="E3F1F9"/>
        </a:solidFill>
        <a:ln>
          <a:noFill/>
        </a:ln>
      </dgm:spPr>
      <dgm:t>
        <a:bodyPr/>
        <a:lstStyle/>
        <a:p>
          <a:r>
            <a:rPr lang="el-GR" sz="1400" b="1" dirty="0">
              <a:effectLst/>
              <a:latin typeface="+mn-lt"/>
              <a:ea typeface="+mn-ea"/>
              <a:cs typeface="+mn-cs"/>
            </a:rPr>
            <a:t>να στηθεί και να λειτουργήσει ο μηχανισμός της τετραπλής έλικας</a:t>
          </a:r>
          <a:endParaRPr lang="en-GB" sz="1400" b="1" dirty="0">
            <a:effectLst/>
            <a:latin typeface="+mn-lt"/>
            <a:ea typeface="+mn-ea"/>
            <a:cs typeface="+mn-cs"/>
          </a:endParaRPr>
        </a:p>
      </dgm:t>
    </dgm:pt>
    <dgm:pt modelId="{5B72C379-41AB-4D14-AA65-880CFA006D44}" type="parTrans" cxnId="{D11622C4-C692-42B7-86C0-0A51879A4582}">
      <dgm:prSet/>
      <dgm:spPr/>
      <dgm:t>
        <a:bodyPr/>
        <a:lstStyle/>
        <a:p>
          <a:endParaRPr lang="en-GB" sz="1400" b="1">
            <a:solidFill>
              <a:schemeClr val="tx1"/>
            </a:solidFill>
          </a:endParaRPr>
        </a:p>
      </dgm:t>
    </dgm:pt>
    <dgm:pt modelId="{E45D2BC4-A511-4818-94AD-700AAA87F5A6}" type="sibTrans" cxnId="{D11622C4-C692-42B7-86C0-0A51879A4582}">
      <dgm:prSet/>
      <dgm:spPr/>
      <dgm:t>
        <a:bodyPr/>
        <a:lstStyle/>
        <a:p>
          <a:endParaRPr lang="en-GB" sz="1400" b="1">
            <a:solidFill>
              <a:schemeClr val="tx1"/>
            </a:solidFill>
          </a:endParaRPr>
        </a:p>
      </dgm:t>
    </dgm:pt>
    <dgm:pt modelId="{C51E13D7-5CCA-4A12-93A3-E4F968EFF58A}">
      <dgm:prSet custT="1"/>
      <dgm:spPr>
        <a:solidFill>
          <a:srgbClr val="E3F1F9"/>
        </a:solidFill>
        <a:ln>
          <a:noFill/>
        </a:ln>
      </dgm:spPr>
      <dgm:t>
        <a:bodyPr/>
        <a:lstStyle/>
        <a:p>
          <a:r>
            <a:rPr lang="el-GR" sz="1400" b="1" dirty="0">
              <a:effectLst/>
              <a:latin typeface="+mn-lt"/>
              <a:ea typeface="+mn-ea"/>
              <a:cs typeface="+mn-cs"/>
            </a:rPr>
            <a:t>να ξεπεραστεί γρήγορα ο αρχικός χαρακτήρας πειραματισμού (</a:t>
          </a:r>
          <a:r>
            <a:rPr lang="en-US" sz="1400" b="1" i="1" dirty="0">
              <a:effectLst/>
              <a:latin typeface="+mn-lt"/>
              <a:ea typeface="+mn-ea"/>
              <a:cs typeface="+mn-cs"/>
            </a:rPr>
            <a:t>learning by doing</a:t>
          </a:r>
          <a:r>
            <a:rPr lang="el-GR" sz="1400" b="1" dirty="0">
              <a:effectLst/>
              <a:latin typeface="+mn-lt"/>
              <a:ea typeface="+mn-ea"/>
              <a:cs typeface="+mn-cs"/>
            </a:rPr>
            <a:t>) και να αποκτηθεί εμπειρία</a:t>
          </a:r>
          <a:endParaRPr lang="en-GB" sz="1400" b="1" dirty="0">
            <a:effectLst/>
            <a:latin typeface="+mn-lt"/>
            <a:ea typeface="+mn-ea"/>
            <a:cs typeface="+mn-cs"/>
          </a:endParaRPr>
        </a:p>
      </dgm:t>
    </dgm:pt>
    <dgm:pt modelId="{BC6F05C4-C49E-4859-9D67-0CAE23FEBE51}" type="parTrans" cxnId="{2526BA66-5A42-4623-AA61-440485B86353}">
      <dgm:prSet/>
      <dgm:spPr/>
      <dgm:t>
        <a:bodyPr/>
        <a:lstStyle/>
        <a:p>
          <a:endParaRPr lang="en-GB" sz="1400" b="1">
            <a:solidFill>
              <a:schemeClr val="tx1"/>
            </a:solidFill>
          </a:endParaRPr>
        </a:p>
      </dgm:t>
    </dgm:pt>
    <dgm:pt modelId="{C0EC2A3C-1E7E-4731-99CE-14C6D017A6CB}" type="sibTrans" cxnId="{2526BA66-5A42-4623-AA61-440485B86353}">
      <dgm:prSet/>
      <dgm:spPr/>
      <dgm:t>
        <a:bodyPr/>
        <a:lstStyle/>
        <a:p>
          <a:endParaRPr lang="en-GB" sz="1400" b="1">
            <a:solidFill>
              <a:schemeClr val="tx1"/>
            </a:solidFill>
          </a:endParaRPr>
        </a:p>
      </dgm:t>
    </dgm:pt>
    <dgm:pt modelId="{B2B9271F-811E-40A3-87AF-57428242ACF3}">
      <dgm:prSet custT="1"/>
      <dgm:spPr>
        <a:solidFill>
          <a:srgbClr val="E3F1F9"/>
        </a:solidFill>
        <a:ln>
          <a:noFill/>
        </a:ln>
      </dgm:spPr>
      <dgm:t>
        <a:bodyPr/>
        <a:lstStyle/>
        <a:p>
          <a:r>
            <a:rPr lang="el-GR" sz="1400" b="1" dirty="0">
              <a:effectLst/>
              <a:latin typeface="+mn-lt"/>
              <a:ea typeface="+mn-ea"/>
              <a:cs typeface="+mn-cs"/>
            </a:rPr>
            <a:t>να οριστικοποιηθούν εν τέλει οι βασικοί τομείς της οικονομίας και ο πολύ μεγάλος αριθμός προτεραιοτήτων της Στρατηγικής</a:t>
          </a:r>
          <a:endParaRPr lang="en-GB" sz="1400" b="1" dirty="0">
            <a:effectLst/>
            <a:latin typeface="+mn-lt"/>
            <a:ea typeface="+mn-ea"/>
            <a:cs typeface="+mn-cs"/>
          </a:endParaRPr>
        </a:p>
      </dgm:t>
    </dgm:pt>
    <dgm:pt modelId="{D772927D-676D-493C-B9A8-8D3532D11D64}" type="parTrans" cxnId="{D5DDB76D-6A3B-4011-B70B-BE05603C2ECA}">
      <dgm:prSet/>
      <dgm:spPr/>
      <dgm:t>
        <a:bodyPr/>
        <a:lstStyle/>
        <a:p>
          <a:endParaRPr lang="en-GB" sz="1400" b="1">
            <a:solidFill>
              <a:schemeClr val="tx1"/>
            </a:solidFill>
          </a:endParaRPr>
        </a:p>
      </dgm:t>
    </dgm:pt>
    <dgm:pt modelId="{C0C5D1A0-FA80-4BFC-BC23-5452E12BDD0F}" type="sibTrans" cxnId="{D5DDB76D-6A3B-4011-B70B-BE05603C2ECA}">
      <dgm:prSet/>
      <dgm:spPr/>
      <dgm:t>
        <a:bodyPr/>
        <a:lstStyle/>
        <a:p>
          <a:endParaRPr lang="en-GB" sz="1400" b="1">
            <a:solidFill>
              <a:schemeClr val="tx1"/>
            </a:solidFill>
          </a:endParaRPr>
        </a:p>
      </dgm:t>
    </dgm:pt>
    <dgm:pt modelId="{6EDE0222-FC07-473F-B537-B65CAE0A7889}" type="pres">
      <dgm:prSet presAssocID="{D10607A6-5BAF-4B13-ACA3-E325AB741D78}" presName="Name0" presStyleCnt="0">
        <dgm:presLayoutVars>
          <dgm:chMax val="7"/>
          <dgm:chPref val="7"/>
          <dgm:dir/>
        </dgm:presLayoutVars>
      </dgm:prSet>
      <dgm:spPr/>
    </dgm:pt>
    <dgm:pt modelId="{3ABE928A-2057-4B93-BB2D-70F01428F2D0}" type="pres">
      <dgm:prSet presAssocID="{D10607A6-5BAF-4B13-ACA3-E325AB741D78}" presName="Name1" presStyleCnt="0"/>
      <dgm:spPr/>
    </dgm:pt>
    <dgm:pt modelId="{2E1EC311-E8A3-40FC-A6F9-7513561496A8}" type="pres">
      <dgm:prSet presAssocID="{D10607A6-5BAF-4B13-ACA3-E325AB741D78}" presName="cycle" presStyleCnt="0"/>
      <dgm:spPr/>
    </dgm:pt>
    <dgm:pt modelId="{6B47D457-B1BE-4008-8CA2-3B4518325F2D}" type="pres">
      <dgm:prSet presAssocID="{D10607A6-5BAF-4B13-ACA3-E325AB741D78}" presName="srcNode" presStyleLbl="node1" presStyleIdx="0" presStyleCnt="5"/>
      <dgm:spPr/>
    </dgm:pt>
    <dgm:pt modelId="{4F404F2E-9641-43B0-B636-1C9C5EB3755F}" type="pres">
      <dgm:prSet presAssocID="{D10607A6-5BAF-4B13-ACA3-E325AB741D78}" presName="conn" presStyleLbl="parChTrans1D2" presStyleIdx="0" presStyleCnt="1"/>
      <dgm:spPr/>
    </dgm:pt>
    <dgm:pt modelId="{19852AED-4A97-4BF7-9DE4-0DCE84DC58D2}" type="pres">
      <dgm:prSet presAssocID="{D10607A6-5BAF-4B13-ACA3-E325AB741D78}" presName="extraNode" presStyleLbl="node1" presStyleIdx="0" presStyleCnt="5"/>
      <dgm:spPr/>
    </dgm:pt>
    <dgm:pt modelId="{CBF2466F-1E1C-4EF5-8C6C-5BCDA1862F29}" type="pres">
      <dgm:prSet presAssocID="{D10607A6-5BAF-4B13-ACA3-E325AB741D78}" presName="dstNode" presStyleLbl="node1" presStyleIdx="0" presStyleCnt="5"/>
      <dgm:spPr/>
    </dgm:pt>
    <dgm:pt modelId="{652BD755-E08D-4175-8FF5-3209E76650AC}" type="pres">
      <dgm:prSet presAssocID="{0C6A0CAB-FD32-4ED4-9493-D048A6EB5D0D}" presName="text_1" presStyleLbl="node1" presStyleIdx="0" presStyleCnt="5">
        <dgm:presLayoutVars>
          <dgm:bulletEnabled val="1"/>
        </dgm:presLayoutVars>
      </dgm:prSet>
      <dgm:spPr/>
    </dgm:pt>
    <dgm:pt modelId="{B3CCA46B-47A6-4D11-B86A-637F6A1FA01D}" type="pres">
      <dgm:prSet presAssocID="{0C6A0CAB-FD32-4ED4-9493-D048A6EB5D0D}" presName="accent_1" presStyleCnt="0"/>
      <dgm:spPr/>
    </dgm:pt>
    <dgm:pt modelId="{937B1EC7-F637-4D6F-80A9-C88F94A88AB7}" type="pres">
      <dgm:prSet presAssocID="{0C6A0CAB-FD32-4ED4-9493-D048A6EB5D0D}" presName="accentRepeatNode" presStyleLbl="solidFgAcc1" presStyleIdx="0" presStyleCnt="5"/>
      <dgm:spPr>
        <a:solidFill>
          <a:schemeClr val="accent3">
            <a:lumMod val="20000"/>
            <a:lumOff val="80000"/>
          </a:schemeClr>
        </a:solidFill>
      </dgm:spPr>
    </dgm:pt>
    <dgm:pt modelId="{1A3E12D8-F676-40A5-8CCE-87A80E339AB9}" type="pres">
      <dgm:prSet presAssocID="{A2F4B21F-4734-4C62-A836-E7A2C84CCAB7}" presName="text_2" presStyleLbl="node1" presStyleIdx="1" presStyleCnt="5">
        <dgm:presLayoutVars>
          <dgm:bulletEnabled val="1"/>
        </dgm:presLayoutVars>
      </dgm:prSet>
      <dgm:spPr/>
    </dgm:pt>
    <dgm:pt modelId="{45208998-B474-47BE-AF77-39F1F62F418B}" type="pres">
      <dgm:prSet presAssocID="{A2F4B21F-4734-4C62-A836-E7A2C84CCAB7}" presName="accent_2" presStyleCnt="0"/>
      <dgm:spPr/>
    </dgm:pt>
    <dgm:pt modelId="{2C86F25A-C5DD-42B6-809B-3A53B52905F4}" type="pres">
      <dgm:prSet presAssocID="{A2F4B21F-4734-4C62-A836-E7A2C84CCAB7}" presName="accentRepeatNode" presStyleLbl="solidFgAcc1" presStyleIdx="1" presStyleCnt="5"/>
      <dgm:spPr>
        <a:solidFill>
          <a:schemeClr val="accent3">
            <a:lumMod val="20000"/>
            <a:lumOff val="80000"/>
          </a:schemeClr>
        </a:solidFill>
      </dgm:spPr>
    </dgm:pt>
    <dgm:pt modelId="{93A4F0C4-C3E4-480E-AAD1-C8EEAB5F2E2B}" type="pres">
      <dgm:prSet presAssocID="{106C92F9-AE62-4DE1-B815-558904ED56D4}" presName="text_3" presStyleLbl="node1" presStyleIdx="2" presStyleCnt="5">
        <dgm:presLayoutVars>
          <dgm:bulletEnabled val="1"/>
        </dgm:presLayoutVars>
      </dgm:prSet>
      <dgm:spPr/>
    </dgm:pt>
    <dgm:pt modelId="{35FC770F-399E-4460-8BA0-5B34DA365559}" type="pres">
      <dgm:prSet presAssocID="{106C92F9-AE62-4DE1-B815-558904ED56D4}" presName="accent_3" presStyleCnt="0"/>
      <dgm:spPr/>
    </dgm:pt>
    <dgm:pt modelId="{D46B479C-2DEB-4A6D-8553-6C70BE7CACA1}" type="pres">
      <dgm:prSet presAssocID="{106C92F9-AE62-4DE1-B815-558904ED56D4}" presName="accentRepeatNode" presStyleLbl="solidFgAcc1" presStyleIdx="2" presStyleCnt="5"/>
      <dgm:spPr>
        <a:solidFill>
          <a:schemeClr val="accent3">
            <a:lumMod val="20000"/>
            <a:lumOff val="80000"/>
          </a:schemeClr>
        </a:solidFill>
      </dgm:spPr>
    </dgm:pt>
    <dgm:pt modelId="{CF2C2DB3-723C-4040-8FA9-ACFB13561F23}" type="pres">
      <dgm:prSet presAssocID="{C51E13D7-5CCA-4A12-93A3-E4F968EFF58A}" presName="text_4" presStyleLbl="node1" presStyleIdx="3" presStyleCnt="5">
        <dgm:presLayoutVars>
          <dgm:bulletEnabled val="1"/>
        </dgm:presLayoutVars>
      </dgm:prSet>
      <dgm:spPr/>
    </dgm:pt>
    <dgm:pt modelId="{C96A2517-FC15-434C-B669-0DA03CBBD64F}" type="pres">
      <dgm:prSet presAssocID="{C51E13D7-5CCA-4A12-93A3-E4F968EFF58A}" presName="accent_4" presStyleCnt="0"/>
      <dgm:spPr/>
    </dgm:pt>
    <dgm:pt modelId="{1B5C2B41-4E7D-4639-9AE1-639BDCABB114}" type="pres">
      <dgm:prSet presAssocID="{C51E13D7-5CCA-4A12-93A3-E4F968EFF58A}" presName="accentRepeatNode" presStyleLbl="solidFgAcc1" presStyleIdx="3" presStyleCnt="5"/>
      <dgm:spPr>
        <a:solidFill>
          <a:schemeClr val="accent3">
            <a:lumMod val="20000"/>
            <a:lumOff val="80000"/>
          </a:schemeClr>
        </a:solidFill>
      </dgm:spPr>
    </dgm:pt>
    <dgm:pt modelId="{6588B2E8-1290-4896-8FF2-2DE905FDEC6F}" type="pres">
      <dgm:prSet presAssocID="{B2B9271F-811E-40A3-87AF-57428242ACF3}" presName="text_5" presStyleLbl="node1" presStyleIdx="4" presStyleCnt="5">
        <dgm:presLayoutVars>
          <dgm:bulletEnabled val="1"/>
        </dgm:presLayoutVars>
      </dgm:prSet>
      <dgm:spPr/>
    </dgm:pt>
    <dgm:pt modelId="{AEBE650A-509E-4080-BC2F-5944CBF293A5}" type="pres">
      <dgm:prSet presAssocID="{B2B9271F-811E-40A3-87AF-57428242ACF3}" presName="accent_5" presStyleCnt="0"/>
      <dgm:spPr/>
    </dgm:pt>
    <dgm:pt modelId="{85F55FAA-6AFF-4AE0-928F-215357BE673A}" type="pres">
      <dgm:prSet presAssocID="{B2B9271F-811E-40A3-87AF-57428242ACF3}" presName="accentRepeatNode" presStyleLbl="solidFgAcc1" presStyleIdx="4" presStyleCnt="5"/>
      <dgm:spPr>
        <a:solidFill>
          <a:schemeClr val="accent3">
            <a:lumMod val="20000"/>
            <a:lumOff val="80000"/>
          </a:schemeClr>
        </a:solidFill>
      </dgm:spPr>
    </dgm:pt>
  </dgm:ptLst>
  <dgm:cxnLst>
    <dgm:cxn modelId="{0DA2E21B-5481-46FB-8CC5-2E06F5481061}" srcId="{D10607A6-5BAF-4B13-ACA3-E325AB741D78}" destId="{0C6A0CAB-FD32-4ED4-9493-D048A6EB5D0D}" srcOrd="0" destOrd="0" parTransId="{DB138B2E-7BE2-487F-9F8B-858AB853B382}" sibTransId="{FD5C6195-A1E2-4C04-9B2E-4B1964E2D25A}"/>
    <dgm:cxn modelId="{204FF63E-1190-4F15-B0A7-4C89F967BC27}" type="presOf" srcId="{C51E13D7-5CCA-4A12-93A3-E4F968EFF58A}" destId="{CF2C2DB3-723C-4040-8FA9-ACFB13561F23}" srcOrd="0" destOrd="0" presId="urn:microsoft.com/office/officeart/2008/layout/VerticalCurvedList"/>
    <dgm:cxn modelId="{4A9BD763-A883-4CD3-BA04-BB68AFB1C667}" type="presOf" srcId="{0C6A0CAB-FD32-4ED4-9493-D048A6EB5D0D}" destId="{652BD755-E08D-4175-8FF5-3209E76650AC}" srcOrd="0" destOrd="0" presId="urn:microsoft.com/office/officeart/2008/layout/VerticalCurvedList"/>
    <dgm:cxn modelId="{2526BA66-5A42-4623-AA61-440485B86353}" srcId="{D10607A6-5BAF-4B13-ACA3-E325AB741D78}" destId="{C51E13D7-5CCA-4A12-93A3-E4F968EFF58A}" srcOrd="3" destOrd="0" parTransId="{BC6F05C4-C49E-4859-9D67-0CAE23FEBE51}" sibTransId="{C0EC2A3C-1E7E-4731-99CE-14C6D017A6CB}"/>
    <dgm:cxn modelId="{D5DDB76D-6A3B-4011-B70B-BE05603C2ECA}" srcId="{D10607A6-5BAF-4B13-ACA3-E325AB741D78}" destId="{B2B9271F-811E-40A3-87AF-57428242ACF3}" srcOrd="4" destOrd="0" parTransId="{D772927D-676D-493C-B9A8-8D3532D11D64}" sibTransId="{C0C5D1A0-FA80-4BFC-BC23-5452E12BDD0F}"/>
    <dgm:cxn modelId="{AF935750-06D2-4223-82D5-B9AF4A5A8EC4}" type="presOf" srcId="{106C92F9-AE62-4DE1-B815-558904ED56D4}" destId="{93A4F0C4-C3E4-480E-AAD1-C8EEAB5F2E2B}" srcOrd="0" destOrd="0" presId="urn:microsoft.com/office/officeart/2008/layout/VerticalCurvedList"/>
    <dgm:cxn modelId="{EFDA2188-C0AC-4549-825B-1E300F9403EE}" type="presOf" srcId="{B2B9271F-811E-40A3-87AF-57428242ACF3}" destId="{6588B2E8-1290-4896-8FF2-2DE905FDEC6F}" srcOrd="0" destOrd="0" presId="urn:microsoft.com/office/officeart/2008/layout/VerticalCurvedList"/>
    <dgm:cxn modelId="{0A771B9A-8B5F-43AC-8380-53AA95955C90}" srcId="{D10607A6-5BAF-4B13-ACA3-E325AB741D78}" destId="{A2F4B21F-4734-4C62-A836-E7A2C84CCAB7}" srcOrd="1" destOrd="0" parTransId="{48488306-6639-41FE-8123-2058AF7DA516}" sibTransId="{8005B62D-96C9-40ED-A3C9-84B3D913C105}"/>
    <dgm:cxn modelId="{E3FFD0A0-34F5-4388-9D3B-B758268549A5}" type="presOf" srcId="{D10607A6-5BAF-4B13-ACA3-E325AB741D78}" destId="{6EDE0222-FC07-473F-B537-B65CAE0A7889}" srcOrd="0" destOrd="0" presId="urn:microsoft.com/office/officeart/2008/layout/VerticalCurvedList"/>
    <dgm:cxn modelId="{D11622C4-C692-42B7-86C0-0A51879A4582}" srcId="{D10607A6-5BAF-4B13-ACA3-E325AB741D78}" destId="{106C92F9-AE62-4DE1-B815-558904ED56D4}" srcOrd="2" destOrd="0" parTransId="{5B72C379-41AB-4D14-AA65-880CFA006D44}" sibTransId="{E45D2BC4-A511-4818-94AD-700AAA87F5A6}"/>
    <dgm:cxn modelId="{394330D7-EAFB-43C4-89C7-3A697A498A67}" type="presOf" srcId="{FD5C6195-A1E2-4C04-9B2E-4B1964E2D25A}" destId="{4F404F2E-9641-43B0-B636-1C9C5EB3755F}" srcOrd="0" destOrd="0" presId="urn:microsoft.com/office/officeart/2008/layout/VerticalCurvedList"/>
    <dgm:cxn modelId="{B7EA17FE-740B-4FA3-BCA2-CAE2FB595B4E}" type="presOf" srcId="{A2F4B21F-4734-4C62-A836-E7A2C84CCAB7}" destId="{1A3E12D8-F676-40A5-8CCE-87A80E339AB9}" srcOrd="0" destOrd="0" presId="urn:microsoft.com/office/officeart/2008/layout/VerticalCurvedList"/>
    <dgm:cxn modelId="{1D5C2314-7A71-4FC7-B39E-5E6F0EE65154}" type="presParOf" srcId="{6EDE0222-FC07-473F-B537-B65CAE0A7889}" destId="{3ABE928A-2057-4B93-BB2D-70F01428F2D0}" srcOrd="0" destOrd="0" presId="urn:microsoft.com/office/officeart/2008/layout/VerticalCurvedList"/>
    <dgm:cxn modelId="{9C5CDD70-8FB8-4648-8F8E-C97E88EA063C}" type="presParOf" srcId="{3ABE928A-2057-4B93-BB2D-70F01428F2D0}" destId="{2E1EC311-E8A3-40FC-A6F9-7513561496A8}" srcOrd="0" destOrd="0" presId="urn:microsoft.com/office/officeart/2008/layout/VerticalCurvedList"/>
    <dgm:cxn modelId="{AB43C430-7D30-4164-A705-D9B8DD50096F}" type="presParOf" srcId="{2E1EC311-E8A3-40FC-A6F9-7513561496A8}" destId="{6B47D457-B1BE-4008-8CA2-3B4518325F2D}" srcOrd="0" destOrd="0" presId="urn:microsoft.com/office/officeart/2008/layout/VerticalCurvedList"/>
    <dgm:cxn modelId="{3369F3AD-759B-48F3-B321-45A5986AD4E6}" type="presParOf" srcId="{2E1EC311-E8A3-40FC-A6F9-7513561496A8}" destId="{4F404F2E-9641-43B0-B636-1C9C5EB3755F}" srcOrd="1" destOrd="0" presId="urn:microsoft.com/office/officeart/2008/layout/VerticalCurvedList"/>
    <dgm:cxn modelId="{42B0A17B-E4AC-41B2-9862-C72138B47D55}" type="presParOf" srcId="{2E1EC311-E8A3-40FC-A6F9-7513561496A8}" destId="{19852AED-4A97-4BF7-9DE4-0DCE84DC58D2}" srcOrd="2" destOrd="0" presId="urn:microsoft.com/office/officeart/2008/layout/VerticalCurvedList"/>
    <dgm:cxn modelId="{3FC0C3BA-92BB-4D98-968F-936FB1BC4D36}" type="presParOf" srcId="{2E1EC311-E8A3-40FC-A6F9-7513561496A8}" destId="{CBF2466F-1E1C-4EF5-8C6C-5BCDA1862F29}" srcOrd="3" destOrd="0" presId="urn:microsoft.com/office/officeart/2008/layout/VerticalCurvedList"/>
    <dgm:cxn modelId="{90046456-CF15-4FD9-901D-0B34456CB782}" type="presParOf" srcId="{3ABE928A-2057-4B93-BB2D-70F01428F2D0}" destId="{652BD755-E08D-4175-8FF5-3209E76650AC}" srcOrd="1" destOrd="0" presId="urn:microsoft.com/office/officeart/2008/layout/VerticalCurvedList"/>
    <dgm:cxn modelId="{399942FE-251B-4F79-8A8F-59AC921B93C2}" type="presParOf" srcId="{3ABE928A-2057-4B93-BB2D-70F01428F2D0}" destId="{B3CCA46B-47A6-4D11-B86A-637F6A1FA01D}" srcOrd="2" destOrd="0" presId="urn:microsoft.com/office/officeart/2008/layout/VerticalCurvedList"/>
    <dgm:cxn modelId="{C92D66E9-3DE8-4301-9F0F-C9A05550B697}" type="presParOf" srcId="{B3CCA46B-47A6-4D11-B86A-637F6A1FA01D}" destId="{937B1EC7-F637-4D6F-80A9-C88F94A88AB7}" srcOrd="0" destOrd="0" presId="urn:microsoft.com/office/officeart/2008/layout/VerticalCurvedList"/>
    <dgm:cxn modelId="{65A28CBE-5FE0-4EF7-AE2F-4C40EE7A131B}" type="presParOf" srcId="{3ABE928A-2057-4B93-BB2D-70F01428F2D0}" destId="{1A3E12D8-F676-40A5-8CCE-87A80E339AB9}" srcOrd="3" destOrd="0" presId="urn:microsoft.com/office/officeart/2008/layout/VerticalCurvedList"/>
    <dgm:cxn modelId="{4270B27E-A526-40A9-8B93-C2CD719F886C}" type="presParOf" srcId="{3ABE928A-2057-4B93-BB2D-70F01428F2D0}" destId="{45208998-B474-47BE-AF77-39F1F62F418B}" srcOrd="4" destOrd="0" presId="urn:microsoft.com/office/officeart/2008/layout/VerticalCurvedList"/>
    <dgm:cxn modelId="{29D42466-FD28-4D3B-8FE8-E3732824FF33}" type="presParOf" srcId="{45208998-B474-47BE-AF77-39F1F62F418B}" destId="{2C86F25A-C5DD-42B6-809B-3A53B52905F4}" srcOrd="0" destOrd="0" presId="urn:microsoft.com/office/officeart/2008/layout/VerticalCurvedList"/>
    <dgm:cxn modelId="{6B6C246C-4163-4651-950E-16B08FC87BEE}" type="presParOf" srcId="{3ABE928A-2057-4B93-BB2D-70F01428F2D0}" destId="{93A4F0C4-C3E4-480E-AAD1-C8EEAB5F2E2B}" srcOrd="5" destOrd="0" presId="urn:microsoft.com/office/officeart/2008/layout/VerticalCurvedList"/>
    <dgm:cxn modelId="{8BE51880-D4F3-428C-9FA2-A5282D08A142}" type="presParOf" srcId="{3ABE928A-2057-4B93-BB2D-70F01428F2D0}" destId="{35FC770F-399E-4460-8BA0-5B34DA365559}" srcOrd="6" destOrd="0" presId="urn:microsoft.com/office/officeart/2008/layout/VerticalCurvedList"/>
    <dgm:cxn modelId="{645A2BCB-B41D-4C5F-B0F1-F8F0D22205FD}" type="presParOf" srcId="{35FC770F-399E-4460-8BA0-5B34DA365559}" destId="{D46B479C-2DEB-4A6D-8553-6C70BE7CACA1}" srcOrd="0" destOrd="0" presId="urn:microsoft.com/office/officeart/2008/layout/VerticalCurvedList"/>
    <dgm:cxn modelId="{AAB6AF71-9EC3-4E8C-BA4C-FBD7CEDF4437}" type="presParOf" srcId="{3ABE928A-2057-4B93-BB2D-70F01428F2D0}" destId="{CF2C2DB3-723C-4040-8FA9-ACFB13561F23}" srcOrd="7" destOrd="0" presId="urn:microsoft.com/office/officeart/2008/layout/VerticalCurvedList"/>
    <dgm:cxn modelId="{6E2A14F7-1FFD-4DA6-8AAF-4EB70E0C0BC8}" type="presParOf" srcId="{3ABE928A-2057-4B93-BB2D-70F01428F2D0}" destId="{C96A2517-FC15-434C-B669-0DA03CBBD64F}" srcOrd="8" destOrd="0" presId="urn:microsoft.com/office/officeart/2008/layout/VerticalCurvedList"/>
    <dgm:cxn modelId="{467A0A6E-FE92-4968-B4A6-449465ED6BF6}" type="presParOf" srcId="{C96A2517-FC15-434C-B669-0DA03CBBD64F}" destId="{1B5C2B41-4E7D-4639-9AE1-639BDCABB114}" srcOrd="0" destOrd="0" presId="urn:microsoft.com/office/officeart/2008/layout/VerticalCurvedList"/>
    <dgm:cxn modelId="{D0EC398E-EFF8-4525-8C48-10362CB1ED01}" type="presParOf" srcId="{3ABE928A-2057-4B93-BB2D-70F01428F2D0}" destId="{6588B2E8-1290-4896-8FF2-2DE905FDEC6F}" srcOrd="9" destOrd="0" presId="urn:microsoft.com/office/officeart/2008/layout/VerticalCurvedList"/>
    <dgm:cxn modelId="{D8C7BA6D-8E73-4486-A374-48F081D859FE}" type="presParOf" srcId="{3ABE928A-2057-4B93-BB2D-70F01428F2D0}" destId="{AEBE650A-509E-4080-BC2F-5944CBF293A5}" srcOrd="10" destOrd="0" presId="urn:microsoft.com/office/officeart/2008/layout/VerticalCurvedList"/>
    <dgm:cxn modelId="{26819A50-1B06-43B7-9161-31EA435A17DB}" type="presParOf" srcId="{AEBE650A-509E-4080-BC2F-5944CBF293A5}" destId="{85F55FAA-6AFF-4AE0-928F-215357BE673A}"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B5A4E-7EA4-4C7B-92AC-B3B9F5A797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BF8E4E99-AA8A-4A7A-93A2-376814FA7941}">
      <dgm:prSet phldrT="[Κείμενο]" custT="1"/>
      <dgm:spPr>
        <a:solidFill>
          <a:schemeClr val="bg1">
            <a:lumMod val="95000"/>
          </a:schemeClr>
        </a:solidFill>
      </dgm:spPr>
      <dgm:t>
        <a:bodyPr/>
        <a:lstStyle/>
        <a:p>
          <a:r>
            <a:rPr lang="el-GR" sz="1400" b="1" dirty="0"/>
            <a:t>Οι αρχικές δυσκολίες ξεπεράστηκαν  με την εφαρμογή:</a:t>
          </a:r>
          <a:endParaRPr lang="en-GB" sz="1400" dirty="0"/>
        </a:p>
      </dgm:t>
    </dgm:pt>
    <dgm:pt modelId="{9BB3A701-C9B2-409F-ADBE-08132340CBE2}" type="parTrans" cxnId="{16CBB931-C829-4AF7-9576-57EC2DAED9FF}">
      <dgm:prSet/>
      <dgm:spPr/>
      <dgm:t>
        <a:bodyPr/>
        <a:lstStyle/>
        <a:p>
          <a:endParaRPr lang="en-GB" sz="1400"/>
        </a:p>
      </dgm:t>
    </dgm:pt>
    <dgm:pt modelId="{668E2A2A-2341-426B-9A5C-F71878603B59}" type="sibTrans" cxnId="{16CBB931-C829-4AF7-9576-57EC2DAED9FF}">
      <dgm:prSet/>
      <dgm:spPr/>
      <dgm:t>
        <a:bodyPr/>
        <a:lstStyle/>
        <a:p>
          <a:endParaRPr lang="en-GB" sz="1400"/>
        </a:p>
      </dgm:t>
    </dgm:pt>
    <dgm:pt modelId="{C3D00FB6-D557-4AAB-975A-EDFD5A7F4874}">
      <dgm:prSet phldrT="[Κείμενο]" custT="1"/>
      <dgm:spPr/>
      <dgm:t>
        <a:bodyPr/>
        <a:lstStyle/>
        <a:p>
          <a:r>
            <a:rPr lang="el-GR" sz="1400" dirty="0">
              <a:solidFill>
                <a:srgbClr val="C00000"/>
              </a:solidFill>
            </a:rPr>
            <a:t>τεκμηριωμένης ανάλυσης </a:t>
          </a:r>
          <a:endParaRPr lang="en-GB" sz="1400" dirty="0"/>
        </a:p>
      </dgm:t>
    </dgm:pt>
    <dgm:pt modelId="{FB4A7829-9933-4A7C-8851-3ED60100D9EC}" type="parTrans" cxnId="{6C10EC0B-8D39-4494-A34A-E7E21023CC26}">
      <dgm:prSet/>
      <dgm:spPr/>
      <dgm:t>
        <a:bodyPr/>
        <a:lstStyle/>
        <a:p>
          <a:endParaRPr lang="en-GB" sz="1400"/>
        </a:p>
      </dgm:t>
    </dgm:pt>
    <dgm:pt modelId="{FD5A1332-E67D-484F-A173-D5E360546112}" type="sibTrans" cxnId="{6C10EC0B-8D39-4494-A34A-E7E21023CC26}">
      <dgm:prSet/>
      <dgm:spPr/>
      <dgm:t>
        <a:bodyPr/>
        <a:lstStyle/>
        <a:p>
          <a:endParaRPr lang="en-GB" sz="1400"/>
        </a:p>
      </dgm:t>
    </dgm:pt>
    <dgm:pt modelId="{B71003EB-FD9E-44E2-8CE4-B147DEE72E5C}">
      <dgm:prSet custT="1"/>
      <dgm:spPr/>
      <dgm:t>
        <a:bodyPr/>
        <a:lstStyle/>
        <a:p>
          <a:r>
            <a:rPr lang="el-GR" sz="1400">
              <a:solidFill>
                <a:srgbClr val="C00000"/>
              </a:solidFill>
            </a:rPr>
            <a:t>ανοιχτού διάλογου και συμμετοχής </a:t>
          </a:r>
          <a:endParaRPr lang="el-GR" sz="1400" dirty="0">
            <a:solidFill>
              <a:srgbClr val="C00000"/>
            </a:solidFill>
          </a:endParaRPr>
        </a:p>
      </dgm:t>
    </dgm:pt>
    <dgm:pt modelId="{39462D47-181C-4CF9-B4D7-24930DF3BC2E}" type="parTrans" cxnId="{821925F6-05C3-4057-A952-2B1BBD882AF4}">
      <dgm:prSet/>
      <dgm:spPr/>
      <dgm:t>
        <a:bodyPr/>
        <a:lstStyle/>
        <a:p>
          <a:endParaRPr lang="en-GB" sz="1400"/>
        </a:p>
      </dgm:t>
    </dgm:pt>
    <dgm:pt modelId="{103709DB-4957-42A2-A648-BF6D7A2A7BD2}" type="sibTrans" cxnId="{821925F6-05C3-4057-A952-2B1BBD882AF4}">
      <dgm:prSet/>
      <dgm:spPr/>
      <dgm:t>
        <a:bodyPr/>
        <a:lstStyle/>
        <a:p>
          <a:endParaRPr lang="en-GB" sz="1400"/>
        </a:p>
      </dgm:t>
    </dgm:pt>
    <dgm:pt modelId="{2494510D-9119-4DB6-9DC2-929256199DD5}">
      <dgm:prSet custT="1"/>
      <dgm:spPr/>
      <dgm:t>
        <a:bodyPr/>
        <a:lstStyle/>
        <a:p>
          <a:r>
            <a:rPr lang="el-GR" sz="1400" dirty="0">
              <a:solidFill>
                <a:srgbClr val="C00000"/>
              </a:solidFill>
            </a:rPr>
            <a:t>συστηματικής μεθοδολογικής προσέγγισης</a:t>
          </a:r>
        </a:p>
      </dgm:t>
    </dgm:pt>
    <dgm:pt modelId="{EF19FB67-8EEE-432E-A9E7-4DF211F33B29}" type="parTrans" cxnId="{14AA09D1-150D-4853-922C-CA6A0F7E97A1}">
      <dgm:prSet/>
      <dgm:spPr/>
      <dgm:t>
        <a:bodyPr/>
        <a:lstStyle/>
        <a:p>
          <a:endParaRPr lang="en-GB" sz="1400"/>
        </a:p>
      </dgm:t>
    </dgm:pt>
    <dgm:pt modelId="{6053C417-5367-4901-A208-E74DB3B61EC0}" type="sibTrans" cxnId="{14AA09D1-150D-4853-922C-CA6A0F7E97A1}">
      <dgm:prSet/>
      <dgm:spPr/>
      <dgm:t>
        <a:bodyPr/>
        <a:lstStyle/>
        <a:p>
          <a:endParaRPr lang="en-GB" sz="1400"/>
        </a:p>
      </dgm:t>
    </dgm:pt>
    <dgm:pt modelId="{D3848A97-9EC4-402A-A522-50D744B18833}">
      <dgm:prSet custT="1"/>
      <dgm:spPr/>
      <dgm:t>
        <a:bodyPr/>
        <a:lstStyle/>
        <a:p>
          <a:r>
            <a:rPr lang="el-GR" sz="1400" dirty="0">
              <a:solidFill>
                <a:srgbClr val="C00000"/>
              </a:solidFill>
            </a:rPr>
            <a:t>διάθεσης σημαντικών πόρων από τους εμπλεκόμενους</a:t>
          </a:r>
        </a:p>
      </dgm:t>
    </dgm:pt>
    <dgm:pt modelId="{62613788-814D-4574-BB72-94D25BB09B0E}" type="parTrans" cxnId="{74F4EC61-9027-4860-9C06-A773245F280B}">
      <dgm:prSet/>
      <dgm:spPr/>
      <dgm:t>
        <a:bodyPr/>
        <a:lstStyle/>
        <a:p>
          <a:endParaRPr lang="en-GB" sz="1400"/>
        </a:p>
      </dgm:t>
    </dgm:pt>
    <dgm:pt modelId="{74B64FE0-BA45-4979-B41A-6C36F19658AD}" type="sibTrans" cxnId="{74F4EC61-9027-4860-9C06-A773245F280B}">
      <dgm:prSet/>
      <dgm:spPr/>
      <dgm:t>
        <a:bodyPr/>
        <a:lstStyle/>
        <a:p>
          <a:endParaRPr lang="en-GB" sz="1400"/>
        </a:p>
      </dgm:t>
    </dgm:pt>
    <dgm:pt modelId="{B19FDC84-B48A-4A2F-86EF-39E4E082A268}" type="pres">
      <dgm:prSet presAssocID="{8E5B5A4E-7EA4-4C7B-92AC-B3B9F5A7971D}" presName="vert0" presStyleCnt="0">
        <dgm:presLayoutVars>
          <dgm:dir/>
          <dgm:animOne val="branch"/>
          <dgm:animLvl val="lvl"/>
        </dgm:presLayoutVars>
      </dgm:prSet>
      <dgm:spPr/>
    </dgm:pt>
    <dgm:pt modelId="{786B0CD5-24C0-4D79-A8CB-50D306AA13BB}" type="pres">
      <dgm:prSet presAssocID="{BF8E4E99-AA8A-4A7A-93A2-376814FA7941}" presName="thickLine" presStyleLbl="alignNode1" presStyleIdx="0" presStyleCnt="1"/>
      <dgm:spPr/>
    </dgm:pt>
    <dgm:pt modelId="{4E87269E-D242-4F0C-9EA7-31D707EAC856}" type="pres">
      <dgm:prSet presAssocID="{BF8E4E99-AA8A-4A7A-93A2-376814FA7941}" presName="horz1" presStyleCnt="0"/>
      <dgm:spPr/>
    </dgm:pt>
    <dgm:pt modelId="{24456F21-C662-47E6-BBA9-73DECC383A11}" type="pres">
      <dgm:prSet presAssocID="{BF8E4E99-AA8A-4A7A-93A2-376814FA7941}" presName="tx1" presStyleLbl="revTx" presStyleIdx="0" presStyleCnt="5" custScaleX="167111"/>
      <dgm:spPr/>
    </dgm:pt>
    <dgm:pt modelId="{A42589B8-9AE7-49E1-91B3-DB810A0473AB}" type="pres">
      <dgm:prSet presAssocID="{BF8E4E99-AA8A-4A7A-93A2-376814FA7941}" presName="vert1" presStyleCnt="0"/>
      <dgm:spPr/>
    </dgm:pt>
    <dgm:pt modelId="{C302282C-0F81-4032-B6B1-9952E57812B0}" type="pres">
      <dgm:prSet presAssocID="{C3D00FB6-D557-4AAB-975A-EDFD5A7F4874}" presName="vertSpace2a" presStyleCnt="0"/>
      <dgm:spPr/>
    </dgm:pt>
    <dgm:pt modelId="{721403DF-0C4D-45F5-A71F-6DAEAC857A9C}" type="pres">
      <dgm:prSet presAssocID="{C3D00FB6-D557-4AAB-975A-EDFD5A7F4874}" presName="horz2" presStyleCnt="0"/>
      <dgm:spPr/>
    </dgm:pt>
    <dgm:pt modelId="{7809AE6E-65CE-4E85-B2AE-FD6B35E6CD15}" type="pres">
      <dgm:prSet presAssocID="{C3D00FB6-D557-4AAB-975A-EDFD5A7F4874}" presName="horzSpace2" presStyleCnt="0"/>
      <dgm:spPr/>
    </dgm:pt>
    <dgm:pt modelId="{8643400A-C07B-4496-BC1E-9EA12A957C44}" type="pres">
      <dgm:prSet presAssocID="{C3D00FB6-D557-4AAB-975A-EDFD5A7F4874}" presName="tx2" presStyleLbl="revTx" presStyleIdx="1" presStyleCnt="5"/>
      <dgm:spPr/>
    </dgm:pt>
    <dgm:pt modelId="{DC8689BC-EF3E-40C1-91C5-F90B7D76B2DB}" type="pres">
      <dgm:prSet presAssocID="{C3D00FB6-D557-4AAB-975A-EDFD5A7F4874}" presName="vert2" presStyleCnt="0"/>
      <dgm:spPr/>
    </dgm:pt>
    <dgm:pt modelId="{346268E9-4466-4C34-8872-63EFF4F468F1}" type="pres">
      <dgm:prSet presAssocID="{C3D00FB6-D557-4AAB-975A-EDFD5A7F4874}" presName="thinLine2b" presStyleLbl="callout" presStyleIdx="0" presStyleCnt="4"/>
      <dgm:spPr/>
    </dgm:pt>
    <dgm:pt modelId="{F4C22EF0-FA13-4953-B259-67602A57D774}" type="pres">
      <dgm:prSet presAssocID="{C3D00FB6-D557-4AAB-975A-EDFD5A7F4874}" presName="vertSpace2b" presStyleCnt="0"/>
      <dgm:spPr/>
    </dgm:pt>
    <dgm:pt modelId="{123F9E4A-D976-4954-90B5-11837BC32375}" type="pres">
      <dgm:prSet presAssocID="{B71003EB-FD9E-44E2-8CE4-B147DEE72E5C}" presName="horz2" presStyleCnt="0"/>
      <dgm:spPr/>
    </dgm:pt>
    <dgm:pt modelId="{E311CB73-B341-4A7E-BDBF-8B19BCC6F23B}" type="pres">
      <dgm:prSet presAssocID="{B71003EB-FD9E-44E2-8CE4-B147DEE72E5C}" presName="horzSpace2" presStyleCnt="0"/>
      <dgm:spPr/>
    </dgm:pt>
    <dgm:pt modelId="{9CA14B2E-11BF-4F47-A9F9-9E928D230827}" type="pres">
      <dgm:prSet presAssocID="{B71003EB-FD9E-44E2-8CE4-B147DEE72E5C}" presName="tx2" presStyleLbl="revTx" presStyleIdx="2" presStyleCnt="5"/>
      <dgm:spPr/>
    </dgm:pt>
    <dgm:pt modelId="{A64A3A6C-B6E8-469C-84D7-257B5CF0AAE4}" type="pres">
      <dgm:prSet presAssocID="{B71003EB-FD9E-44E2-8CE4-B147DEE72E5C}" presName="vert2" presStyleCnt="0"/>
      <dgm:spPr/>
    </dgm:pt>
    <dgm:pt modelId="{B9C3033A-A0A3-4A1B-9085-6B937F06D441}" type="pres">
      <dgm:prSet presAssocID="{B71003EB-FD9E-44E2-8CE4-B147DEE72E5C}" presName="thinLine2b" presStyleLbl="callout" presStyleIdx="1" presStyleCnt="4"/>
      <dgm:spPr/>
    </dgm:pt>
    <dgm:pt modelId="{C3FE5089-70AE-4AAD-8491-0F28BC204516}" type="pres">
      <dgm:prSet presAssocID="{B71003EB-FD9E-44E2-8CE4-B147DEE72E5C}" presName="vertSpace2b" presStyleCnt="0"/>
      <dgm:spPr/>
    </dgm:pt>
    <dgm:pt modelId="{CA292C28-40CF-470F-97D6-402214FADB03}" type="pres">
      <dgm:prSet presAssocID="{2494510D-9119-4DB6-9DC2-929256199DD5}" presName="horz2" presStyleCnt="0"/>
      <dgm:spPr/>
    </dgm:pt>
    <dgm:pt modelId="{8F0DD6DF-F9D7-433E-9B27-542EF7986AF6}" type="pres">
      <dgm:prSet presAssocID="{2494510D-9119-4DB6-9DC2-929256199DD5}" presName="horzSpace2" presStyleCnt="0"/>
      <dgm:spPr/>
    </dgm:pt>
    <dgm:pt modelId="{A9C94CAE-1772-4452-9EEE-06DDDEDB0BCF}" type="pres">
      <dgm:prSet presAssocID="{2494510D-9119-4DB6-9DC2-929256199DD5}" presName="tx2" presStyleLbl="revTx" presStyleIdx="3" presStyleCnt="5"/>
      <dgm:spPr/>
    </dgm:pt>
    <dgm:pt modelId="{70110A47-10B9-4107-93F1-43EF00120100}" type="pres">
      <dgm:prSet presAssocID="{2494510D-9119-4DB6-9DC2-929256199DD5}" presName="vert2" presStyleCnt="0"/>
      <dgm:spPr/>
    </dgm:pt>
    <dgm:pt modelId="{1EE5030A-96F7-4AD8-843D-86AF22FAE617}" type="pres">
      <dgm:prSet presAssocID="{2494510D-9119-4DB6-9DC2-929256199DD5}" presName="thinLine2b" presStyleLbl="callout" presStyleIdx="2" presStyleCnt="4"/>
      <dgm:spPr/>
    </dgm:pt>
    <dgm:pt modelId="{C4F482EF-92FE-4606-A800-5E12EE423888}" type="pres">
      <dgm:prSet presAssocID="{2494510D-9119-4DB6-9DC2-929256199DD5}" presName="vertSpace2b" presStyleCnt="0"/>
      <dgm:spPr/>
    </dgm:pt>
    <dgm:pt modelId="{4C395457-DA99-4518-B2EB-3F504CE4A2E6}" type="pres">
      <dgm:prSet presAssocID="{D3848A97-9EC4-402A-A522-50D744B18833}" presName="horz2" presStyleCnt="0"/>
      <dgm:spPr/>
    </dgm:pt>
    <dgm:pt modelId="{326579EA-1D86-4F45-AE2D-60E5E1206F75}" type="pres">
      <dgm:prSet presAssocID="{D3848A97-9EC4-402A-A522-50D744B18833}" presName="horzSpace2" presStyleCnt="0"/>
      <dgm:spPr/>
    </dgm:pt>
    <dgm:pt modelId="{6D596576-D486-42FD-B1E2-73E8FD32AC68}" type="pres">
      <dgm:prSet presAssocID="{D3848A97-9EC4-402A-A522-50D744B18833}" presName="tx2" presStyleLbl="revTx" presStyleIdx="4" presStyleCnt="5"/>
      <dgm:spPr/>
    </dgm:pt>
    <dgm:pt modelId="{647DD296-63D1-41D1-87D2-27845EBE8ED2}" type="pres">
      <dgm:prSet presAssocID="{D3848A97-9EC4-402A-A522-50D744B18833}" presName="vert2" presStyleCnt="0"/>
      <dgm:spPr/>
    </dgm:pt>
    <dgm:pt modelId="{9680EE90-7530-442F-ACBF-905F1747397A}" type="pres">
      <dgm:prSet presAssocID="{D3848A97-9EC4-402A-A522-50D744B18833}" presName="thinLine2b" presStyleLbl="callout" presStyleIdx="3" presStyleCnt="4"/>
      <dgm:spPr/>
    </dgm:pt>
    <dgm:pt modelId="{EBE2E911-8C57-493A-AFE7-161E6F6110D9}" type="pres">
      <dgm:prSet presAssocID="{D3848A97-9EC4-402A-A522-50D744B18833}" presName="vertSpace2b" presStyleCnt="0"/>
      <dgm:spPr/>
    </dgm:pt>
  </dgm:ptLst>
  <dgm:cxnLst>
    <dgm:cxn modelId="{2E28A605-5601-446E-81ED-E7F7F85992E3}" type="presOf" srcId="{2494510D-9119-4DB6-9DC2-929256199DD5}" destId="{A9C94CAE-1772-4452-9EEE-06DDDEDB0BCF}" srcOrd="0" destOrd="0" presId="urn:microsoft.com/office/officeart/2008/layout/LinedList"/>
    <dgm:cxn modelId="{6C10EC0B-8D39-4494-A34A-E7E21023CC26}" srcId="{BF8E4E99-AA8A-4A7A-93A2-376814FA7941}" destId="{C3D00FB6-D557-4AAB-975A-EDFD5A7F4874}" srcOrd="0" destOrd="0" parTransId="{FB4A7829-9933-4A7C-8851-3ED60100D9EC}" sibTransId="{FD5A1332-E67D-484F-A173-D5E360546112}"/>
    <dgm:cxn modelId="{16CBB931-C829-4AF7-9576-57EC2DAED9FF}" srcId="{8E5B5A4E-7EA4-4C7B-92AC-B3B9F5A7971D}" destId="{BF8E4E99-AA8A-4A7A-93A2-376814FA7941}" srcOrd="0" destOrd="0" parTransId="{9BB3A701-C9B2-409F-ADBE-08132340CBE2}" sibTransId="{668E2A2A-2341-426B-9A5C-F71878603B59}"/>
    <dgm:cxn modelId="{74F4EC61-9027-4860-9C06-A773245F280B}" srcId="{BF8E4E99-AA8A-4A7A-93A2-376814FA7941}" destId="{D3848A97-9EC4-402A-A522-50D744B18833}" srcOrd="3" destOrd="0" parTransId="{62613788-814D-4574-BB72-94D25BB09B0E}" sibTransId="{74B64FE0-BA45-4979-B41A-6C36F19658AD}"/>
    <dgm:cxn modelId="{6C339978-6C8B-4005-9FA8-B1B9C3C84FA6}" type="presOf" srcId="{C3D00FB6-D557-4AAB-975A-EDFD5A7F4874}" destId="{8643400A-C07B-4496-BC1E-9EA12A957C44}" srcOrd="0" destOrd="0" presId="urn:microsoft.com/office/officeart/2008/layout/LinedList"/>
    <dgm:cxn modelId="{6122AE99-2E80-483C-BB40-BBF5314E73DB}" type="presOf" srcId="{8E5B5A4E-7EA4-4C7B-92AC-B3B9F5A7971D}" destId="{B19FDC84-B48A-4A2F-86EF-39E4E082A268}" srcOrd="0" destOrd="0" presId="urn:microsoft.com/office/officeart/2008/layout/LinedList"/>
    <dgm:cxn modelId="{25EA529E-F6BD-4732-A822-FE73A1DA8624}" type="presOf" srcId="{D3848A97-9EC4-402A-A522-50D744B18833}" destId="{6D596576-D486-42FD-B1E2-73E8FD32AC68}" srcOrd="0" destOrd="0" presId="urn:microsoft.com/office/officeart/2008/layout/LinedList"/>
    <dgm:cxn modelId="{D50537A8-9D1E-48A9-9873-4658156E23AD}" type="presOf" srcId="{B71003EB-FD9E-44E2-8CE4-B147DEE72E5C}" destId="{9CA14B2E-11BF-4F47-A9F9-9E928D230827}" srcOrd="0" destOrd="0" presId="urn:microsoft.com/office/officeart/2008/layout/LinedList"/>
    <dgm:cxn modelId="{14AA09D1-150D-4853-922C-CA6A0F7E97A1}" srcId="{BF8E4E99-AA8A-4A7A-93A2-376814FA7941}" destId="{2494510D-9119-4DB6-9DC2-929256199DD5}" srcOrd="2" destOrd="0" parTransId="{EF19FB67-8EEE-432E-A9E7-4DF211F33B29}" sibTransId="{6053C417-5367-4901-A208-E74DB3B61EC0}"/>
    <dgm:cxn modelId="{64351DE2-A462-4D72-9C93-130F117FC512}" type="presOf" srcId="{BF8E4E99-AA8A-4A7A-93A2-376814FA7941}" destId="{24456F21-C662-47E6-BBA9-73DECC383A11}" srcOrd="0" destOrd="0" presId="urn:microsoft.com/office/officeart/2008/layout/LinedList"/>
    <dgm:cxn modelId="{821925F6-05C3-4057-A952-2B1BBD882AF4}" srcId="{BF8E4E99-AA8A-4A7A-93A2-376814FA7941}" destId="{B71003EB-FD9E-44E2-8CE4-B147DEE72E5C}" srcOrd="1" destOrd="0" parTransId="{39462D47-181C-4CF9-B4D7-24930DF3BC2E}" sibTransId="{103709DB-4957-42A2-A648-BF6D7A2A7BD2}"/>
    <dgm:cxn modelId="{4F38CC51-6FE5-4757-86D6-4D190D558E16}" type="presParOf" srcId="{B19FDC84-B48A-4A2F-86EF-39E4E082A268}" destId="{786B0CD5-24C0-4D79-A8CB-50D306AA13BB}" srcOrd="0" destOrd="0" presId="urn:microsoft.com/office/officeart/2008/layout/LinedList"/>
    <dgm:cxn modelId="{BA377962-2A9F-471B-A4AB-FA83D4E291DB}" type="presParOf" srcId="{B19FDC84-B48A-4A2F-86EF-39E4E082A268}" destId="{4E87269E-D242-4F0C-9EA7-31D707EAC856}" srcOrd="1" destOrd="0" presId="urn:microsoft.com/office/officeart/2008/layout/LinedList"/>
    <dgm:cxn modelId="{09AB2424-D295-4290-819D-7561E268DD47}" type="presParOf" srcId="{4E87269E-D242-4F0C-9EA7-31D707EAC856}" destId="{24456F21-C662-47E6-BBA9-73DECC383A11}" srcOrd="0" destOrd="0" presId="urn:microsoft.com/office/officeart/2008/layout/LinedList"/>
    <dgm:cxn modelId="{32845F35-D101-47D6-AFBB-3728D643AFC7}" type="presParOf" srcId="{4E87269E-D242-4F0C-9EA7-31D707EAC856}" destId="{A42589B8-9AE7-49E1-91B3-DB810A0473AB}" srcOrd="1" destOrd="0" presId="urn:microsoft.com/office/officeart/2008/layout/LinedList"/>
    <dgm:cxn modelId="{C83433E9-FADE-43E2-956D-0C7A66F3F6BF}" type="presParOf" srcId="{A42589B8-9AE7-49E1-91B3-DB810A0473AB}" destId="{C302282C-0F81-4032-B6B1-9952E57812B0}" srcOrd="0" destOrd="0" presId="urn:microsoft.com/office/officeart/2008/layout/LinedList"/>
    <dgm:cxn modelId="{86459E5D-B2B3-47FC-B7CE-250CE83602F9}" type="presParOf" srcId="{A42589B8-9AE7-49E1-91B3-DB810A0473AB}" destId="{721403DF-0C4D-45F5-A71F-6DAEAC857A9C}" srcOrd="1" destOrd="0" presId="urn:microsoft.com/office/officeart/2008/layout/LinedList"/>
    <dgm:cxn modelId="{293618CD-7040-4917-969C-2E6395AE0D6F}" type="presParOf" srcId="{721403DF-0C4D-45F5-A71F-6DAEAC857A9C}" destId="{7809AE6E-65CE-4E85-B2AE-FD6B35E6CD15}" srcOrd="0" destOrd="0" presId="urn:microsoft.com/office/officeart/2008/layout/LinedList"/>
    <dgm:cxn modelId="{4CA6384F-A168-4BA0-ABB0-0F23F69E72AD}" type="presParOf" srcId="{721403DF-0C4D-45F5-A71F-6DAEAC857A9C}" destId="{8643400A-C07B-4496-BC1E-9EA12A957C44}" srcOrd="1" destOrd="0" presId="urn:microsoft.com/office/officeart/2008/layout/LinedList"/>
    <dgm:cxn modelId="{D47EC176-D566-4339-9346-AE2B9F22CBEC}" type="presParOf" srcId="{721403DF-0C4D-45F5-A71F-6DAEAC857A9C}" destId="{DC8689BC-EF3E-40C1-91C5-F90B7D76B2DB}" srcOrd="2" destOrd="0" presId="urn:microsoft.com/office/officeart/2008/layout/LinedList"/>
    <dgm:cxn modelId="{ACD973F0-AFDC-46FB-9A6A-263B606F3F5D}" type="presParOf" srcId="{A42589B8-9AE7-49E1-91B3-DB810A0473AB}" destId="{346268E9-4466-4C34-8872-63EFF4F468F1}" srcOrd="2" destOrd="0" presId="urn:microsoft.com/office/officeart/2008/layout/LinedList"/>
    <dgm:cxn modelId="{BA72EAE5-E438-4D83-A298-22E6BBD38198}" type="presParOf" srcId="{A42589B8-9AE7-49E1-91B3-DB810A0473AB}" destId="{F4C22EF0-FA13-4953-B259-67602A57D774}" srcOrd="3" destOrd="0" presId="urn:microsoft.com/office/officeart/2008/layout/LinedList"/>
    <dgm:cxn modelId="{E9A73193-D95E-4BF8-AFF5-0470FC9B90AA}" type="presParOf" srcId="{A42589B8-9AE7-49E1-91B3-DB810A0473AB}" destId="{123F9E4A-D976-4954-90B5-11837BC32375}" srcOrd="4" destOrd="0" presId="urn:microsoft.com/office/officeart/2008/layout/LinedList"/>
    <dgm:cxn modelId="{F53CB9BF-E0D5-421C-9449-1F33EBC03578}" type="presParOf" srcId="{123F9E4A-D976-4954-90B5-11837BC32375}" destId="{E311CB73-B341-4A7E-BDBF-8B19BCC6F23B}" srcOrd="0" destOrd="0" presId="urn:microsoft.com/office/officeart/2008/layout/LinedList"/>
    <dgm:cxn modelId="{0AB71847-7EFD-41CD-8EB2-CBACB859FC90}" type="presParOf" srcId="{123F9E4A-D976-4954-90B5-11837BC32375}" destId="{9CA14B2E-11BF-4F47-A9F9-9E928D230827}" srcOrd="1" destOrd="0" presId="urn:microsoft.com/office/officeart/2008/layout/LinedList"/>
    <dgm:cxn modelId="{189A3DE4-A605-42D3-84A7-CABADD519897}" type="presParOf" srcId="{123F9E4A-D976-4954-90B5-11837BC32375}" destId="{A64A3A6C-B6E8-469C-84D7-257B5CF0AAE4}" srcOrd="2" destOrd="0" presId="urn:microsoft.com/office/officeart/2008/layout/LinedList"/>
    <dgm:cxn modelId="{3D118389-85F4-4114-AE87-732F675D575A}" type="presParOf" srcId="{A42589B8-9AE7-49E1-91B3-DB810A0473AB}" destId="{B9C3033A-A0A3-4A1B-9085-6B937F06D441}" srcOrd="5" destOrd="0" presId="urn:microsoft.com/office/officeart/2008/layout/LinedList"/>
    <dgm:cxn modelId="{AE5ED9A5-CCAD-4B1A-A17D-408AB46D75FF}" type="presParOf" srcId="{A42589B8-9AE7-49E1-91B3-DB810A0473AB}" destId="{C3FE5089-70AE-4AAD-8491-0F28BC204516}" srcOrd="6" destOrd="0" presId="urn:microsoft.com/office/officeart/2008/layout/LinedList"/>
    <dgm:cxn modelId="{2EFBB2A3-F447-4892-B82E-A72CB6873EB1}" type="presParOf" srcId="{A42589B8-9AE7-49E1-91B3-DB810A0473AB}" destId="{CA292C28-40CF-470F-97D6-402214FADB03}" srcOrd="7" destOrd="0" presId="urn:microsoft.com/office/officeart/2008/layout/LinedList"/>
    <dgm:cxn modelId="{294CF904-2BA6-43C2-BCF8-4432A6F56623}" type="presParOf" srcId="{CA292C28-40CF-470F-97D6-402214FADB03}" destId="{8F0DD6DF-F9D7-433E-9B27-542EF7986AF6}" srcOrd="0" destOrd="0" presId="urn:microsoft.com/office/officeart/2008/layout/LinedList"/>
    <dgm:cxn modelId="{C962AC8D-37A9-4158-BE66-87309D746D9C}" type="presParOf" srcId="{CA292C28-40CF-470F-97D6-402214FADB03}" destId="{A9C94CAE-1772-4452-9EEE-06DDDEDB0BCF}" srcOrd="1" destOrd="0" presId="urn:microsoft.com/office/officeart/2008/layout/LinedList"/>
    <dgm:cxn modelId="{07BBF2AE-AC88-46FB-A612-C510131D192D}" type="presParOf" srcId="{CA292C28-40CF-470F-97D6-402214FADB03}" destId="{70110A47-10B9-4107-93F1-43EF00120100}" srcOrd="2" destOrd="0" presId="urn:microsoft.com/office/officeart/2008/layout/LinedList"/>
    <dgm:cxn modelId="{4AF51F41-7FC8-48F1-AA09-73EB3C24C4B1}" type="presParOf" srcId="{A42589B8-9AE7-49E1-91B3-DB810A0473AB}" destId="{1EE5030A-96F7-4AD8-843D-86AF22FAE617}" srcOrd="8" destOrd="0" presId="urn:microsoft.com/office/officeart/2008/layout/LinedList"/>
    <dgm:cxn modelId="{1DC78065-F5FD-4E13-A4BC-F2DC7BE1CFF5}" type="presParOf" srcId="{A42589B8-9AE7-49E1-91B3-DB810A0473AB}" destId="{C4F482EF-92FE-4606-A800-5E12EE423888}" srcOrd="9" destOrd="0" presId="urn:microsoft.com/office/officeart/2008/layout/LinedList"/>
    <dgm:cxn modelId="{9713767D-17A9-4A18-A55F-EA2E034330EE}" type="presParOf" srcId="{A42589B8-9AE7-49E1-91B3-DB810A0473AB}" destId="{4C395457-DA99-4518-B2EB-3F504CE4A2E6}" srcOrd="10" destOrd="0" presId="urn:microsoft.com/office/officeart/2008/layout/LinedList"/>
    <dgm:cxn modelId="{6937E4ED-644C-47A3-A060-F981566DEF59}" type="presParOf" srcId="{4C395457-DA99-4518-B2EB-3F504CE4A2E6}" destId="{326579EA-1D86-4F45-AE2D-60E5E1206F75}" srcOrd="0" destOrd="0" presId="urn:microsoft.com/office/officeart/2008/layout/LinedList"/>
    <dgm:cxn modelId="{09367983-3319-4A21-A04F-77012D0476A4}" type="presParOf" srcId="{4C395457-DA99-4518-B2EB-3F504CE4A2E6}" destId="{6D596576-D486-42FD-B1E2-73E8FD32AC68}" srcOrd="1" destOrd="0" presId="urn:microsoft.com/office/officeart/2008/layout/LinedList"/>
    <dgm:cxn modelId="{046C04F8-D301-4389-9219-BA114A75A667}" type="presParOf" srcId="{4C395457-DA99-4518-B2EB-3F504CE4A2E6}" destId="{647DD296-63D1-41D1-87D2-27845EBE8ED2}" srcOrd="2" destOrd="0" presId="urn:microsoft.com/office/officeart/2008/layout/LinedList"/>
    <dgm:cxn modelId="{6336D7F0-B346-47FE-98F6-8626733F0E83}" type="presParOf" srcId="{A42589B8-9AE7-49E1-91B3-DB810A0473AB}" destId="{9680EE90-7530-442F-ACBF-905F1747397A}" srcOrd="11" destOrd="0" presId="urn:microsoft.com/office/officeart/2008/layout/LinedList"/>
    <dgm:cxn modelId="{7D55DBFF-6FE7-427B-BB6C-BA71B5E4E0BD}" type="presParOf" srcId="{A42589B8-9AE7-49E1-91B3-DB810A0473AB}" destId="{EBE2E911-8C57-493A-AFE7-161E6F6110D9}" srcOrd="12" destOrd="0" presId="urn:microsoft.com/office/officeart/2008/layout/LinedList"/>
  </dgm:cxnLst>
  <dgm:bg>
    <a:solidFill>
      <a:srgbClr val="FFF4E7"/>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E0AE4A-9351-437C-A3E9-2ECDBB5F3EDD}"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01050A67-F458-42BF-AF1E-9DA160C27BD1}">
      <dgm:prSet phldrT="[Κείμενο]" custT="1"/>
      <dgm:spPr>
        <a:solidFill>
          <a:schemeClr val="accent6">
            <a:lumMod val="20000"/>
            <a:lumOff val="80000"/>
            <a:alpha val="40000"/>
          </a:schemeClr>
        </a:solidFill>
      </dgm:spPr>
      <dgm:t>
        <a:bodyPr/>
        <a:lstStyle/>
        <a:p>
          <a:pPr>
            <a:buClr>
              <a:srgbClr val="931B21"/>
            </a:buClr>
            <a:buSzPts val="1200"/>
            <a:buFont typeface="Wingdings" panose="05000000000000000000" pitchFamily="2" charset="2"/>
            <a:buChar char="§"/>
          </a:pPr>
          <a:r>
            <a:rPr lang="el-GR" sz="1400" b="1">
              <a:ea typeface="Calibri" panose="020F0502020204030204" pitchFamily="34" charset="0"/>
              <a:cs typeface="Calibri" panose="020F0502020204030204" pitchFamily="34" charset="0"/>
            </a:rPr>
            <a:t>Σημαντική παραγωγική επένδυση σε τομείς έντασης γνώσης</a:t>
          </a:r>
          <a:endParaRPr lang="en-GB" sz="1400" b="1" dirty="0"/>
        </a:p>
      </dgm:t>
    </dgm:pt>
    <dgm:pt modelId="{A94773B3-D77D-421C-BFA4-AF23EC14CB81}" type="parTrans" cxnId="{E2CA8901-CFFA-407E-99E6-38DEE17F2902}">
      <dgm:prSet/>
      <dgm:spPr/>
      <dgm:t>
        <a:bodyPr/>
        <a:lstStyle/>
        <a:p>
          <a:endParaRPr lang="en-GB" sz="1400" b="1"/>
        </a:p>
      </dgm:t>
    </dgm:pt>
    <dgm:pt modelId="{237DBA5E-FA8B-4EE8-B285-46FA6C4CFEDE}" type="sibTrans" cxnId="{E2CA8901-CFFA-407E-99E6-38DEE17F2902}">
      <dgm:prSet/>
      <dgm:spPr/>
      <dgm:t>
        <a:bodyPr/>
        <a:lstStyle/>
        <a:p>
          <a:endParaRPr lang="en-GB" sz="1400" b="1"/>
        </a:p>
      </dgm:t>
    </dgm:pt>
    <dgm:pt modelId="{F83169FD-8E7A-46F5-860E-B42F9CEADFB5}">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Βελτίωση της ποιότητας των προϊόντων και υπηρεσιών των καινοτόμων </a:t>
          </a:r>
          <a:r>
            <a:rPr lang="el-GR" sz="1400" b="1" dirty="0" err="1">
              <a:ea typeface="Calibri" panose="020F0502020204030204" pitchFamily="34" charset="0"/>
              <a:cs typeface="Calibri" panose="020F0502020204030204" pitchFamily="34" charset="0"/>
            </a:rPr>
            <a:t>ΜμΕ</a:t>
          </a:r>
          <a:endParaRPr lang="en-GB" sz="1400" b="1" dirty="0">
            <a:ea typeface="Calibri" panose="020F0502020204030204" pitchFamily="34" charset="0"/>
            <a:cs typeface="Arial" panose="020B0604020202020204" pitchFamily="34" charset="0"/>
          </a:endParaRPr>
        </a:p>
      </dgm:t>
    </dgm:pt>
    <dgm:pt modelId="{B53F9197-D8A6-457E-91E5-7921FCD3C383}" type="parTrans" cxnId="{ACC0F423-82E8-4A59-9AFD-21F5626ABAAF}">
      <dgm:prSet/>
      <dgm:spPr/>
      <dgm:t>
        <a:bodyPr/>
        <a:lstStyle/>
        <a:p>
          <a:endParaRPr lang="en-GB" sz="1400" b="1"/>
        </a:p>
      </dgm:t>
    </dgm:pt>
    <dgm:pt modelId="{BACD004E-2CB8-4C54-844A-4DFDB5C86AFA}" type="sibTrans" cxnId="{ACC0F423-82E8-4A59-9AFD-21F5626ABAAF}">
      <dgm:prSet/>
      <dgm:spPr/>
      <dgm:t>
        <a:bodyPr/>
        <a:lstStyle/>
        <a:p>
          <a:endParaRPr lang="en-GB" sz="1400" b="1"/>
        </a:p>
      </dgm:t>
    </dgm:pt>
    <dgm:pt modelId="{AC938F80-B987-426B-A3B0-7F6A6A24F1D8}">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Ανάπτυξη «εγκάρσιων» συνεργατικών και δημιουργικών δεξιοτήτων </a:t>
          </a:r>
          <a:endParaRPr lang="en-GB" sz="1400" b="1" dirty="0">
            <a:ea typeface="Calibri" panose="020F0502020204030204" pitchFamily="34" charset="0"/>
            <a:cs typeface="Arial" panose="020B0604020202020204" pitchFamily="34" charset="0"/>
          </a:endParaRPr>
        </a:p>
      </dgm:t>
    </dgm:pt>
    <dgm:pt modelId="{7A362451-0DEF-42A9-8D06-73FC15D3E519}" type="parTrans" cxnId="{E2C29BD0-365A-4C06-B266-E86CA5343BD5}">
      <dgm:prSet/>
      <dgm:spPr/>
      <dgm:t>
        <a:bodyPr/>
        <a:lstStyle/>
        <a:p>
          <a:endParaRPr lang="en-GB" sz="1400" b="1"/>
        </a:p>
      </dgm:t>
    </dgm:pt>
    <dgm:pt modelId="{9F5594E4-22D3-4FB5-AEE3-ADA206E0BC3A}" type="sibTrans" cxnId="{E2C29BD0-365A-4C06-B266-E86CA5343BD5}">
      <dgm:prSet/>
      <dgm:spPr/>
      <dgm:t>
        <a:bodyPr/>
        <a:lstStyle/>
        <a:p>
          <a:endParaRPr lang="en-GB" sz="1400" b="1"/>
        </a:p>
      </dgm:t>
    </dgm:pt>
    <dgm:pt modelId="{47D3BF25-0EB0-42B1-95E0-DA36A9F11ED2}">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Ενίσχυση ανθεκτικότητας και ανταγωνιστικού πλεονεκτήματος των καινοτόμων επιχειρήσεων</a:t>
          </a:r>
          <a:endParaRPr lang="en-GB" sz="1400" b="1" dirty="0">
            <a:ea typeface="Calibri" panose="020F0502020204030204" pitchFamily="34" charset="0"/>
            <a:cs typeface="Arial" panose="020B0604020202020204" pitchFamily="34" charset="0"/>
          </a:endParaRPr>
        </a:p>
      </dgm:t>
    </dgm:pt>
    <dgm:pt modelId="{31484942-728E-4624-9A4E-AF903A1485CF}" type="parTrans" cxnId="{FF18B715-857E-49E7-89DC-C6AC4FD30C93}">
      <dgm:prSet/>
      <dgm:spPr/>
      <dgm:t>
        <a:bodyPr/>
        <a:lstStyle/>
        <a:p>
          <a:endParaRPr lang="en-GB" sz="1400" b="1"/>
        </a:p>
      </dgm:t>
    </dgm:pt>
    <dgm:pt modelId="{5EA7B206-394D-415F-83A0-604D2BF17968}" type="sibTrans" cxnId="{FF18B715-857E-49E7-89DC-C6AC4FD30C93}">
      <dgm:prSet/>
      <dgm:spPr/>
      <dgm:t>
        <a:bodyPr/>
        <a:lstStyle/>
        <a:p>
          <a:endParaRPr lang="en-GB" sz="1400" b="1"/>
        </a:p>
      </dgm:t>
    </dgm:pt>
    <dgm:pt modelId="{EB75B491-9D5C-4340-9338-9C8A240EA4B7}">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Δυνατότητα γρήγορης αντίδρασης, προσαρμογής σε αλλαγές και διαχείρισης προκλήσεων</a:t>
          </a:r>
          <a:endParaRPr lang="en-GB" sz="1400" b="1" dirty="0">
            <a:ea typeface="Calibri" panose="020F0502020204030204" pitchFamily="34" charset="0"/>
            <a:cs typeface="Arial" panose="020B0604020202020204" pitchFamily="34" charset="0"/>
          </a:endParaRPr>
        </a:p>
      </dgm:t>
    </dgm:pt>
    <dgm:pt modelId="{BB37DE63-3FCC-4FA4-A76A-0E15B558CD40}" type="parTrans" cxnId="{4264F643-9404-4449-91DF-F2EC985E846D}">
      <dgm:prSet/>
      <dgm:spPr/>
      <dgm:t>
        <a:bodyPr/>
        <a:lstStyle/>
        <a:p>
          <a:endParaRPr lang="en-GB" sz="1400" b="1"/>
        </a:p>
      </dgm:t>
    </dgm:pt>
    <dgm:pt modelId="{64BC8C1D-F7B5-4FEE-ADC3-AF3E0960238D}" type="sibTrans" cxnId="{4264F643-9404-4449-91DF-F2EC985E846D}">
      <dgm:prSet/>
      <dgm:spPr/>
      <dgm:t>
        <a:bodyPr/>
        <a:lstStyle/>
        <a:p>
          <a:endParaRPr lang="en-GB" sz="1400" b="1"/>
        </a:p>
      </dgm:t>
    </dgm:pt>
    <dgm:pt modelId="{00F351D9-8A98-4B16-99D9-5213CEC051C6}">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Ενίσχυση της ικανότητας αξιοποίησης ευκαιριών</a:t>
          </a:r>
          <a:endParaRPr lang="en-GB" sz="1400" b="1" dirty="0">
            <a:ea typeface="Calibri" panose="020F0502020204030204" pitchFamily="34" charset="0"/>
            <a:cs typeface="Arial" panose="020B0604020202020204" pitchFamily="34" charset="0"/>
          </a:endParaRPr>
        </a:p>
      </dgm:t>
    </dgm:pt>
    <dgm:pt modelId="{1CDB10D0-FA90-46FD-958B-2A7322735633}" type="parTrans" cxnId="{C9AE8ACF-4BC3-4D30-BA48-8FDFBEC92AD9}">
      <dgm:prSet/>
      <dgm:spPr/>
      <dgm:t>
        <a:bodyPr/>
        <a:lstStyle/>
        <a:p>
          <a:endParaRPr lang="en-GB" sz="1400" b="1"/>
        </a:p>
      </dgm:t>
    </dgm:pt>
    <dgm:pt modelId="{CDE4BA9D-060E-49E1-A9E8-0374C7A236F3}" type="sibTrans" cxnId="{C9AE8ACF-4BC3-4D30-BA48-8FDFBEC92AD9}">
      <dgm:prSet/>
      <dgm:spPr/>
      <dgm:t>
        <a:bodyPr/>
        <a:lstStyle/>
        <a:p>
          <a:endParaRPr lang="en-GB" sz="1400" b="1"/>
        </a:p>
      </dgm:t>
    </dgm:pt>
    <dgm:pt modelId="{1A165C2A-601E-4EA2-AD94-67C0E9842EA7}">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Προώθηση της συνεργασίας μεταξύ των </a:t>
          </a:r>
          <a:r>
            <a:rPr lang="el-GR" sz="1400" b="1" dirty="0" err="1">
              <a:ea typeface="Calibri" panose="020F0502020204030204" pitchFamily="34" charset="0"/>
              <a:cs typeface="Calibri" panose="020F0502020204030204" pitchFamily="34" charset="0"/>
            </a:rPr>
            <a:t>ΜμΕ</a:t>
          </a:r>
          <a:r>
            <a:rPr lang="el-GR" sz="1400" b="1" dirty="0">
              <a:ea typeface="Calibri" panose="020F0502020204030204" pitchFamily="34" charset="0"/>
              <a:cs typeface="Calibri" panose="020F0502020204030204" pitchFamily="34" charset="0"/>
            </a:rPr>
            <a:t> </a:t>
          </a:r>
          <a:endParaRPr lang="en-GB" sz="1400" b="1" dirty="0">
            <a:ea typeface="Calibri" panose="020F0502020204030204" pitchFamily="34" charset="0"/>
            <a:cs typeface="Arial" panose="020B0604020202020204" pitchFamily="34" charset="0"/>
          </a:endParaRPr>
        </a:p>
      </dgm:t>
    </dgm:pt>
    <dgm:pt modelId="{1D7B452B-C7D2-4884-A8D8-1DBC944C521A}" type="parTrans" cxnId="{0580BC70-4BFC-4D99-880A-8ACD64B67ABA}">
      <dgm:prSet/>
      <dgm:spPr/>
      <dgm:t>
        <a:bodyPr/>
        <a:lstStyle/>
        <a:p>
          <a:endParaRPr lang="en-GB" sz="1400" b="1"/>
        </a:p>
      </dgm:t>
    </dgm:pt>
    <dgm:pt modelId="{C6617B11-680D-44CF-88F3-E11760050B3E}" type="sibTrans" cxnId="{0580BC70-4BFC-4D99-880A-8ACD64B67ABA}">
      <dgm:prSet/>
      <dgm:spPr/>
      <dgm:t>
        <a:bodyPr/>
        <a:lstStyle/>
        <a:p>
          <a:endParaRPr lang="en-GB" sz="1400" b="1"/>
        </a:p>
      </dgm:t>
    </dgm:pt>
    <dgm:pt modelId="{F4140C22-A326-4EBD-B8EB-06E77B03A61E}">
      <dgm:prSet custT="1"/>
      <dgm:spPr>
        <a:solidFill>
          <a:schemeClr val="accent6">
            <a:lumMod val="20000"/>
            <a:lumOff val="80000"/>
            <a:alpha val="40000"/>
          </a:schemeClr>
        </a:solidFill>
      </dgm:spPr>
      <dgm:t>
        <a:bodyPr/>
        <a:lstStyle/>
        <a:p>
          <a:r>
            <a:rPr lang="el-GR" sz="1400" b="1" dirty="0">
              <a:ea typeface="Calibri" panose="020F0502020204030204" pitchFamily="34" charset="0"/>
              <a:cs typeface="Calibri" panose="020F0502020204030204" pitchFamily="34" charset="0"/>
            </a:rPr>
            <a:t>Ανάπτυξη οικοσυστήματος συνεργατικής καινοτομίας</a:t>
          </a:r>
          <a:endParaRPr lang="en-GB" sz="1400" b="1" dirty="0"/>
        </a:p>
      </dgm:t>
    </dgm:pt>
    <dgm:pt modelId="{78F60773-FC78-49CC-B210-1A64EFF5B9F3}" type="parTrans" cxnId="{130170BA-4F93-4413-8A6E-1924593BEDF8}">
      <dgm:prSet/>
      <dgm:spPr/>
      <dgm:t>
        <a:bodyPr/>
        <a:lstStyle/>
        <a:p>
          <a:endParaRPr lang="en-GB" sz="1400" b="1"/>
        </a:p>
      </dgm:t>
    </dgm:pt>
    <dgm:pt modelId="{060E39BB-59B7-45EB-8FB8-6399060B531D}" type="sibTrans" cxnId="{130170BA-4F93-4413-8A6E-1924593BEDF8}">
      <dgm:prSet/>
      <dgm:spPr/>
      <dgm:t>
        <a:bodyPr/>
        <a:lstStyle/>
        <a:p>
          <a:endParaRPr lang="en-GB" sz="1400" b="1"/>
        </a:p>
      </dgm:t>
    </dgm:pt>
    <dgm:pt modelId="{AAAEAB06-9993-4A8B-BF28-27CFBC6D3937}" type="pres">
      <dgm:prSet presAssocID="{E4E0AE4A-9351-437C-A3E9-2ECDBB5F3EDD}" presName="Name0" presStyleCnt="0">
        <dgm:presLayoutVars>
          <dgm:dir/>
          <dgm:resizeHandles val="exact"/>
        </dgm:presLayoutVars>
      </dgm:prSet>
      <dgm:spPr/>
    </dgm:pt>
    <dgm:pt modelId="{4ED41438-90DA-437A-96DD-A6E8D044F950}" type="pres">
      <dgm:prSet presAssocID="{01050A67-F458-42BF-AF1E-9DA160C27BD1}" presName="composite" presStyleCnt="0"/>
      <dgm:spPr/>
    </dgm:pt>
    <dgm:pt modelId="{18235876-45D6-41DC-A3E0-51666C916975}" type="pres">
      <dgm:prSet presAssocID="{01050A67-F458-42BF-AF1E-9DA160C27BD1}" presName="rect1" presStyleLbl="trAlignAcc1" presStyleIdx="0" presStyleCnt="8">
        <dgm:presLayoutVars>
          <dgm:bulletEnabled val="1"/>
        </dgm:presLayoutVars>
      </dgm:prSet>
      <dgm:spPr/>
    </dgm:pt>
    <dgm:pt modelId="{CFC67AEE-8210-4636-860F-CFFA04C7DED7}" type="pres">
      <dgm:prSet presAssocID="{01050A67-F458-42BF-AF1E-9DA160C27BD1}" presName="rect2"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Σήμα 1 με συμπαγές γέμισμα"/>
        </a:ext>
      </dgm:extLst>
    </dgm:pt>
    <dgm:pt modelId="{F38168AB-AEE0-4212-B7AB-D3CE8D78A44F}" type="pres">
      <dgm:prSet presAssocID="{237DBA5E-FA8B-4EE8-B285-46FA6C4CFEDE}" presName="sibTrans" presStyleCnt="0"/>
      <dgm:spPr/>
    </dgm:pt>
    <dgm:pt modelId="{941434D7-B73D-42F4-9610-903747053DC2}" type="pres">
      <dgm:prSet presAssocID="{F83169FD-8E7A-46F5-860E-B42F9CEADFB5}" presName="composite" presStyleCnt="0"/>
      <dgm:spPr/>
    </dgm:pt>
    <dgm:pt modelId="{C28DA0F0-765A-410B-84F5-66918E22541C}" type="pres">
      <dgm:prSet presAssocID="{F83169FD-8E7A-46F5-860E-B42F9CEADFB5}" presName="rect1" presStyleLbl="trAlignAcc1" presStyleIdx="1" presStyleCnt="8">
        <dgm:presLayoutVars>
          <dgm:bulletEnabled val="1"/>
        </dgm:presLayoutVars>
      </dgm:prSet>
      <dgm:spPr/>
    </dgm:pt>
    <dgm:pt modelId="{AD2AC21D-4048-4F72-9B09-B851A669E4CC}" type="pres">
      <dgm:prSet presAssocID="{F83169FD-8E7A-46F5-860E-B42F9CEADFB5}" presName="rect2"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Σήμα με συμπαγές γέμισμα"/>
        </a:ext>
      </dgm:extLst>
    </dgm:pt>
    <dgm:pt modelId="{251408DC-35FB-41DE-8067-1901D1699104}" type="pres">
      <dgm:prSet presAssocID="{BACD004E-2CB8-4C54-844A-4DFDB5C86AFA}" presName="sibTrans" presStyleCnt="0"/>
      <dgm:spPr/>
    </dgm:pt>
    <dgm:pt modelId="{1A1230A1-3778-4F9C-9B38-6CFE2C0E1AD8}" type="pres">
      <dgm:prSet presAssocID="{AC938F80-B987-426B-A3B0-7F6A6A24F1D8}" presName="composite" presStyleCnt="0"/>
      <dgm:spPr/>
    </dgm:pt>
    <dgm:pt modelId="{585CAB8A-107B-4106-8973-2528CD46C82E}" type="pres">
      <dgm:prSet presAssocID="{AC938F80-B987-426B-A3B0-7F6A6A24F1D8}" presName="rect1" presStyleLbl="trAlignAcc1" presStyleIdx="2" presStyleCnt="8">
        <dgm:presLayoutVars>
          <dgm:bulletEnabled val="1"/>
        </dgm:presLayoutVars>
      </dgm:prSet>
      <dgm:spPr/>
    </dgm:pt>
    <dgm:pt modelId="{89BC83C8-DC3C-4B25-8C00-C76F6393E74D}" type="pres">
      <dgm:prSet presAssocID="{AC938F80-B987-426B-A3B0-7F6A6A24F1D8}" presName="rect2"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Σήμα 3 με συμπαγές γέμισμα"/>
        </a:ext>
      </dgm:extLst>
    </dgm:pt>
    <dgm:pt modelId="{BF1C1D0C-B592-4A35-8CD0-416CD3D4E7E4}" type="pres">
      <dgm:prSet presAssocID="{9F5594E4-22D3-4FB5-AEE3-ADA206E0BC3A}" presName="sibTrans" presStyleCnt="0"/>
      <dgm:spPr/>
    </dgm:pt>
    <dgm:pt modelId="{079E855F-4A3A-447B-B58B-284FB5395DC0}" type="pres">
      <dgm:prSet presAssocID="{47D3BF25-0EB0-42B1-95E0-DA36A9F11ED2}" presName="composite" presStyleCnt="0"/>
      <dgm:spPr/>
    </dgm:pt>
    <dgm:pt modelId="{305EC53C-F0AE-46CB-B8A7-403BD30B33AA}" type="pres">
      <dgm:prSet presAssocID="{47D3BF25-0EB0-42B1-95E0-DA36A9F11ED2}" presName="rect1" presStyleLbl="trAlignAcc1" presStyleIdx="3" presStyleCnt="8">
        <dgm:presLayoutVars>
          <dgm:bulletEnabled val="1"/>
        </dgm:presLayoutVars>
      </dgm:prSet>
      <dgm:spPr/>
    </dgm:pt>
    <dgm:pt modelId="{D193D36C-AA18-48B9-A22B-D8238A7DC4AE}" type="pres">
      <dgm:prSet presAssocID="{47D3BF25-0EB0-42B1-95E0-DA36A9F11ED2}" presName="rect2"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Σήμα 4 με συμπαγές γέμισμα"/>
        </a:ext>
      </dgm:extLst>
    </dgm:pt>
    <dgm:pt modelId="{85B31347-085C-4ABE-8ADB-9F6FCC210FC8}" type="pres">
      <dgm:prSet presAssocID="{5EA7B206-394D-415F-83A0-604D2BF17968}" presName="sibTrans" presStyleCnt="0"/>
      <dgm:spPr/>
    </dgm:pt>
    <dgm:pt modelId="{95793BDC-2F44-4843-9234-01791E71672B}" type="pres">
      <dgm:prSet presAssocID="{EB75B491-9D5C-4340-9338-9C8A240EA4B7}" presName="composite" presStyleCnt="0"/>
      <dgm:spPr/>
    </dgm:pt>
    <dgm:pt modelId="{D2C4123E-DE51-44AC-8E60-E9C1BA22FDA8}" type="pres">
      <dgm:prSet presAssocID="{EB75B491-9D5C-4340-9338-9C8A240EA4B7}" presName="rect1" presStyleLbl="trAlignAcc1" presStyleIdx="4" presStyleCnt="8">
        <dgm:presLayoutVars>
          <dgm:bulletEnabled val="1"/>
        </dgm:presLayoutVars>
      </dgm:prSet>
      <dgm:spPr/>
    </dgm:pt>
    <dgm:pt modelId="{35E12226-E9ED-4E4D-8EC2-9066C3B1B206}" type="pres">
      <dgm:prSet presAssocID="{EB75B491-9D5C-4340-9338-9C8A240EA4B7}" presName="rect2"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Σήμα 5 με συμπαγές γέμισμα"/>
        </a:ext>
      </dgm:extLst>
    </dgm:pt>
    <dgm:pt modelId="{5B690E57-72C2-4A54-A0E1-A9DEDF76ACD8}" type="pres">
      <dgm:prSet presAssocID="{64BC8C1D-F7B5-4FEE-ADC3-AF3E0960238D}" presName="sibTrans" presStyleCnt="0"/>
      <dgm:spPr/>
    </dgm:pt>
    <dgm:pt modelId="{10DEB50F-39BB-44C6-AE0A-AE7E23ABD7E3}" type="pres">
      <dgm:prSet presAssocID="{00F351D9-8A98-4B16-99D9-5213CEC051C6}" presName="composite" presStyleCnt="0"/>
      <dgm:spPr/>
    </dgm:pt>
    <dgm:pt modelId="{CD718959-EABF-4745-A7B9-53AC413A8AE9}" type="pres">
      <dgm:prSet presAssocID="{00F351D9-8A98-4B16-99D9-5213CEC051C6}" presName="rect1" presStyleLbl="trAlignAcc1" presStyleIdx="5" presStyleCnt="8">
        <dgm:presLayoutVars>
          <dgm:bulletEnabled val="1"/>
        </dgm:presLayoutVars>
      </dgm:prSet>
      <dgm:spPr/>
    </dgm:pt>
    <dgm:pt modelId="{7E9E0025-2B52-441B-BA52-7ADFE070C69B}" type="pres">
      <dgm:prSet presAssocID="{00F351D9-8A98-4B16-99D9-5213CEC051C6}" presName="rect2"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Σήμα 6 με συμπαγές γέμισμα"/>
        </a:ext>
      </dgm:extLst>
    </dgm:pt>
    <dgm:pt modelId="{D457D950-BB2C-4794-AFCE-587C5057A216}" type="pres">
      <dgm:prSet presAssocID="{CDE4BA9D-060E-49E1-A9E8-0374C7A236F3}" presName="sibTrans" presStyleCnt="0"/>
      <dgm:spPr/>
    </dgm:pt>
    <dgm:pt modelId="{7DD2E043-948B-440F-B18C-3EB25533297A}" type="pres">
      <dgm:prSet presAssocID="{1A165C2A-601E-4EA2-AD94-67C0E9842EA7}" presName="composite" presStyleCnt="0"/>
      <dgm:spPr/>
    </dgm:pt>
    <dgm:pt modelId="{B5A90892-95FA-42D6-B38D-A3CCC6B0CBA5}" type="pres">
      <dgm:prSet presAssocID="{1A165C2A-601E-4EA2-AD94-67C0E9842EA7}" presName="rect1" presStyleLbl="trAlignAcc1" presStyleIdx="6" presStyleCnt="8">
        <dgm:presLayoutVars>
          <dgm:bulletEnabled val="1"/>
        </dgm:presLayoutVars>
      </dgm:prSet>
      <dgm:spPr/>
    </dgm:pt>
    <dgm:pt modelId="{5ED1E894-8074-43E6-AF13-468D1078A156}" type="pres">
      <dgm:prSet presAssocID="{1A165C2A-601E-4EA2-AD94-67C0E9842EA7}" presName="rect2"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Σήμα 7 με συμπαγές γέμισμα"/>
        </a:ext>
      </dgm:extLst>
    </dgm:pt>
    <dgm:pt modelId="{2944B338-4397-488B-8A92-9481052FE685}" type="pres">
      <dgm:prSet presAssocID="{C6617B11-680D-44CF-88F3-E11760050B3E}" presName="sibTrans" presStyleCnt="0"/>
      <dgm:spPr/>
    </dgm:pt>
    <dgm:pt modelId="{751DE738-9C3D-4FA0-B2C7-944504BF3A2C}" type="pres">
      <dgm:prSet presAssocID="{F4140C22-A326-4EBD-B8EB-06E77B03A61E}" presName="composite" presStyleCnt="0"/>
      <dgm:spPr/>
    </dgm:pt>
    <dgm:pt modelId="{4A2926C3-62BA-45E2-9919-84E95517DAD5}" type="pres">
      <dgm:prSet presAssocID="{F4140C22-A326-4EBD-B8EB-06E77B03A61E}" presName="rect1" presStyleLbl="trAlignAcc1" presStyleIdx="7" presStyleCnt="8">
        <dgm:presLayoutVars>
          <dgm:bulletEnabled val="1"/>
        </dgm:presLayoutVars>
      </dgm:prSet>
      <dgm:spPr/>
    </dgm:pt>
    <dgm:pt modelId="{A9E9F647-C3D7-4C34-B4BA-1F27F459ED2B}" type="pres">
      <dgm:prSet presAssocID="{F4140C22-A326-4EBD-B8EB-06E77B03A61E}" presName="rect2"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Σήμα 8 με συμπαγές γέμισμα"/>
        </a:ext>
      </dgm:extLst>
    </dgm:pt>
  </dgm:ptLst>
  <dgm:cxnLst>
    <dgm:cxn modelId="{E2CA8901-CFFA-407E-99E6-38DEE17F2902}" srcId="{E4E0AE4A-9351-437C-A3E9-2ECDBB5F3EDD}" destId="{01050A67-F458-42BF-AF1E-9DA160C27BD1}" srcOrd="0" destOrd="0" parTransId="{A94773B3-D77D-421C-BFA4-AF23EC14CB81}" sibTransId="{237DBA5E-FA8B-4EE8-B285-46FA6C4CFEDE}"/>
    <dgm:cxn modelId="{FF18B715-857E-49E7-89DC-C6AC4FD30C93}" srcId="{E4E0AE4A-9351-437C-A3E9-2ECDBB5F3EDD}" destId="{47D3BF25-0EB0-42B1-95E0-DA36A9F11ED2}" srcOrd="3" destOrd="0" parTransId="{31484942-728E-4624-9A4E-AF903A1485CF}" sibTransId="{5EA7B206-394D-415F-83A0-604D2BF17968}"/>
    <dgm:cxn modelId="{ACC0F423-82E8-4A59-9AFD-21F5626ABAAF}" srcId="{E4E0AE4A-9351-437C-A3E9-2ECDBB5F3EDD}" destId="{F83169FD-8E7A-46F5-860E-B42F9CEADFB5}" srcOrd="1" destOrd="0" parTransId="{B53F9197-D8A6-457E-91E5-7921FCD3C383}" sibTransId="{BACD004E-2CB8-4C54-844A-4DFDB5C86AFA}"/>
    <dgm:cxn modelId="{4264F643-9404-4449-91DF-F2EC985E846D}" srcId="{E4E0AE4A-9351-437C-A3E9-2ECDBB5F3EDD}" destId="{EB75B491-9D5C-4340-9338-9C8A240EA4B7}" srcOrd="4" destOrd="0" parTransId="{BB37DE63-3FCC-4FA4-A76A-0E15B558CD40}" sibTransId="{64BC8C1D-F7B5-4FEE-ADC3-AF3E0960238D}"/>
    <dgm:cxn modelId="{6874BD4A-192B-49E5-9A96-618DA2E0EE2A}" type="presOf" srcId="{47D3BF25-0EB0-42B1-95E0-DA36A9F11ED2}" destId="{305EC53C-F0AE-46CB-B8A7-403BD30B33AA}" srcOrd="0" destOrd="0" presId="urn:microsoft.com/office/officeart/2008/layout/PictureStrips"/>
    <dgm:cxn modelId="{81C76150-409E-4042-84A9-F9264BF545E9}" type="presOf" srcId="{E4E0AE4A-9351-437C-A3E9-2ECDBB5F3EDD}" destId="{AAAEAB06-9993-4A8B-BF28-27CFBC6D3937}" srcOrd="0" destOrd="0" presId="urn:microsoft.com/office/officeart/2008/layout/PictureStrips"/>
    <dgm:cxn modelId="{0580BC70-4BFC-4D99-880A-8ACD64B67ABA}" srcId="{E4E0AE4A-9351-437C-A3E9-2ECDBB5F3EDD}" destId="{1A165C2A-601E-4EA2-AD94-67C0E9842EA7}" srcOrd="6" destOrd="0" parTransId="{1D7B452B-C7D2-4884-A8D8-1DBC944C521A}" sibTransId="{C6617B11-680D-44CF-88F3-E11760050B3E}"/>
    <dgm:cxn modelId="{2B945853-2CED-4861-A33A-79474C8A8F8B}" type="presOf" srcId="{AC938F80-B987-426B-A3B0-7F6A6A24F1D8}" destId="{585CAB8A-107B-4106-8973-2528CD46C82E}" srcOrd="0" destOrd="0" presId="urn:microsoft.com/office/officeart/2008/layout/PictureStrips"/>
    <dgm:cxn modelId="{F67E3674-DE05-45C7-BDE9-73B3FC5F2FC2}" type="presOf" srcId="{F83169FD-8E7A-46F5-860E-B42F9CEADFB5}" destId="{C28DA0F0-765A-410B-84F5-66918E22541C}" srcOrd="0" destOrd="0" presId="urn:microsoft.com/office/officeart/2008/layout/PictureStrips"/>
    <dgm:cxn modelId="{FA589475-9252-4CE4-973D-ED40DAB6A760}" type="presOf" srcId="{00F351D9-8A98-4B16-99D9-5213CEC051C6}" destId="{CD718959-EABF-4745-A7B9-53AC413A8AE9}" srcOrd="0" destOrd="0" presId="urn:microsoft.com/office/officeart/2008/layout/PictureStrips"/>
    <dgm:cxn modelId="{B523437F-3953-400C-AE4B-E9A53F6DCB0D}" type="presOf" srcId="{1A165C2A-601E-4EA2-AD94-67C0E9842EA7}" destId="{B5A90892-95FA-42D6-B38D-A3CCC6B0CBA5}" srcOrd="0" destOrd="0" presId="urn:microsoft.com/office/officeart/2008/layout/PictureStrips"/>
    <dgm:cxn modelId="{8C27E182-5675-44FA-87E0-E88A0B460726}" type="presOf" srcId="{01050A67-F458-42BF-AF1E-9DA160C27BD1}" destId="{18235876-45D6-41DC-A3E0-51666C916975}" srcOrd="0" destOrd="0" presId="urn:microsoft.com/office/officeart/2008/layout/PictureStrips"/>
    <dgm:cxn modelId="{130170BA-4F93-4413-8A6E-1924593BEDF8}" srcId="{E4E0AE4A-9351-437C-A3E9-2ECDBB5F3EDD}" destId="{F4140C22-A326-4EBD-B8EB-06E77B03A61E}" srcOrd="7" destOrd="0" parTransId="{78F60773-FC78-49CC-B210-1A64EFF5B9F3}" sibTransId="{060E39BB-59B7-45EB-8FB8-6399060B531D}"/>
    <dgm:cxn modelId="{C9AE8ACF-4BC3-4D30-BA48-8FDFBEC92AD9}" srcId="{E4E0AE4A-9351-437C-A3E9-2ECDBB5F3EDD}" destId="{00F351D9-8A98-4B16-99D9-5213CEC051C6}" srcOrd="5" destOrd="0" parTransId="{1CDB10D0-FA90-46FD-958B-2A7322735633}" sibTransId="{CDE4BA9D-060E-49E1-A9E8-0374C7A236F3}"/>
    <dgm:cxn modelId="{E2C29BD0-365A-4C06-B266-E86CA5343BD5}" srcId="{E4E0AE4A-9351-437C-A3E9-2ECDBB5F3EDD}" destId="{AC938F80-B987-426B-A3B0-7F6A6A24F1D8}" srcOrd="2" destOrd="0" parTransId="{7A362451-0DEF-42A9-8D06-73FC15D3E519}" sibTransId="{9F5594E4-22D3-4FB5-AEE3-ADA206E0BC3A}"/>
    <dgm:cxn modelId="{CE5DE5EC-477A-4E91-A932-159B354F555C}" type="presOf" srcId="{EB75B491-9D5C-4340-9338-9C8A240EA4B7}" destId="{D2C4123E-DE51-44AC-8E60-E9C1BA22FDA8}" srcOrd="0" destOrd="0" presId="urn:microsoft.com/office/officeart/2008/layout/PictureStrips"/>
    <dgm:cxn modelId="{ECF40DFB-BABF-43EC-A287-F311EF0D5DA7}" type="presOf" srcId="{F4140C22-A326-4EBD-B8EB-06E77B03A61E}" destId="{4A2926C3-62BA-45E2-9919-84E95517DAD5}" srcOrd="0" destOrd="0" presId="urn:microsoft.com/office/officeart/2008/layout/PictureStrips"/>
    <dgm:cxn modelId="{36633168-5C8A-4A8E-89FA-1EAC65CC0708}" type="presParOf" srcId="{AAAEAB06-9993-4A8B-BF28-27CFBC6D3937}" destId="{4ED41438-90DA-437A-96DD-A6E8D044F950}" srcOrd="0" destOrd="0" presId="urn:microsoft.com/office/officeart/2008/layout/PictureStrips"/>
    <dgm:cxn modelId="{5E077BF3-1ABF-420D-A63C-8C71643A30A1}" type="presParOf" srcId="{4ED41438-90DA-437A-96DD-A6E8D044F950}" destId="{18235876-45D6-41DC-A3E0-51666C916975}" srcOrd="0" destOrd="0" presId="urn:microsoft.com/office/officeart/2008/layout/PictureStrips"/>
    <dgm:cxn modelId="{896EAF9B-4189-46B3-ABCB-DF265220476D}" type="presParOf" srcId="{4ED41438-90DA-437A-96DD-A6E8D044F950}" destId="{CFC67AEE-8210-4636-860F-CFFA04C7DED7}" srcOrd="1" destOrd="0" presId="urn:microsoft.com/office/officeart/2008/layout/PictureStrips"/>
    <dgm:cxn modelId="{1164BEF0-B985-4259-A802-F263784AAD95}" type="presParOf" srcId="{AAAEAB06-9993-4A8B-BF28-27CFBC6D3937}" destId="{F38168AB-AEE0-4212-B7AB-D3CE8D78A44F}" srcOrd="1" destOrd="0" presId="urn:microsoft.com/office/officeart/2008/layout/PictureStrips"/>
    <dgm:cxn modelId="{6D4EF702-867A-4506-97C2-D80F8A1213A5}" type="presParOf" srcId="{AAAEAB06-9993-4A8B-BF28-27CFBC6D3937}" destId="{941434D7-B73D-42F4-9610-903747053DC2}" srcOrd="2" destOrd="0" presId="urn:microsoft.com/office/officeart/2008/layout/PictureStrips"/>
    <dgm:cxn modelId="{AFCF131E-09A1-4A3A-BD09-DF6701F37ACC}" type="presParOf" srcId="{941434D7-B73D-42F4-9610-903747053DC2}" destId="{C28DA0F0-765A-410B-84F5-66918E22541C}" srcOrd="0" destOrd="0" presId="urn:microsoft.com/office/officeart/2008/layout/PictureStrips"/>
    <dgm:cxn modelId="{1EEBA56E-E7B7-47D9-AE71-DEE5BA48FF74}" type="presParOf" srcId="{941434D7-B73D-42F4-9610-903747053DC2}" destId="{AD2AC21D-4048-4F72-9B09-B851A669E4CC}" srcOrd="1" destOrd="0" presId="urn:microsoft.com/office/officeart/2008/layout/PictureStrips"/>
    <dgm:cxn modelId="{E333DE6C-212D-4033-A505-D63DD04E32E0}" type="presParOf" srcId="{AAAEAB06-9993-4A8B-BF28-27CFBC6D3937}" destId="{251408DC-35FB-41DE-8067-1901D1699104}" srcOrd="3" destOrd="0" presId="urn:microsoft.com/office/officeart/2008/layout/PictureStrips"/>
    <dgm:cxn modelId="{EA322FB8-5A2B-4A53-B6BF-603307ABCCDF}" type="presParOf" srcId="{AAAEAB06-9993-4A8B-BF28-27CFBC6D3937}" destId="{1A1230A1-3778-4F9C-9B38-6CFE2C0E1AD8}" srcOrd="4" destOrd="0" presId="urn:microsoft.com/office/officeart/2008/layout/PictureStrips"/>
    <dgm:cxn modelId="{992B7AF6-CC96-4523-A9E5-80C04735188D}" type="presParOf" srcId="{1A1230A1-3778-4F9C-9B38-6CFE2C0E1AD8}" destId="{585CAB8A-107B-4106-8973-2528CD46C82E}" srcOrd="0" destOrd="0" presId="urn:microsoft.com/office/officeart/2008/layout/PictureStrips"/>
    <dgm:cxn modelId="{2E5BE15C-B86D-4D46-BD3C-280D32857773}" type="presParOf" srcId="{1A1230A1-3778-4F9C-9B38-6CFE2C0E1AD8}" destId="{89BC83C8-DC3C-4B25-8C00-C76F6393E74D}" srcOrd="1" destOrd="0" presId="urn:microsoft.com/office/officeart/2008/layout/PictureStrips"/>
    <dgm:cxn modelId="{4149413B-BEED-4F32-BDC6-00D0D64D8E67}" type="presParOf" srcId="{AAAEAB06-9993-4A8B-BF28-27CFBC6D3937}" destId="{BF1C1D0C-B592-4A35-8CD0-416CD3D4E7E4}" srcOrd="5" destOrd="0" presId="urn:microsoft.com/office/officeart/2008/layout/PictureStrips"/>
    <dgm:cxn modelId="{48F85E4D-88A7-4184-A4B0-AD1A567E9CE0}" type="presParOf" srcId="{AAAEAB06-9993-4A8B-BF28-27CFBC6D3937}" destId="{079E855F-4A3A-447B-B58B-284FB5395DC0}" srcOrd="6" destOrd="0" presId="urn:microsoft.com/office/officeart/2008/layout/PictureStrips"/>
    <dgm:cxn modelId="{3E219E50-1671-496B-AD4E-91C81723DEC3}" type="presParOf" srcId="{079E855F-4A3A-447B-B58B-284FB5395DC0}" destId="{305EC53C-F0AE-46CB-B8A7-403BD30B33AA}" srcOrd="0" destOrd="0" presId="urn:microsoft.com/office/officeart/2008/layout/PictureStrips"/>
    <dgm:cxn modelId="{24A9983B-FA65-4404-8789-1D598A203648}" type="presParOf" srcId="{079E855F-4A3A-447B-B58B-284FB5395DC0}" destId="{D193D36C-AA18-48B9-A22B-D8238A7DC4AE}" srcOrd="1" destOrd="0" presId="urn:microsoft.com/office/officeart/2008/layout/PictureStrips"/>
    <dgm:cxn modelId="{1E7DAF1B-C9BC-4884-B6ED-75BE6A126A67}" type="presParOf" srcId="{AAAEAB06-9993-4A8B-BF28-27CFBC6D3937}" destId="{85B31347-085C-4ABE-8ADB-9F6FCC210FC8}" srcOrd="7" destOrd="0" presId="urn:microsoft.com/office/officeart/2008/layout/PictureStrips"/>
    <dgm:cxn modelId="{455A1C17-8B0D-4CFB-8B3E-130AC8F47EA0}" type="presParOf" srcId="{AAAEAB06-9993-4A8B-BF28-27CFBC6D3937}" destId="{95793BDC-2F44-4843-9234-01791E71672B}" srcOrd="8" destOrd="0" presId="urn:microsoft.com/office/officeart/2008/layout/PictureStrips"/>
    <dgm:cxn modelId="{34C3DD98-29CF-4481-8E29-C90181AC95DC}" type="presParOf" srcId="{95793BDC-2F44-4843-9234-01791E71672B}" destId="{D2C4123E-DE51-44AC-8E60-E9C1BA22FDA8}" srcOrd="0" destOrd="0" presId="urn:microsoft.com/office/officeart/2008/layout/PictureStrips"/>
    <dgm:cxn modelId="{9016A9A8-C0DF-4A6B-BE21-8CECFB9318F1}" type="presParOf" srcId="{95793BDC-2F44-4843-9234-01791E71672B}" destId="{35E12226-E9ED-4E4D-8EC2-9066C3B1B206}" srcOrd="1" destOrd="0" presId="urn:microsoft.com/office/officeart/2008/layout/PictureStrips"/>
    <dgm:cxn modelId="{99AFCC16-0120-4034-A5D2-A7E99B524E84}" type="presParOf" srcId="{AAAEAB06-9993-4A8B-BF28-27CFBC6D3937}" destId="{5B690E57-72C2-4A54-A0E1-A9DEDF76ACD8}" srcOrd="9" destOrd="0" presId="urn:microsoft.com/office/officeart/2008/layout/PictureStrips"/>
    <dgm:cxn modelId="{3FD26E91-DA59-44DD-9198-4F56AF1C0AA8}" type="presParOf" srcId="{AAAEAB06-9993-4A8B-BF28-27CFBC6D3937}" destId="{10DEB50F-39BB-44C6-AE0A-AE7E23ABD7E3}" srcOrd="10" destOrd="0" presId="urn:microsoft.com/office/officeart/2008/layout/PictureStrips"/>
    <dgm:cxn modelId="{1BD4EE4A-6133-4B1D-B04F-A0973B88D28E}" type="presParOf" srcId="{10DEB50F-39BB-44C6-AE0A-AE7E23ABD7E3}" destId="{CD718959-EABF-4745-A7B9-53AC413A8AE9}" srcOrd="0" destOrd="0" presId="urn:microsoft.com/office/officeart/2008/layout/PictureStrips"/>
    <dgm:cxn modelId="{02124CE9-3A12-42E9-81AD-D3DC5687A441}" type="presParOf" srcId="{10DEB50F-39BB-44C6-AE0A-AE7E23ABD7E3}" destId="{7E9E0025-2B52-441B-BA52-7ADFE070C69B}" srcOrd="1" destOrd="0" presId="urn:microsoft.com/office/officeart/2008/layout/PictureStrips"/>
    <dgm:cxn modelId="{0C34239D-A5C9-442A-AB5D-66AB6DD21C8D}" type="presParOf" srcId="{AAAEAB06-9993-4A8B-BF28-27CFBC6D3937}" destId="{D457D950-BB2C-4794-AFCE-587C5057A216}" srcOrd="11" destOrd="0" presId="urn:microsoft.com/office/officeart/2008/layout/PictureStrips"/>
    <dgm:cxn modelId="{B9D4DA21-768B-4091-BA75-D0C91D7E96D6}" type="presParOf" srcId="{AAAEAB06-9993-4A8B-BF28-27CFBC6D3937}" destId="{7DD2E043-948B-440F-B18C-3EB25533297A}" srcOrd="12" destOrd="0" presId="urn:microsoft.com/office/officeart/2008/layout/PictureStrips"/>
    <dgm:cxn modelId="{B4B72258-5A2B-42D1-A911-04A8EE4DD2F1}" type="presParOf" srcId="{7DD2E043-948B-440F-B18C-3EB25533297A}" destId="{B5A90892-95FA-42D6-B38D-A3CCC6B0CBA5}" srcOrd="0" destOrd="0" presId="urn:microsoft.com/office/officeart/2008/layout/PictureStrips"/>
    <dgm:cxn modelId="{F6FDCB76-B3FA-457E-A833-C874F9FFC651}" type="presParOf" srcId="{7DD2E043-948B-440F-B18C-3EB25533297A}" destId="{5ED1E894-8074-43E6-AF13-468D1078A156}" srcOrd="1" destOrd="0" presId="urn:microsoft.com/office/officeart/2008/layout/PictureStrips"/>
    <dgm:cxn modelId="{FEF8033B-9C0D-40A0-A431-0F80A1E2921C}" type="presParOf" srcId="{AAAEAB06-9993-4A8B-BF28-27CFBC6D3937}" destId="{2944B338-4397-488B-8A92-9481052FE685}" srcOrd="13" destOrd="0" presId="urn:microsoft.com/office/officeart/2008/layout/PictureStrips"/>
    <dgm:cxn modelId="{C52A4658-82C3-4925-8538-5BBEB1DFACF2}" type="presParOf" srcId="{AAAEAB06-9993-4A8B-BF28-27CFBC6D3937}" destId="{751DE738-9C3D-4FA0-B2C7-944504BF3A2C}" srcOrd="14" destOrd="0" presId="urn:microsoft.com/office/officeart/2008/layout/PictureStrips"/>
    <dgm:cxn modelId="{FA2E4BC3-1BC9-466E-9A15-D56521BBDE54}" type="presParOf" srcId="{751DE738-9C3D-4FA0-B2C7-944504BF3A2C}" destId="{4A2926C3-62BA-45E2-9919-84E95517DAD5}" srcOrd="0" destOrd="0" presId="urn:microsoft.com/office/officeart/2008/layout/PictureStrips"/>
    <dgm:cxn modelId="{6B6FFAB2-CA5C-4D2A-B6D4-A922F286AB7D}" type="presParOf" srcId="{751DE738-9C3D-4FA0-B2C7-944504BF3A2C}" destId="{A9E9F647-C3D7-4C34-B4BA-1F27F459ED2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EC27E2-E948-425C-B8ED-2D7EB7CF709A}" type="doc">
      <dgm:prSet loTypeId="urn:microsoft.com/office/officeart/2008/layout/PictureStrips" loCatId="list" qsTypeId="urn:microsoft.com/office/officeart/2005/8/quickstyle/simple1" qsCatId="simple" csTypeId="urn:microsoft.com/office/officeart/2005/8/colors/colorful1" csCatId="colorful" phldr="1"/>
      <dgm:spPr/>
    </dgm:pt>
    <dgm:pt modelId="{066006E6-4DA4-49B4-901C-D8B62FA0C918}">
      <dgm:prSet phldrT="[Κείμενο]" custT="1"/>
      <dgm:spPr>
        <a:solidFill>
          <a:srgbClr val="E3F1F9">
            <a:alpha val="40000"/>
          </a:srgbClr>
        </a:solidFill>
      </dgm:spPr>
      <dgm:t>
        <a:bodyPr/>
        <a:lstStyle/>
        <a:p>
          <a:pPr>
            <a:buClr>
              <a:srgbClr val="C00000"/>
            </a:buClr>
            <a:buSzTx/>
            <a:buFont typeface="Wingdings" panose="05000000000000000000" pitchFamily="2" charset="2"/>
            <a:buChar char="§"/>
          </a:pPr>
          <a:r>
            <a:rPr lang="el-GR" sz="1400" b="1" dirty="0">
              <a:effectLst/>
              <a:latin typeface="+mn-lt"/>
              <a:ea typeface="+mn-ea"/>
              <a:cs typeface="+mn-cs"/>
            </a:rPr>
            <a:t>Διαμόρφωση μιας Στρατηγικής περισσότερο ευθυγραμμισμένης με την ‘</a:t>
          </a:r>
          <a:r>
            <a:rPr lang="el-GR" sz="1400" b="1" i="1" dirty="0" err="1">
              <a:effectLst/>
              <a:latin typeface="+mn-lt"/>
              <a:ea typeface="+mn-ea"/>
              <a:cs typeface="+mn-cs"/>
            </a:rPr>
            <a:t>προϊοντική</a:t>
          </a:r>
          <a:r>
            <a:rPr lang="el-GR" sz="1400" b="1" i="1" dirty="0">
              <a:effectLst/>
              <a:latin typeface="+mn-lt"/>
              <a:ea typeface="+mn-ea"/>
              <a:cs typeface="+mn-cs"/>
            </a:rPr>
            <a:t>’</a:t>
          </a:r>
          <a:r>
            <a:rPr lang="el-GR" sz="1400" b="1" dirty="0">
              <a:effectLst/>
              <a:latin typeface="+mn-lt"/>
              <a:ea typeface="+mn-ea"/>
              <a:cs typeface="+mn-cs"/>
            </a:rPr>
            <a:t> προσέγγιση </a:t>
          </a:r>
          <a:r>
            <a:rPr lang="el-GR" sz="1400" b="0" dirty="0">
              <a:effectLst/>
              <a:latin typeface="+mn-lt"/>
              <a:ea typeface="+mn-ea"/>
              <a:cs typeface="+mn-cs"/>
            </a:rPr>
            <a:t>με</a:t>
          </a:r>
          <a:r>
            <a:rPr lang="el-GR" sz="1400" dirty="0">
              <a:effectLst/>
              <a:latin typeface="+mn-lt"/>
              <a:ea typeface="+mn-ea"/>
              <a:cs typeface="+mn-cs"/>
            </a:rPr>
            <a:t> βάση την ύπαρξη κρίσιμης μάζας επιχειρήσεων </a:t>
          </a:r>
          <a:endParaRPr lang="en-GB" sz="1400" dirty="0"/>
        </a:p>
      </dgm:t>
    </dgm:pt>
    <dgm:pt modelId="{04AA1C2B-0DDE-4B90-8AEB-78F7847C7573}" type="parTrans" cxnId="{72CB6A4E-B6C0-4339-A900-9C1D6B03877F}">
      <dgm:prSet/>
      <dgm:spPr/>
      <dgm:t>
        <a:bodyPr/>
        <a:lstStyle/>
        <a:p>
          <a:endParaRPr lang="en-GB" sz="1100"/>
        </a:p>
      </dgm:t>
    </dgm:pt>
    <dgm:pt modelId="{CDA1454A-11EC-4C0C-94F9-4FB2D124C3FE}" type="sibTrans" cxnId="{72CB6A4E-B6C0-4339-A900-9C1D6B03877F}">
      <dgm:prSet/>
      <dgm:spPr/>
      <dgm:t>
        <a:bodyPr/>
        <a:lstStyle/>
        <a:p>
          <a:endParaRPr lang="en-GB" sz="1100"/>
        </a:p>
      </dgm:t>
    </dgm:pt>
    <dgm:pt modelId="{2088022B-9E46-4603-A911-DDA012F29273}">
      <dgm:prSet custT="1"/>
      <dgm:spPr>
        <a:solidFill>
          <a:srgbClr val="E3F1F9">
            <a:alpha val="40000"/>
          </a:srgbClr>
        </a:solidFill>
      </dgm:spPr>
      <dgm:t>
        <a:bodyPr/>
        <a:lstStyle/>
        <a:p>
          <a:r>
            <a:rPr lang="el-GR" sz="1400" b="1" dirty="0">
              <a:effectLst/>
              <a:latin typeface="+mn-lt"/>
              <a:ea typeface="+mn-ea"/>
              <a:cs typeface="+mn-cs"/>
            </a:rPr>
            <a:t>Διαμόρφωση μιας Στρατηγικής με σαφή Λογική της Παρέμβασης </a:t>
          </a:r>
          <a:r>
            <a:rPr lang="el-GR" sz="1400" b="0" dirty="0">
              <a:effectLst/>
              <a:latin typeface="+mn-lt"/>
              <a:ea typeface="+mn-ea"/>
              <a:cs typeface="+mn-cs"/>
            </a:rPr>
            <a:t>μέσω </a:t>
          </a:r>
          <a:r>
            <a:rPr lang="el-GR" sz="1400" dirty="0">
              <a:effectLst/>
              <a:latin typeface="+mn-lt"/>
              <a:ea typeface="+mn-ea"/>
              <a:cs typeface="+mn-cs"/>
            </a:rPr>
            <a:t>ανάπτυξης δομημένου συστήματος δεικτών και ποσοτικοποίησης της τελικής συμβολής των δράσεων</a:t>
          </a:r>
        </a:p>
      </dgm:t>
    </dgm:pt>
    <dgm:pt modelId="{81D8CBE3-C739-47F1-8400-8C3E17B40858}" type="parTrans" cxnId="{B6B38C11-B455-41DD-BD5B-12982763A1AE}">
      <dgm:prSet/>
      <dgm:spPr/>
      <dgm:t>
        <a:bodyPr/>
        <a:lstStyle/>
        <a:p>
          <a:endParaRPr lang="en-GB" sz="1100"/>
        </a:p>
      </dgm:t>
    </dgm:pt>
    <dgm:pt modelId="{409024F2-EF75-490F-8AD2-9E17F83AA2AD}" type="sibTrans" cxnId="{B6B38C11-B455-41DD-BD5B-12982763A1AE}">
      <dgm:prSet/>
      <dgm:spPr/>
      <dgm:t>
        <a:bodyPr/>
        <a:lstStyle/>
        <a:p>
          <a:endParaRPr lang="en-GB" sz="1100"/>
        </a:p>
      </dgm:t>
    </dgm:pt>
    <dgm:pt modelId="{C8204AFF-C2F9-42C3-BC9D-739FA63C249D}">
      <dgm:prSet custT="1"/>
      <dgm:spPr>
        <a:solidFill>
          <a:srgbClr val="E3F1F9">
            <a:alpha val="40000"/>
          </a:srgbClr>
        </a:solidFill>
      </dgm:spPr>
      <dgm:t>
        <a:bodyPr/>
        <a:lstStyle/>
        <a:p>
          <a:r>
            <a:rPr lang="el-GR" sz="1400" b="1" dirty="0">
              <a:effectLst/>
              <a:latin typeface="+mn-lt"/>
              <a:ea typeface="+mn-ea"/>
              <a:cs typeface="+mn-cs"/>
            </a:rPr>
            <a:t>Θεσμοθέτηση της ΔΕΑ ως συστηματική και συστημική δυναμική διεργασία </a:t>
          </a:r>
          <a:r>
            <a:rPr lang="el-GR" sz="1400" dirty="0">
              <a:effectLst/>
              <a:latin typeface="+mn-lt"/>
              <a:ea typeface="+mn-ea"/>
              <a:cs typeface="+mn-cs"/>
            </a:rPr>
            <a:t>στο επίκεντρο των πολιτικών οικονομικής και κοινωνικής ανάπτυξης</a:t>
          </a:r>
        </a:p>
      </dgm:t>
    </dgm:pt>
    <dgm:pt modelId="{CDF27BEE-A9A5-4618-9386-2718FFB6DB3C}" type="parTrans" cxnId="{308E643B-8F21-46BF-A80C-124CCF800302}">
      <dgm:prSet/>
      <dgm:spPr/>
      <dgm:t>
        <a:bodyPr/>
        <a:lstStyle/>
        <a:p>
          <a:endParaRPr lang="en-GB" sz="1100"/>
        </a:p>
      </dgm:t>
    </dgm:pt>
    <dgm:pt modelId="{981ABFA7-1784-4C72-B5B4-D9364B995276}" type="sibTrans" cxnId="{308E643B-8F21-46BF-A80C-124CCF800302}">
      <dgm:prSet/>
      <dgm:spPr/>
      <dgm:t>
        <a:bodyPr/>
        <a:lstStyle/>
        <a:p>
          <a:endParaRPr lang="en-GB" sz="1100"/>
        </a:p>
      </dgm:t>
    </dgm:pt>
    <dgm:pt modelId="{20B0FFCB-FAE4-47A3-9F59-EAF4F7236F15}">
      <dgm:prSet custT="1"/>
      <dgm:spPr>
        <a:solidFill>
          <a:srgbClr val="E3F1F9">
            <a:alpha val="40000"/>
          </a:srgbClr>
        </a:solidFill>
      </dgm:spPr>
      <dgm:t>
        <a:bodyPr/>
        <a:lstStyle/>
        <a:p>
          <a:r>
            <a:rPr lang="el-GR" sz="1400" b="1" dirty="0">
              <a:effectLst/>
              <a:latin typeface="+mn-lt"/>
              <a:ea typeface="+mn-ea"/>
              <a:cs typeface="+mn-cs"/>
            </a:rPr>
            <a:t>Αναβάθμιση του πλαισίου για τον βέλτιστο ‘καθορισμό προτεραιοτήτων’ </a:t>
          </a:r>
          <a:r>
            <a:rPr lang="el-GR" sz="1400" dirty="0">
              <a:effectLst/>
              <a:latin typeface="+mn-lt"/>
              <a:ea typeface="+mn-ea"/>
              <a:cs typeface="+mn-cs"/>
            </a:rPr>
            <a:t>σε συσχέτιση με τις οικονομικές ανάγκες και τις δυνατότητες των επιχειρήσεων</a:t>
          </a:r>
          <a:endParaRPr lang="el-GR" sz="1400" b="1" dirty="0">
            <a:effectLst/>
            <a:latin typeface="+mn-lt"/>
            <a:ea typeface="+mn-ea"/>
            <a:cs typeface="+mn-cs"/>
          </a:endParaRPr>
        </a:p>
      </dgm:t>
    </dgm:pt>
    <dgm:pt modelId="{C4756ECC-16EB-4E48-918C-375E409D64EC}" type="parTrans" cxnId="{00382051-4D65-4E9F-BC5B-3B2E0465A9AA}">
      <dgm:prSet/>
      <dgm:spPr/>
      <dgm:t>
        <a:bodyPr/>
        <a:lstStyle/>
        <a:p>
          <a:endParaRPr lang="en-GB" sz="1100"/>
        </a:p>
      </dgm:t>
    </dgm:pt>
    <dgm:pt modelId="{6C88D57E-025F-4877-8A49-19568E70362C}" type="sibTrans" cxnId="{00382051-4D65-4E9F-BC5B-3B2E0465A9AA}">
      <dgm:prSet/>
      <dgm:spPr/>
      <dgm:t>
        <a:bodyPr/>
        <a:lstStyle/>
        <a:p>
          <a:endParaRPr lang="en-GB" sz="1100"/>
        </a:p>
      </dgm:t>
    </dgm:pt>
    <dgm:pt modelId="{B9FDFF79-888B-44F1-A893-4AE9F1F7A6AF}">
      <dgm:prSet custT="1"/>
      <dgm:spPr>
        <a:solidFill>
          <a:srgbClr val="E3F1F9">
            <a:alpha val="40000"/>
          </a:srgbClr>
        </a:solidFill>
      </dgm:spPr>
      <dgm:t>
        <a:bodyPr/>
        <a:lstStyle/>
        <a:p>
          <a:r>
            <a:rPr lang="el-GR" sz="1400" b="1" dirty="0">
              <a:effectLst/>
              <a:latin typeface="+mn-lt"/>
              <a:ea typeface="+mn-ea"/>
              <a:cs typeface="+mn-cs"/>
            </a:rPr>
            <a:t>Επανεξέταση του πλήθους των προτεραιοτήτων </a:t>
          </a:r>
          <a:r>
            <a:rPr lang="el-GR" sz="1400" b="0" dirty="0">
              <a:effectLst/>
              <a:latin typeface="+mn-lt"/>
              <a:ea typeface="+mn-ea"/>
              <a:cs typeface="+mn-cs"/>
            </a:rPr>
            <a:t>με στόχο τη </a:t>
          </a:r>
          <a:r>
            <a:rPr lang="el-GR" sz="1400" dirty="0">
              <a:effectLst/>
              <a:latin typeface="+mn-lt"/>
              <a:ea typeface="+mn-ea"/>
              <a:cs typeface="+mn-cs"/>
            </a:rPr>
            <a:t>μείωσή του, μέσω επίτευξης </a:t>
          </a:r>
          <a:r>
            <a:rPr lang="el-GR" sz="1400" i="0" dirty="0">
              <a:effectLst/>
              <a:latin typeface="+mn-lt"/>
              <a:ea typeface="+mn-ea"/>
              <a:cs typeface="+mn-cs"/>
            </a:rPr>
            <a:t>ισορροπίας μεταξύ εξειδίκευσης και υποστήριξης μιας πιο «ανοιχτής» καινοτομίας </a:t>
          </a:r>
          <a:endParaRPr lang="el-GR" sz="1400" b="1" i="0" dirty="0">
            <a:effectLst/>
            <a:latin typeface="+mn-lt"/>
            <a:ea typeface="+mn-ea"/>
            <a:cs typeface="+mn-cs"/>
          </a:endParaRPr>
        </a:p>
      </dgm:t>
    </dgm:pt>
    <dgm:pt modelId="{0DA0AAA3-96BF-4EA1-A1D9-34EEE211E634}" type="parTrans" cxnId="{5A72D6C0-6831-4454-A864-A483AAE8AD5F}">
      <dgm:prSet/>
      <dgm:spPr/>
      <dgm:t>
        <a:bodyPr/>
        <a:lstStyle/>
        <a:p>
          <a:endParaRPr lang="en-GB" sz="1100"/>
        </a:p>
      </dgm:t>
    </dgm:pt>
    <dgm:pt modelId="{4CF41DC1-6F9A-4FD6-82D4-355AD32FCA56}" type="sibTrans" cxnId="{5A72D6C0-6831-4454-A864-A483AAE8AD5F}">
      <dgm:prSet/>
      <dgm:spPr/>
      <dgm:t>
        <a:bodyPr/>
        <a:lstStyle/>
        <a:p>
          <a:endParaRPr lang="en-GB" sz="1100"/>
        </a:p>
      </dgm:t>
    </dgm:pt>
    <dgm:pt modelId="{E0FA0902-F814-4565-9F7A-CA8EEF205282}">
      <dgm:prSet custT="1"/>
      <dgm:spPr>
        <a:solidFill>
          <a:srgbClr val="E3F1F9">
            <a:alpha val="40000"/>
          </a:srgbClr>
        </a:solidFill>
      </dgm:spPr>
      <dgm:t>
        <a:bodyPr/>
        <a:lstStyle/>
        <a:p>
          <a:r>
            <a:rPr lang="el-GR" sz="1400" b="1" dirty="0">
              <a:effectLst/>
              <a:latin typeface="+mn-lt"/>
              <a:ea typeface="+mn-ea"/>
              <a:cs typeface="+mn-cs"/>
            </a:rPr>
            <a:t>Περιοδική και συστηματική εφαρμογή της ανάλυσης SWOT, </a:t>
          </a:r>
          <a:r>
            <a:rPr lang="el-GR" sz="1400" dirty="0"/>
            <a:t>ως</a:t>
          </a:r>
          <a:r>
            <a:rPr lang="el-GR" sz="1400" b="1" dirty="0">
              <a:effectLst/>
              <a:latin typeface="+mn-lt"/>
              <a:ea typeface="+mn-ea"/>
              <a:cs typeface="+mn-cs"/>
            </a:rPr>
            <a:t> </a:t>
          </a:r>
          <a:r>
            <a:rPr lang="el-GR" sz="1400" b="0" dirty="0">
              <a:effectLst/>
              <a:latin typeface="+mn-lt"/>
              <a:ea typeface="+mn-ea"/>
              <a:cs typeface="+mn-cs"/>
            </a:rPr>
            <a:t>βασικού  εργαλείου μαζί με τη ΔΕΑ, και διασύνδεσή τους με κατάλληλο σύστημα δεικτών </a:t>
          </a:r>
          <a:endParaRPr lang="el-GR" sz="1400" b="1" dirty="0">
            <a:effectLst/>
            <a:latin typeface="+mn-lt"/>
            <a:ea typeface="+mn-ea"/>
            <a:cs typeface="+mn-cs"/>
          </a:endParaRPr>
        </a:p>
      </dgm:t>
    </dgm:pt>
    <dgm:pt modelId="{AEAE372C-7102-49A0-B7C8-7DDFB3815E05}" type="parTrans" cxnId="{CD4BDAEE-E533-4457-929E-B5476E2FEB70}">
      <dgm:prSet/>
      <dgm:spPr/>
      <dgm:t>
        <a:bodyPr/>
        <a:lstStyle/>
        <a:p>
          <a:endParaRPr lang="en-GB" sz="1100"/>
        </a:p>
      </dgm:t>
    </dgm:pt>
    <dgm:pt modelId="{69C82560-CF32-4D49-8A40-FEDBA74FF9EF}" type="sibTrans" cxnId="{CD4BDAEE-E533-4457-929E-B5476E2FEB70}">
      <dgm:prSet/>
      <dgm:spPr/>
      <dgm:t>
        <a:bodyPr/>
        <a:lstStyle/>
        <a:p>
          <a:endParaRPr lang="en-GB" sz="1100"/>
        </a:p>
      </dgm:t>
    </dgm:pt>
    <dgm:pt modelId="{21471B43-492A-41BE-BC2C-52B27642846C}">
      <dgm:prSet custT="1"/>
      <dgm:spPr>
        <a:solidFill>
          <a:srgbClr val="E3F1F9">
            <a:alpha val="40000"/>
          </a:srgbClr>
        </a:solidFill>
      </dgm:spPr>
      <dgm:t>
        <a:bodyPr/>
        <a:lstStyle/>
        <a:p>
          <a:r>
            <a:rPr lang="el-GR" sz="1400" b="1" dirty="0">
              <a:effectLst/>
              <a:latin typeface="+mn-lt"/>
              <a:ea typeface="+mn-ea"/>
              <a:cs typeface="+mn-cs"/>
            </a:rPr>
            <a:t>Ανάπτυξη μηχανισμού αξιοποίησης και διασφάλισης της γνώσης που προέρχεται από την εμπειρία του ιδιωτικού τομέα</a:t>
          </a:r>
          <a:r>
            <a:rPr lang="el-GR" sz="1400" b="0" dirty="0">
              <a:effectLst/>
              <a:latin typeface="+mn-lt"/>
              <a:ea typeface="+mn-ea"/>
              <a:cs typeface="+mn-cs"/>
            </a:rPr>
            <a:t> </a:t>
          </a:r>
        </a:p>
      </dgm:t>
    </dgm:pt>
    <dgm:pt modelId="{7F84153D-47C6-4858-A405-E9AB27755B15}" type="parTrans" cxnId="{5B62E1C6-DC4F-43F6-98D5-C6A72F81872A}">
      <dgm:prSet/>
      <dgm:spPr/>
      <dgm:t>
        <a:bodyPr/>
        <a:lstStyle/>
        <a:p>
          <a:endParaRPr lang="en-GB" sz="1100"/>
        </a:p>
      </dgm:t>
    </dgm:pt>
    <dgm:pt modelId="{C0BF3CC2-5A79-4C5A-AA7A-C1DA9D36ACEF}" type="sibTrans" cxnId="{5B62E1C6-DC4F-43F6-98D5-C6A72F81872A}">
      <dgm:prSet/>
      <dgm:spPr/>
      <dgm:t>
        <a:bodyPr/>
        <a:lstStyle/>
        <a:p>
          <a:endParaRPr lang="en-GB" sz="1100"/>
        </a:p>
      </dgm:t>
    </dgm:pt>
    <dgm:pt modelId="{AF2EFF42-9DDA-4039-BF30-EF8240B35111}">
      <dgm:prSet custT="1"/>
      <dgm:spPr>
        <a:solidFill>
          <a:srgbClr val="E3F1F9">
            <a:alpha val="40000"/>
          </a:srgbClr>
        </a:solidFill>
      </dgm:spPr>
      <dgm:t>
        <a:bodyPr/>
        <a:lstStyle/>
        <a:p>
          <a:r>
            <a:rPr lang="el-GR" sz="1400" b="1" dirty="0">
              <a:effectLst/>
              <a:latin typeface="+mn-lt"/>
              <a:ea typeface="+mn-ea"/>
              <a:cs typeface="+mn-cs"/>
            </a:rPr>
            <a:t>Διασφάλιση ισόρροπης προσέλκυσης και ενεργού συμμετοχής φορέων στην τετραπλή έλικα </a:t>
          </a:r>
          <a:r>
            <a:rPr lang="el-GR" sz="1400" b="0" dirty="0">
              <a:effectLst/>
              <a:latin typeface="+mn-lt"/>
              <a:ea typeface="+mn-ea"/>
              <a:cs typeface="+mn-cs"/>
            </a:rPr>
            <a:t>(</a:t>
          </a:r>
          <a:r>
            <a:rPr lang="el-GR" sz="1400" dirty="0">
              <a:effectLst/>
              <a:latin typeface="+mn-lt"/>
              <a:ea typeface="+mn-ea"/>
              <a:cs typeface="+mn-cs"/>
            </a:rPr>
            <a:t>Διακυβέρνηση και ΔΕΑ), με ενεργοποίηση της Κοινωνίας των Πολιτών και τη συμμετοχή των επιχειρήσεων</a:t>
          </a:r>
        </a:p>
      </dgm:t>
    </dgm:pt>
    <dgm:pt modelId="{76391373-64E0-43D9-BDE3-6BDF3B3CC479}" type="parTrans" cxnId="{F243CFEF-61C2-48D5-B8CE-2B7257C8DD1B}">
      <dgm:prSet/>
      <dgm:spPr/>
      <dgm:t>
        <a:bodyPr/>
        <a:lstStyle/>
        <a:p>
          <a:endParaRPr lang="en-GB" sz="1100"/>
        </a:p>
      </dgm:t>
    </dgm:pt>
    <dgm:pt modelId="{931C0E0C-8235-427F-9FF4-FDB91F0B6F60}" type="sibTrans" cxnId="{F243CFEF-61C2-48D5-B8CE-2B7257C8DD1B}">
      <dgm:prSet/>
      <dgm:spPr/>
      <dgm:t>
        <a:bodyPr/>
        <a:lstStyle/>
        <a:p>
          <a:endParaRPr lang="en-GB" sz="1100"/>
        </a:p>
      </dgm:t>
    </dgm:pt>
    <dgm:pt modelId="{A7863993-1D31-4C19-B6A4-54384BD35FA0}">
      <dgm:prSet custT="1"/>
      <dgm:spPr>
        <a:solidFill>
          <a:srgbClr val="E3F1F9">
            <a:alpha val="40000"/>
          </a:srgbClr>
        </a:solidFill>
      </dgm:spPr>
      <dgm:t>
        <a:bodyPr/>
        <a:lstStyle/>
        <a:p>
          <a:r>
            <a:rPr lang="el-GR" sz="1400" b="1" dirty="0">
              <a:effectLst/>
              <a:latin typeface="+mn-lt"/>
              <a:ea typeface="+mn-ea"/>
              <a:cs typeface="+mn-cs"/>
            </a:rPr>
            <a:t>Πιθανή εγκαθίδρυση κεντρικού σημείου (δομής)</a:t>
          </a:r>
          <a:r>
            <a:rPr lang="el-GR" sz="1400" dirty="0"/>
            <a:t> </a:t>
          </a:r>
          <a:r>
            <a:rPr lang="el-GR" sz="1400" b="0" dirty="0"/>
            <a:t>με ρόλο </a:t>
          </a:r>
          <a:r>
            <a:rPr lang="el-GR" sz="1400" b="0" dirty="0">
              <a:effectLst/>
              <a:latin typeface="+mn-lt"/>
              <a:ea typeface="+mn-ea"/>
              <a:cs typeface="+mn-cs"/>
            </a:rPr>
            <a:t>το συντονισμό και τη </a:t>
          </a:r>
          <a:r>
            <a:rPr lang="el-GR" sz="1400" b="0" dirty="0" err="1">
              <a:effectLst/>
              <a:latin typeface="+mn-lt"/>
              <a:ea typeface="+mn-ea"/>
              <a:cs typeface="+mn-cs"/>
            </a:rPr>
            <a:t>διαλειτουργικότητα</a:t>
          </a:r>
          <a:r>
            <a:rPr lang="el-GR" sz="1400" b="0" dirty="0">
              <a:effectLst/>
              <a:latin typeface="+mn-lt"/>
              <a:ea typeface="+mn-ea"/>
              <a:cs typeface="+mn-cs"/>
            </a:rPr>
            <a:t> επιμέρους συστημάτων – μηχανισμών για την παρακολούθηση της Στρατηγικής</a:t>
          </a:r>
        </a:p>
      </dgm:t>
    </dgm:pt>
    <dgm:pt modelId="{A61AD49A-923F-4B28-BB14-F0745F3B0550}" type="parTrans" cxnId="{9972A735-0546-4EC5-9049-25D589140205}">
      <dgm:prSet/>
      <dgm:spPr/>
      <dgm:t>
        <a:bodyPr/>
        <a:lstStyle/>
        <a:p>
          <a:endParaRPr lang="en-GB" sz="1100"/>
        </a:p>
      </dgm:t>
    </dgm:pt>
    <dgm:pt modelId="{C0D348A4-2A2B-4054-8D7D-1439FBDE05C6}" type="sibTrans" cxnId="{9972A735-0546-4EC5-9049-25D589140205}">
      <dgm:prSet/>
      <dgm:spPr/>
      <dgm:t>
        <a:bodyPr/>
        <a:lstStyle/>
        <a:p>
          <a:endParaRPr lang="en-GB" sz="1100"/>
        </a:p>
      </dgm:t>
    </dgm:pt>
    <dgm:pt modelId="{BB7E0D30-8328-4900-943C-A9FBF39ABD2B}">
      <dgm:prSet custT="1"/>
      <dgm:spPr>
        <a:solidFill>
          <a:srgbClr val="E3F1F9">
            <a:alpha val="40000"/>
          </a:srgbClr>
        </a:solidFill>
      </dgm:spPr>
      <dgm:t>
        <a:bodyPr/>
        <a:lstStyle/>
        <a:p>
          <a:r>
            <a:rPr lang="el-GR" sz="1400" b="1" dirty="0">
              <a:effectLst/>
              <a:latin typeface="+mn-lt"/>
              <a:ea typeface="+mn-ea"/>
              <a:cs typeface="+mn-cs"/>
            </a:rPr>
            <a:t>Αναβάθμιση του ρόλου της ΓΓΕΚ </a:t>
          </a:r>
          <a:r>
            <a:rPr lang="el-GR" sz="1400" b="1" dirty="0"/>
            <a:t>ως συντονιστή του Συστήματος Διακυβέρνησης της ΕΣΕΕ, </a:t>
          </a:r>
          <a:r>
            <a:rPr lang="el-GR" sz="1400" b="0" dirty="0"/>
            <a:t>και</a:t>
          </a:r>
          <a:r>
            <a:rPr lang="el-GR" sz="1400" b="1" dirty="0"/>
            <a:t> </a:t>
          </a:r>
          <a:r>
            <a:rPr lang="el-GR" sz="1400" dirty="0">
              <a:effectLst/>
              <a:latin typeface="+mn-lt"/>
              <a:ea typeface="+mn-ea"/>
              <a:cs typeface="+mn-cs"/>
            </a:rPr>
            <a:t>ενίσχυση της επιχειρησιακής της ικανότητας (προσωπικό, τεχνικά μέσα, εργαλεία, λειτουργία μηχανισμού ‘</a:t>
          </a:r>
          <a:r>
            <a:rPr lang="el-GR" sz="1400" i="1" dirty="0" err="1">
              <a:effectLst/>
              <a:latin typeface="+mn-lt"/>
              <a:ea typeface="+mn-ea"/>
              <a:cs typeface="+mn-cs"/>
            </a:rPr>
            <a:t>secretariat</a:t>
          </a:r>
          <a:r>
            <a:rPr lang="el-GR" sz="1400" i="1" dirty="0">
              <a:effectLst/>
              <a:latin typeface="+mn-lt"/>
              <a:ea typeface="+mn-ea"/>
              <a:cs typeface="+mn-cs"/>
            </a:rPr>
            <a:t>’</a:t>
          </a:r>
          <a:r>
            <a:rPr lang="el-GR" sz="1400" dirty="0">
              <a:effectLst/>
              <a:latin typeface="+mn-lt"/>
              <a:ea typeface="+mn-ea"/>
              <a:cs typeface="+mn-cs"/>
            </a:rPr>
            <a:t>)</a:t>
          </a:r>
          <a:endParaRPr lang="el-GR" sz="1400" b="1" dirty="0">
            <a:effectLst/>
            <a:latin typeface="+mn-lt"/>
            <a:ea typeface="+mn-ea"/>
            <a:cs typeface="+mn-cs"/>
          </a:endParaRPr>
        </a:p>
      </dgm:t>
    </dgm:pt>
    <dgm:pt modelId="{95CA4F87-9412-48DD-9139-F241D770E7BB}" type="parTrans" cxnId="{62C9609B-3F5C-4511-B888-DCC48DDBBB12}">
      <dgm:prSet/>
      <dgm:spPr/>
      <dgm:t>
        <a:bodyPr/>
        <a:lstStyle/>
        <a:p>
          <a:endParaRPr lang="en-GB" sz="1100"/>
        </a:p>
      </dgm:t>
    </dgm:pt>
    <dgm:pt modelId="{6B90BFCA-7C72-4FA6-96F0-12499B731265}" type="sibTrans" cxnId="{62C9609B-3F5C-4511-B888-DCC48DDBBB12}">
      <dgm:prSet/>
      <dgm:spPr/>
      <dgm:t>
        <a:bodyPr/>
        <a:lstStyle/>
        <a:p>
          <a:endParaRPr lang="en-GB" sz="1100"/>
        </a:p>
      </dgm:t>
    </dgm:pt>
    <dgm:pt modelId="{2C104119-D70A-4CAF-9D7D-DBF6248122D4}" type="pres">
      <dgm:prSet presAssocID="{64EC27E2-E948-425C-B8ED-2D7EB7CF709A}" presName="Name0" presStyleCnt="0">
        <dgm:presLayoutVars>
          <dgm:dir/>
          <dgm:resizeHandles val="exact"/>
        </dgm:presLayoutVars>
      </dgm:prSet>
      <dgm:spPr/>
    </dgm:pt>
    <dgm:pt modelId="{EA8E3D75-1581-4ACE-B4A6-DCF3B0478E21}" type="pres">
      <dgm:prSet presAssocID="{066006E6-4DA4-49B4-901C-D8B62FA0C918}" presName="composite" presStyleCnt="0"/>
      <dgm:spPr/>
    </dgm:pt>
    <dgm:pt modelId="{490A0004-9CC9-4DF7-846A-77D913FEC3DF}" type="pres">
      <dgm:prSet presAssocID="{066006E6-4DA4-49B4-901C-D8B62FA0C918}" presName="rect1" presStyleLbl="trAlignAcc1" presStyleIdx="0" presStyleCnt="10">
        <dgm:presLayoutVars>
          <dgm:bulletEnabled val="1"/>
        </dgm:presLayoutVars>
      </dgm:prSet>
      <dgm:spPr/>
    </dgm:pt>
    <dgm:pt modelId="{907F4268-AECD-4326-A854-706C33965CE6}" type="pres">
      <dgm:prSet presAssocID="{066006E6-4DA4-49B4-901C-D8B62FA0C918}" presName="rect2"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Σήμα 1 με συμπαγές γέμισμα"/>
        </a:ext>
      </dgm:extLst>
    </dgm:pt>
    <dgm:pt modelId="{F548EB2F-CF7C-4F68-B1F7-CB606E1E5431}" type="pres">
      <dgm:prSet presAssocID="{CDA1454A-11EC-4C0C-94F9-4FB2D124C3FE}" presName="sibTrans" presStyleCnt="0"/>
      <dgm:spPr/>
    </dgm:pt>
    <dgm:pt modelId="{C46936CB-C00D-4AA5-BD43-01491F94BCD6}" type="pres">
      <dgm:prSet presAssocID="{2088022B-9E46-4603-A911-DDA012F29273}" presName="composite" presStyleCnt="0"/>
      <dgm:spPr/>
    </dgm:pt>
    <dgm:pt modelId="{769E7E13-B21C-4F68-A97E-E50C89E43628}" type="pres">
      <dgm:prSet presAssocID="{2088022B-9E46-4603-A911-DDA012F29273}" presName="rect1" presStyleLbl="trAlignAcc1" presStyleIdx="1" presStyleCnt="10">
        <dgm:presLayoutVars>
          <dgm:bulletEnabled val="1"/>
        </dgm:presLayoutVars>
      </dgm:prSet>
      <dgm:spPr/>
    </dgm:pt>
    <dgm:pt modelId="{5CF93C86-0A16-451E-A97E-552B0649366F}" type="pres">
      <dgm:prSet presAssocID="{2088022B-9E46-4603-A911-DDA012F29273}" presName="rect2" presStyleLbl="fgImgPlac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Σήμα με συμπαγές γέμισμα"/>
        </a:ext>
      </dgm:extLst>
    </dgm:pt>
    <dgm:pt modelId="{7D66A67C-EB93-4E32-8342-DE5BA831D9D4}" type="pres">
      <dgm:prSet presAssocID="{409024F2-EF75-490F-8AD2-9E17F83AA2AD}" presName="sibTrans" presStyleCnt="0"/>
      <dgm:spPr/>
    </dgm:pt>
    <dgm:pt modelId="{C480AF23-D9A7-4E29-933B-BB70930B23ED}" type="pres">
      <dgm:prSet presAssocID="{C8204AFF-C2F9-42C3-BC9D-739FA63C249D}" presName="composite" presStyleCnt="0"/>
      <dgm:spPr/>
    </dgm:pt>
    <dgm:pt modelId="{CE877EC3-E91C-4B59-AE7D-29D9EB7472D7}" type="pres">
      <dgm:prSet presAssocID="{C8204AFF-C2F9-42C3-BC9D-739FA63C249D}" presName="rect1" presStyleLbl="trAlignAcc1" presStyleIdx="2" presStyleCnt="10">
        <dgm:presLayoutVars>
          <dgm:bulletEnabled val="1"/>
        </dgm:presLayoutVars>
      </dgm:prSet>
      <dgm:spPr/>
    </dgm:pt>
    <dgm:pt modelId="{EE68B32A-0976-4A60-81DB-51812DB1D794}" type="pres">
      <dgm:prSet presAssocID="{C8204AFF-C2F9-42C3-BC9D-739FA63C249D}" presName="rect2" presStyleLbl="fgImgPlac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Σήμα 3 με συμπαγές γέμισμα"/>
        </a:ext>
      </dgm:extLst>
    </dgm:pt>
    <dgm:pt modelId="{B0C0C582-5FDB-4F04-84C4-09249CDB7BF7}" type="pres">
      <dgm:prSet presAssocID="{981ABFA7-1784-4C72-B5B4-D9364B995276}" presName="sibTrans" presStyleCnt="0"/>
      <dgm:spPr/>
    </dgm:pt>
    <dgm:pt modelId="{725A63DB-7697-4247-B6B5-D24C8C9B25FF}" type="pres">
      <dgm:prSet presAssocID="{20B0FFCB-FAE4-47A3-9F59-EAF4F7236F15}" presName="composite" presStyleCnt="0"/>
      <dgm:spPr/>
    </dgm:pt>
    <dgm:pt modelId="{BD1DB104-2998-40C6-A892-C6EAF5E17B95}" type="pres">
      <dgm:prSet presAssocID="{20B0FFCB-FAE4-47A3-9F59-EAF4F7236F15}" presName="rect1" presStyleLbl="trAlignAcc1" presStyleIdx="3" presStyleCnt="10">
        <dgm:presLayoutVars>
          <dgm:bulletEnabled val="1"/>
        </dgm:presLayoutVars>
      </dgm:prSet>
      <dgm:spPr/>
    </dgm:pt>
    <dgm:pt modelId="{9111784E-9C32-4F31-9846-81072C556FE4}" type="pres">
      <dgm:prSet presAssocID="{20B0FFCB-FAE4-47A3-9F59-EAF4F7236F15}" presName="rect2" presStyleLbl="fgImgPlac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Σήμα 4 με συμπαγές γέμισμα"/>
        </a:ext>
      </dgm:extLst>
    </dgm:pt>
    <dgm:pt modelId="{76CACE00-5874-4EDC-9D25-076446975958}" type="pres">
      <dgm:prSet presAssocID="{6C88D57E-025F-4877-8A49-19568E70362C}" presName="sibTrans" presStyleCnt="0"/>
      <dgm:spPr/>
    </dgm:pt>
    <dgm:pt modelId="{655D1236-1EE2-406D-A150-3C8E5A90CA53}" type="pres">
      <dgm:prSet presAssocID="{B9FDFF79-888B-44F1-A893-4AE9F1F7A6AF}" presName="composite" presStyleCnt="0"/>
      <dgm:spPr/>
    </dgm:pt>
    <dgm:pt modelId="{F16039CF-4FFD-4CC8-BAE5-0525E9678CE8}" type="pres">
      <dgm:prSet presAssocID="{B9FDFF79-888B-44F1-A893-4AE9F1F7A6AF}" presName="rect1" presStyleLbl="trAlignAcc1" presStyleIdx="4" presStyleCnt="10">
        <dgm:presLayoutVars>
          <dgm:bulletEnabled val="1"/>
        </dgm:presLayoutVars>
      </dgm:prSet>
      <dgm:spPr/>
    </dgm:pt>
    <dgm:pt modelId="{EA4C44CA-B1B0-4425-973D-9BD3A3B17792}" type="pres">
      <dgm:prSet presAssocID="{B9FDFF79-888B-44F1-A893-4AE9F1F7A6AF}" presName="rect2" presStyleLbl="fgImgPlac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Σήμα 5 με συμπαγές γέμισμα"/>
        </a:ext>
      </dgm:extLst>
    </dgm:pt>
    <dgm:pt modelId="{A05851EB-1EA8-4C63-9AAB-435CE96034A7}" type="pres">
      <dgm:prSet presAssocID="{4CF41DC1-6F9A-4FD6-82D4-355AD32FCA56}" presName="sibTrans" presStyleCnt="0"/>
      <dgm:spPr/>
    </dgm:pt>
    <dgm:pt modelId="{00A5B3CA-3595-4870-BED0-E3A5AAFB6985}" type="pres">
      <dgm:prSet presAssocID="{E0FA0902-F814-4565-9F7A-CA8EEF205282}" presName="composite" presStyleCnt="0"/>
      <dgm:spPr/>
    </dgm:pt>
    <dgm:pt modelId="{5BE305A5-D62C-48E6-B1CB-A2576DD90A63}" type="pres">
      <dgm:prSet presAssocID="{E0FA0902-F814-4565-9F7A-CA8EEF205282}" presName="rect1" presStyleLbl="trAlignAcc1" presStyleIdx="5" presStyleCnt="10">
        <dgm:presLayoutVars>
          <dgm:bulletEnabled val="1"/>
        </dgm:presLayoutVars>
      </dgm:prSet>
      <dgm:spPr/>
    </dgm:pt>
    <dgm:pt modelId="{8507B1A5-CE25-4F74-AB8A-F4188DF897E8}" type="pres">
      <dgm:prSet presAssocID="{E0FA0902-F814-4565-9F7A-CA8EEF205282}" presName="rect2" presStyleLbl="fgImgPlac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Σήμα 6 με συμπαγές γέμισμα"/>
        </a:ext>
      </dgm:extLst>
    </dgm:pt>
    <dgm:pt modelId="{10294E09-A6C2-4B7D-8FCB-B74A1B1F5155}" type="pres">
      <dgm:prSet presAssocID="{69C82560-CF32-4D49-8A40-FEDBA74FF9EF}" presName="sibTrans" presStyleCnt="0"/>
      <dgm:spPr/>
    </dgm:pt>
    <dgm:pt modelId="{20E84C1A-46ED-4B22-A0B9-530F680D42F9}" type="pres">
      <dgm:prSet presAssocID="{21471B43-492A-41BE-BC2C-52B27642846C}" presName="composite" presStyleCnt="0"/>
      <dgm:spPr/>
    </dgm:pt>
    <dgm:pt modelId="{BC21975D-D330-48D7-8AD0-3C5E0B6D6A86}" type="pres">
      <dgm:prSet presAssocID="{21471B43-492A-41BE-BC2C-52B27642846C}" presName="rect1" presStyleLbl="trAlignAcc1" presStyleIdx="6" presStyleCnt="10">
        <dgm:presLayoutVars>
          <dgm:bulletEnabled val="1"/>
        </dgm:presLayoutVars>
      </dgm:prSet>
      <dgm:spPr/>
    </dgm:pt>
    <dgm:pt modelId="{59452ED9-C386-4E42-8C9B-6D6262FD1872}" type="pres">
      <dgm:prSet presAssocID="{21471B43-492A-41BE-BC2C-52B27642846C}" presName="rect2" presStyleLbl="fgImgPlac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Σήμα 7 με συμπαγές γέμισμα"/>
        </a:ext>
      </dgm:extLst>
    </dgm:pt>
    <dgm:pt modelId="{4BF8ABCF-1235-431E-828C-B26743FD2F88}" type="pres">
      <dgm:prSet presAssocID="{C0BF3CC2-5A79-4C5A-AA7A-C1DA9D36ACEF}" presName="sibTrans" presStyleCnt="0"/>
      <dgm:spPr/>
    </dgm:pt>
    <dgm:pt modelId="{67250F06-5991-4B7F-8915-C99E1B0C2204}" type="pres">
      <dgm:prSet presAssocID="{AF2EFF42-9DDA-4039-BF30-EF8240B35111}" presName="composite" presStyleCnt="0"/>
      <dgm:spPr/>
    </dgm:pt>
    <dgm:pt modelId="{5E1D67A2-C931-4408-9746-12C954E4956A}" type="pres">
      <dgm:prSet presAssocID="{AF2EFF42-9DDA-4039-BF30-EF8240B35111}" presName="rect1" presStyleLbl="trAlignAcc1" presStyleIdx="7" presStyleCnt="10">
        <dgm:presLayoutVars>
          <dgm:bulletEnabled val="1"/>
        </dgm:presLayoutVars>
      </dgm:prSet>
      <dgm:spPr/>
    </dgm:pt>
    <dgm:pt modelId="{2CC916FA-BC7C-4962-BBC5-E4D469E97F75}" type="pres">
      <dgm:prSet presAssocID="{AF2EFF42-9DDA-4039-BF30-EF8240B35111}" presName="rect2" presStyleLbl="fgImgPlac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Σήμα 8 με συμπαγές γέμισμα"/>
        </a:ext>
      </dgm:extLst>
    </dgm:pt>
    <dgm:pt modelId="{E1940863-8463-4E75-B581-72062B92F0AD}" type="pres">
      <dgm:prSet presAssocID="{931C0E0C-8235-427F-9FF4-FDB91F0B6F60}" presName="sibTrans" presStyleCnt="0"/>
      <dgm:spPr/>
    </dgm:pt>
    <dgm:pt modelId="{439D5E9F-1256-4A87-847E-CFD1117F8D6D}" type="pres">
      <dgm:prSet presAssocID="{A7863993-1D31-4C19-B6A4-54384BD35FA0}" presName="composite" presStyleCnt="0"/>
      <dgm:spPr/>
    </dgm:pt>
    <dgm:pt modelId="{3562AFE5-6CCC-4A63-8C91-50DF831940E4}" type="pres">
      <dgm:prSet presAssocID="{A7863993-1D31-4C19-B6A4-54384BD35FA0}" presName="rect1" presStyleLbl="trAlignAcc1" presStyleIdx="8" presStyleCnt="10">
        <dgm:presLayoutVars>
          <dgm:bulletEnabled val="1"/>
        </dgm:presLayoutVars>
      </dgm:prSet>
      <dgm:spPr/>
    </dgm:pt>
    <dgm:pt modelId="{33D8A484-7144-4579-B906-1C0E128B944D}" type="pres">
      <dgm:prSet presAssocID="{A7863993-1D31-4C19-B6A4-54384BD35FA0}" presName="rect2" presStyleLbl="fgImgPlac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Σήμα 9 με συμπαγές γέμισμα"/>
        </a:ext>
      </dgm:extLst>
    </dgm:pt>
    <dgm:pt modelId="{9EC95255-932B-4820-8AE7-3FE7FC6CD8A1}" type="pres">
      <dgm:prSet presAssocID="{C0D348A4-2A2B-4054-8D7D-1439FBDE05C6}" presName="sibTrans" presStyleCnt="0"/>
      <dgm:spPr/>
    </dgm:pt>
    <dgm:pt modelId="{7292BA15-8818-47A7-905A-57A7E396E636}" type="pres">
      <dgm:prSet presAssocID="{BB7E0D30-8328-4900-943C-A9FBF39ABD2B}" presName="composite" presStyleCnt="0"/>
      <dgm:spPr/>
    </dgm:pt>
    <dgm:pt modelId="{C2B9E7AF-C4A2-4F31-B4AC-7D896B442F87}" type="pres">
      <dgm:prSet presAssocID="{BB7E0D30-8328-4900-943C-A9FBF39ABD2B}" presName="rect1" presStyleLbl="trAlignAcc1" presStyleIdx="9" presStyleCnt="10">
        <dgm:presLayoutVars>
          <dgm:bulletEnabled val="1"/>
        </dgm:presLayoutVars>
      </dgm:prSet>
      <dgm:spPr/>
    </dgm:pt>
    <dgm:pt modelId="{07D8567B-47A1-494D-8880-2BCEB7997A2C}" type="pres">
      <dgm:prSet presAssocID="{BB7E0D30-8328-4900-943C-A9FBF39ABD2B}" presName="rect2" presStyleLbl="fgImgPlac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Σήμα 10 με συμπαγές γέμισμα"/>
        </a:ext>
      </dgm:extLst>
    </dgm:pt>
  </dgm:ptLst>
  <dgm:cxnLst>
    <dgm:cxn modelId="{A5BC1803-EF4C-4A01-9CCC-39F29447E6C4}" type="presOf" srcId="{E0FA0902-F814-4565-9F7A-CA8EEF205282}" destId="{5BE305A5-D62C-48E6-B1CB-A2576DD90A63}" srcOrd="0" destOrd="0" presId="urn:microsoft.com/office/officeart/2008/layout/PictureStrips"/>
    <dgm:cxn modelId="{4AE6BC09-9EA4-4368-A179-5E1EAA511882}" type="presOf" srcId="{066006E6-4DA4-49B4-901C-D8B62FA0C918}" destId="{490A0004-9CC9-4DF7-846A-77D913FEC3DF}" srcOrd="0" destOrd="0" presId="urn:microsoft.com/office/officeart/2008/layout/PictureStrips"/>
    <dgm:cxn modelId="{B6B38C11-B455-41DD-BD5B-12982763A1AE}" srcId="{64EC27E2-E948-425C-B8ED-2D7EB7CF709A}" destId="{2088022B-9E46-4603-A911-DDA012F29273}" srcOrd="1" destOrd="0" parTransId="{81D8CBE3-C739-47F1-8400-8C3E17B40858}" sibTransId="{409024F2-EF75-490F-8AD2-9E17F83AA2AD}"/>
    <dgm:cxn modelId="{C07DCD13-77FF-498A-A967-AC0E6AE5CB4E}" type="presOf" srcId="{20B0FFCB-FAE4-47A3-9F59-EAF4F7236F15}" destId="{BD1DB104-2998-40C6-A892-C6EAF5E17B95}" srcOrd="0" destOrd="0" presId="urn:microsoft.com/office/officeart/2008/layout/PictureStrips"/>
    <dgm:cxn modelId="{543A7D26-AC26-439F-A226-6A9711F2C0DC}" type="presOf" srcId="{64EC27E2-E948-425C-B8ED-2D7EB7CF709A}" destId="{2C104119-D70A-4CAF-9D7D-DBF6248122D4}" srcOrd="0" destOrd="0" presId="urn:microsoft.com/office/officeart/2008/layout/PictureStrips"/>
    <dgm:cxn modelId="{9972A735-0546-4EC5-9049-25D589140205}" srcId="{64EC27E2-E948-425C-B8ED-2D7EB7CF709A}" destId="{A7863993-1D31-4C19-B6A4-54384BD35FA0}" srcOrd="8" destOrd="0" parTransId="{A61AD49A-923F-4B28-BB14-F0745F3B0550}" sibTransId="{C0D348A4-2A2B-4054-8D7D-1439FBDE05C6}"/>
    <dgm:cxn modelId="{308E643B-8F21-46BF-A80C-124CCF800302}" srcId="{64EC27E2-E948-425C-B8ED-2D7EB7CF709A}" destId="{C8204AFF-C2F9-42C3-BC9D-739FA63C249D}" srcOrd="2" destOrd="0" parTransId="{CDF27BEE-A9A5-4618-9386-2718FFB6DB3C}" sibTransId="{981ABFA7-1784-4C72-B5B4-D9364B995276}"/>
    <dgm:cxn modelId="{39458B3C-02E5-498B-BC54-BB05827811EC}" type="presOf" srcId="{A7863993-1D31-4C19-B6A4-54384BD35FA0}" destId="{3562AFE5-6CCC-4A63-8C91-50DF831940E4}" srcOrd="0" destOrd="0" presId="urn:microsoft.com/office/officeart/2008/layout/PictureStrips"/>
    <dgm:cxn modelId="{529A155F-BD5D-4D3E-8908-9817DF81D7EB}" type="presOf" srcId="{21471B43-492A-41BE-BC2C-52B27642846C}" destId="{BC21975D-D330-48D7-8AD0-3C5E0B6D6A86}" srcOrd="0" destOrd="0" presId="urn:microsoft.com/office/officeart/2008/layout/PictureStrips"/>
    <dgm:cxn modelId="{72CB6A4E-B6C0-4339-A900-9C1D6B03877F}" srcId="{64EC27E2-E948-425C-B8ED-2D7EB7CF709A}" destId="{066006E6-4DA4-49B4-901C-D8B62FA0C918}" srcOrd="0" destOrd="0" parTransId="{04AA1C2B-0DDE-4B90-8AEB-78F7847C7573}" sibTransId="{CDA1454A-11EC-4C0C-94F9-4FB2D124C3FE}"/>
    <dgm:cxn modelId="{00382051-4D65-4E9F-BC5B-3B2E0465A9AA}" srcId="{64EC27E2-E948-425C-B8ED-2D7EB7CF709A}" destId="{20B0FFCB-FAE4-47A3-9F59-EAF4F7236F15}" srcOrd="3" destOrd="0" parTransId="{C4756ECC-16EB-4E48-918C-375E409D64EC}" sibTransId="{6C88D57E-025F-4877-8A49-19568E70362C}"/>
    <dgm:cxn modelId="{F6EDDE95-2035-49E7-8122-92C6B6811C32}" type="presOf" srcId="{2088022B-9E46-4603-A911-DDA012F29273}" destId="{769E7E13-B21C-4F68-A97E-E50C89E43628}" srcOrd="0" destOrd="0" presId="urn:microsoft.com/office/officeart/2008/layout/PictureStrips"/>
    <dgm:cxn modelId="{62C9609B-3F5C-4511-B888-DCC48DDBBB12}" srcId="{64EC27E2-E948-425C-B8ED-2D7EB7CF709A}" destId="{BB7E0D30-8328-4900-943C-A9FBF39ABD2B}" srcOrd="9" destOrd="0" parTransId="{95CA4F87-9412-48DD-9139-F241D770E7BB}" sibTransId="{6B90BFCA-7C72-4FA6-96F0-12499B731265}"/>
    <dgm:cxn modelId="{9611059C-DE32-411C-BB39-DC70224E5E8A}" type="presOf" srcId="{B9FDFF79-888B-44F1-A893-4AE9F1F7A6AF}" destId="{F16039CF-4FFD-4CC8-BAE5-0525E9678CE8}" srcOrd="0" destOrd="0" presId="urn:microsoft.com/office/officeart/2008/layout/PictureStrips"/>
    <dgm:cxn modelId="{5A72D6C0-6831-4454-A864-A483AAE8AD5F}" srcId="{64EC27E2-E948-425C-B8ED-2D7EB7CF709A}" destId="{B9FDFF79-888B-44F1-A893-4AE9F1F7A6AF}" srcOrd="4" destOrd="0" parTransId="{0DA0AAA3-96BF-4EA1-A1D9-34EEE211E634}" sibTransId="{4CF41DC1-6F9A-4FD6-82D4-355AD32FCA56}"/>
    <dgm:cxn modelId="{5B62E1C6-DC4F-43F6-98D5-C6A72F81872A}" srcId="{64EC27E2-E948-425C-B8ED-2D7EB7CF709A}" destId="{21471B43-492A-41BE-BC2C-52B27642846C}" srcOrd="6" destOrd="0" parTransId="{7F84153D-47C6-4858-A405-E9AB27755B15}" sibTransId="{C0BF3CC2-5A79-4C5A-AA7A-C1DA9D36ACEF}"/>
    <dgm:cxn modelId="{44CA46D7-6E12-45E4-AF42-05011D025CAF}" type="presOf" srcId="{BB7E0D30-8328-4900-943C-A9FBF39ABD2B}" destId="{C2B9E7AF-C4A2-4F31-B4AC-7D896B442F87}" srcOrd="0" destOrd="0" presId="urn:microsoft.com/office/officeart/2008/layout/PictureStrips"/>
    <dgm:cxn modelId="{30883FEA-3CC3-443C-8D85-6A5D32005C17}" type="presOf" srcId="{AF2EFF42-9DDA-4039-BF30-EF8240B35111}" destId="{5E1D67A2-C931-4408-9746-12C954E4956A}" srcOrd="0" destOrd="0" presId="urn:microsoft.com/office/officeart/2008/layout/PictureStrips"/>
    <dgm:cxn modelId="{CD4BDAEE-E533-4457-929E-B5476E2FEB70}" srcId="{64EC27E2-E948-425C-B8ED-2D7EB7CF709A}" destId="{E0FA0902-F814-4565-9F7A-CA8EEF205282}" srcOrd="5" destOrd="0" parTransId="{AEAE372C-7102-49A0-B7C8-7DDFB3815E05}" sibTransId="{69C82560-CF32-4D49-8A40-FEDBA74FF9EF}"/>
    <dgm:cxn modelId="{F243CFEF-61C2-48D5-B8CE-2B7257C8DD1B}" srcId="{64EC27E2-E948-425C-B8ED-2D7EB7CF709A}" destId="{AF2EFF42-9DDA-4039-BF30-EF8240B35111}" srcOrd="7" destOrd="0" parTransId="{76391373-64E0-43D9-BDE3-6BDF3B3CC479}" sibTransId="{931C0E0C-8235-427F-9FF4-FDB91F0B6F60}"/>
    <dgm:cxn modelId="{92527EF2-C35D-4FCB-88E1-5B3C94657E9C}" type="presOf" srcId="{C8204AFF-C2F9-42C3-BC9D-739FA63C249D}" destId="{CE877EC3-E91C-4B59-AE7D-29D9EB7472D7}" srcOrd="0" destOrd="0" presId="urn:microsoft.com/office/officeart/2008/layout/PictureStrips"/>
    <dgm:cxn modelId="{3E2E2ED8-0666-41FD-A956-BAF522078A4E}" type="presParOf" srcId="{2C104119-D70A-4CAF-9D7D-DBF6248122D4}" destId="{EA8E3D75-1581-4ACE-B4A6-DCF3B0478E21}" srcOrd="0" destOrd="0" presId="urn:microsoft.com/office/officeart/2008/layout/PictureStrips"/>
    <dgm:cxn modelId="{7DEC1853-D8D3-44F2-BF9E-BB90E51A998B}" type="presParOf" srcId="{EA8E3D75-1581-4ACE-B4A6-DCF3B0478E21}" destId="{490A0004-9CC9-4DF7-846A-77D913FEC3DF}" srcOrd="0" destOrd="0" presId="urn:microsoft.com/office/officeart/2008/layout/PictureStrips"/>
    <dgm:cxn modelId="{5EF9B927-769F-4BCA-8765-EEE0FA4BD191}" type="presParOf" srcId="{EA8E3D75-1581-4ACE-B4A6-DCF3B0478E21}" destId="{907F4268-AECD-4326-A854-706C33965CE6}" srcOrd="1" destOrd="0" presId="urn:microsoft.com/office/officeart/2008/layout/PictureStrips"/>
    <dgm:cxn modelId="{EEEDC243-2F4A-4EB3-B49C-CC5FCEE64405}" type="presParOf" srcId="{2C104119-D70A-4CAF-9D7D-DBF6248122D4}" destId="{F548EB2F-CF7C-4F68-B1F7-CB606E1E5431}" srcOrd="1" destOrd="0" presId="urn:microsoft.com/office/officeart/2008/layout/PictureStrips"/>
    <dgm:cxn modelId="{6EB5774F-AD14-4B39-A201-E75944BF310A}" type="presParOf" srcId="{2C104119-D70A-4CAF-9D7D-DBF6248122D4}" destId="{C46936CB-C00D-4AA5-BD43-01491F94BCD6}" srcOrd="2" destOrd="0" presId="urn:microsoft.com/office/officeart/2008/layout/PictureStrips"/>
    <dgm:cxn modelId="{5916540B-3B89-491A-A1F8-8B77CC0925F8}" type="presParOf" srcId="{C46936CB-C00D-4AA5-BD43-01491F94BCD6}" destId="{769E7E13-B21C-4F68-A97E-E50C89E43628}" srcOrd="0" destOrd="0" presId="urn:microsoft.com/office/officeart/2008/layout/PictureStrips"/>
    <dgm:cxn modelId="{DFCAA902-2116-43E1-93C7-3FD0A8082937}" type="presParOf" srcId="{C46936CB-C00D-4AA5-BD43-01491F94BCD6}" destId="{5CF93C86-0A16-451E-A97E-552B0649366F}" srcOrd="1" destOrd="0" presId="urn:microsoft.com/office/officeart/2008/layout/PictureStrips"/>
    <dgm:cxn modelId="{92753B25-E0DB-4977-9F36-D98F72BC76C8}" type="presParOf" srcId="{2C104119-D70A-4CAF-9D7D-DBF6248122D4}" destId="{7D66A67C-EB93-4E32-8342-DE5BA831D9D4}" srcOrd="3" destOrd="0" presId="urn:microsoft.com/office/officeart/2008/layout/PictureStrips"/>
    <dgm:cxn modelId="{25CFDE11-6CC8-472B-9251-B4E358C562CD}" type="presParOf" srcId="{2C104119-D70A-4CAF-9D7D-DBF6248122D4}" destId="{C480AF23-D9A7-4E29-933B-BB70930B23ED}" srcOrd="4" destOrd="0" presId="urn:microsoft.com/office/officeart/2008/layout/PictureStrips"/>
    <dgm:cxn modelId="{CDA4D5C1-7ABC-44CF-9284-322B1AED39CF}" type="presParOf" srcId="{C480AF23-D9A7-4E29-933B-BB70930B23ED}" destId="{CE877EC3-E91C-4B59-AE7D-29D9EB7472D7}" srcOrd="0" destOrd="0" presId="urn:microsoft.com/office/officeart/2008/layout/PictureStrips"/>
    <dgm:cxn modelId="{0F6A582E-F43E-4BCA-87BB-1BC449F83DFA}" type="presParOf" srcId="{C480AF23-D9A7-4E29-933B-BB70930B23ED}" destId="{EE68B32A-0976-4A60-81DB-51812DB1D794}" srcOrd="1" destOrd="0" presId="urn:microsoft.com/office/officeart/2008/layout/PictureStrips"/>
    <dgm:cxn modelId="{7E2F57FD-36B4-4901-B01C-AA5E290E6E2C}" type="presParOf" srcId="{2C104119-D70A-4CAF-9D7D-DBF6248122D4}" destId="{B0C0C582-5FDB-4F04-84C4-09249CDB7BF7}" srcOrd="5" destOrd="0" presId="urn:microsoft.com/office/officeart/2008/layout/PictureStrips"/>
    <dgm:cxn modelId="{A1B8E2C2-768F-417E-8BD6-39B66F6D9D56}" type="presParOf" srcId="{2C104119-D70A-4CAF-9D7D-DBF6248122D4}" destId="{725A63DB-7697-4247-B6B5-D24C8C9B25FF}" srcOrd="6" destOrd="0" presId="urn:microsoft.com/office/officeart/2008/layout/PictureStrips"/>
    <dgm:cxn modelId="{E6FEE9C9-6934-46DD-8996-5206A772F1BF}" type="presParOf" srcId="{725A63DB-7697-4247-B6B5-D24C8C9B25FF}" destId="{BD1DB104-2998-40C6-A892-C6EAF5E17B95}" srcOrd="0" destOrd="0" presId="urn:microsoft.com/office/officeart/2008/layout/PictureStrips"/>
    <dgm:cxn modelId="{3397F03C-5EBC-4A04-AFF4-0E5E3ABF7238}" type="presParOf" srcId="{725A63DB-7697-4247-B6B5-D24C8C9B25FF}" destId="{9111784E-9C32-4F31-9846-81072C556FE4}" srcOrd="1" destOrd="0" presId="urn:microsoft.com/office/officeart/2008/layout/PictureStrips"/>
    <dgm:cxn modelId="{0BA2AA3B-14EB-4C88-85D5-7614E6CFB527}" type="presParOf" srcId="{2C104119-D70A-4CAF-9D7D-DBF6248122D4}" destId="{76CACE00-5874-4EDC-9D25-076446975958}" srcOrd="7" destOrd="0" presId="urn:microsoft.com/office/officeart/2008/layout/PictureStrips"/>
    <dgm:cxn modelId="{B0F59171-833F-40F8-9D09-B3E2B154DA45}" type="presParOf" srcId="{2C104119-D70A-4CAF-9D7D-DBF6248122D4}" destId="{655D1236-1EE2-406D-A150-3C8E5A90CA53}" srcOrd="8" destOrd="0" presId="urn:microsoft.com/office/officeart/2008/layout/PictureStrips"/>
    <dgm:cxn modelId="{6147C69B-CE04-4E6F-B3C0-17E4945D06FB}" type="presParOf" srcId="{655D1236-1EE2-406D-A150-3C8E5A90CA53}" destId="{F16039CF-4FFD-4CC8-BAE5-0525E9678CE8}" srcOrd="0" destOrd="0" presId="urn:microsoft.com/office/officeart/2008/layout/PictureStrips"/>
    <dgm:cxn modelId="{C3D725E8-EF0A-4E82-950A-65495BBE3550}" type="presParOf" srcId="{655D1236-1EE2-406D-A150-3C8E5A90CA53}" destId="{EA4C44CA-B1B0-4425-973D-9BD3A3B17792}" srcOrd="1" destOrd="0" presId="urn:microsoft.com/office/officeart/2008/layout/PictureStrips"/>
    <dgm:cxn modelId="{7BC27136-514E-4BD1-AC85-F6F6E076AE67}" type="presParOf" srcId="{2C104119-D70A-4CAF-9D7D-DBF6248122D4}" destId="{A05851EB-1EA8-4C63-9AAB-435CE96034A7}" srcOrd="9" destOrd="0" presId="urn:microsoft.com/office/officeart/2008/layout/PictureStrips"/>
    <dgm:cxn modelId="{1D390A5F-9AF6-4582-9D83-6A05D07E3193}" type="presParOf" srcId="{2C104119-D70A-4CAF-9D7D-DBF6248122D4}" destId="{00A5B3CA-3595-4870-BED0-E3A5AAFB6985}" srcOrd="10" destOrd="0" presId="urn:microsoft.com/office/officeart/2008/layout/PictureStrips"/>
    <dgm:cxn modelId="{CC269713-0398-4362-B020-F26AA093DDE0}" type="presParOf" srcId="{00A5B3CA-3595-4870-BED0-E3A5AAFB6985}" destId="{5BE305A5-D62C-48E6-B1CB-A2576DD90A63}" srcOrd="0" destOrd="0" presId="urn:microsoft.com/office/officeart/2008/layout/PictureStrips"/>
    <dgm:cxn modelId="{5C3A7F3F-8BEB-468E-9882-BE2759AE1F64}" type="presParOf" srcId="{00A5B3CA-3595-4870-BED0-E3A5AAFB6985}" destId="{8507B1A5-CE25-4F74-AB8A-F4188DF897E8}" srcOrd="1" destOrd="0" presId="urn:microsoft.com/office/officeart/2008/layout/PictureStrips"/>
    <dgm:cxn modelId="{1BC82123-8236-43A3-A73A-192F1E66BD08}" type="presParOf" srcId="{2C104119-D70A-4CAF-9D7D-DBF6248122D4}" destId="{10294E09-A6C2-4B7D-8FCB-B74A1B1F5155}" srcOrd="11" destOrd="0" presId="urn:microsoft.com/office/officeart/2008/layout/PictureStrips"/>
    <dgm:cxn modelId="{D96E24C2-B9FA-4068-BF58-70B7056ABA52}" type="presParOf" srcId="{2C104119-D70A-4CAF-9D7D-DBF6248122D4}" destId="{20E84C1A-46ED-4B22-A0B9-530F680D42F9}" srcOrd="12" destOrd="0" presId="urn:microsoft.com/office/officeart/2008/layout/PictureStrips"/>
    <dgm:cxn modelId="{E2CE10D0-89D9-4206-A7D4-3A34B81AF29E}" type="presParOf" srcId="{20E84C1A-46ED-4B22-A0B9-530F680D42F9}" destId="{BC21975D-D330-48D7-8AD0-3C5E0B6D6A86}" srcOrd="0" destOrd="0" presId="urn:microsoft.com/office/officeart/2008/layout/PictureStrips"/>
    <dgm:cxn modelId="{20D2F9AB-6376-481C-9979-932C0C8484F2}" type="presParOf" srcId="{20E84C1A-46ED-4B22-A0B9-530F680D42F9}" destId="{59452ED9-C386-4E42-8C9B-6D6262FD1872}" srcOrd="1" destOrd="0" presId="urn:microsoft.com/office/officeart/2008/layout/PictureStrips"/>
    <dgm:cxn modelId="{A5B7A527-01B5-4436-BDC0-5D8C4DED861A}" type="presParOf" srcId="{2C104119-D70A-4CAF-9D7D-DBF6248122D4}" destId="{4BF8ABCF-1235-431E-828C-B26743FD2F88}" srcOrd="13" destOrd="0" presId="urn:microsoft.com/office/officeart/2008/layout/PictureStrips"/>
    <dgm:cxn modelId="{42200A40-FA61-4F1C-84C6-C1927AAA008A}" type="presParOf" srcId="{2C104119-D70A-4CAF-9D7D-DBF6248122D4}" destId="{67250F06-5991-4B7F-8915-C99E1B0C2204}" srcOrd="14" destOrd="0" presId="urn:microsoft.com/office/officeart/2008/layout/PictureStrips"/>
    <dgm:cxn modelId="{26A406B8-D617-4388-B078-87FCC34D73D9}" type="presParOf" srcId="{67250F06-5991-4B7F-8915-C99E1B0C2204}" destId="{5E1D67A2-C931-4408-9746-12C954E4956A}" srcOrd="0" destOrd="0" presId="urn:microsoft.com/office/officeart/2008/layout/PictureStrips"/>
    <dgm:cxn modelId="{57265AC4-C482-4080-B624-E33E7E735905}" type="presParOf" srcId="{67250F06-5991-4B7F-8915-C99E1B0C2204}" destId="{2CC916FA-BC7C-4962-BBC5-E4D469E97F75}" srcOrd="1" destOrd="0" presId="urn:microsoft.com/office/officeart/2008/layout/PictureStrips"/>
    <dgm:cxn modelId="{2875F93C-BAF2-4DFF-9D71-CAF8C55F2934}" type="presParOf" srcId="{2C104119-D70A-4CAF-9D7D-DBF6248122D4}" destId="{E1940863-8463-4E75-B581-72062B92F0AD}" srcOrd="15" destOrd="0" presId="urn:microsoft.com/office/officeart/2008/layout/PictureStrips"/>
    <dgm:cxn modelId="{7A6D9B0D-1784-4F97-A087-7C3483E11365}" type="presParOf" srcId="{2C104119-D70A-4CAF-9D7D-DBF6248122D4}" destId="{439D5E9F-1256-4A87-847E-CFD1117F8D6D}" srcOrd="16" destOrd="0" presId="urn:microsoft.com/office/officeart/2008/layout/PictureStrips"/>
    <dgm:cxn modelId="{0AFFF210-4F1A-4833-AF5B-E63E999FB286}" type="presParOf" srcId="{439D5E9F-1256-4A87-847E-CFD1117F8D6D}" destId="{3562AFE5-6CCC-4A63-8C91-50DF831940E4}" srcOrd="0" destOrd="0" presId="urn:microsoft.com/office/officeart/2008/layout/PictureStrips"/>
    <dgm:cxn modelId="{E5AA4C8D-70DB-4DFD-95D2-C99E769B6EBC}" type="presParOf" srcId="{439D5E9F-1256-4A87-847E-CFD1117F8D6D}" destId="{33D8A484-7144-4579-B906-1C0E128B944D}" srcOrd="1" destOrd="0" presId="urn:microsoft.com/office/officeart/2008/layout/PictureStrips"/>
    <dgm:cxn modelId="{988DE09B-0836-4154-85C8-71CD99E9FCC6}" type="presParOf" srcId="{2C104119-D70A-4CAF-9D7D-DBF6248122D4}" destId="{9EC95255-932B-4820-8AE7-3FE7FC6CD8A1}" srcOrd="17" destOrd="0" presId="urn:microsoft.com/office/officeart/2008/layout/PictureStrips"/>
    <dgm:cxn modelId="{80696980-A103-4BE8-8EC2-56605CEEA0AB}" type="presParOf" srcId="{2C104119-D70A-4CAF-9D7D-DBF6248122D4}" destId="{7292BA15-8818-47A7-905A-57A7E396E636}" srcOrd="18" destOrd="0" presId="urn:microsoft.com/office/officeart/2008/layout/PictureStrips"/>
    <dgm:cxn modelId="{D0564B6A-BD03-4925-ABF3-06A012735933}" type="presParOf" srcId="{7292BA15-8818-47A7-905A-57A7E396E636}" destId="{C2B9E7AF-C4A2-4F31-B4AC-7D896B442F87}" srcOrd="0" destOrd="0" presId="urn:microsoft.com/office/officeart/2008/layout/PictureStrips"/>
    <dgm:cxn modelId="{F61AA2A5-905B-4646-9DAF-D9FBB3270501}" type="presParOf" srcId="{7292BA15-8818-47A7-905A-57A7E396E636}" destId="{07D8567B-47A1-494D-8880-2BCEB7997A2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36424C-9C67-4CCB-AE6D-49B2197D2C79}"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AF6C18DA-FC73-408C-8968-4680A16E1A89}">
      <dgm:prSet phldrT="[Κείμενο]" custT="1"/>
      <dgm:spPr>
        <a:solidFill>
          <a:srgbClr val="E3F1F9">
            <a:alpha val="40000"/>
          </a:srgbClr>
        </a:solidFill>
      </dgm:spPr>
      <dgm:t>
        <a:bodyPr/>
        <a:lstStyle/>
        <a:p>
          <a:pPr>
            <a:buClr>
              <a:srgbClr val="C00000"/>
            </a:buClr>
            <a:buSzPts val="1200"/>
            <a:buFont typeface="Wingdings" panose="05000000000000000000" pitchFamily="2" charset="2"/>
            <a:buChar char="§"/>
          </a:pPr>
          <a:r>
            <a:rPr lang="el-GR" sz="1400" b="1" dirty="0">
              <a:latin typeface="Calibri" panose="020F0502020204030204" pitchFamily="34" charset="0"/>
              <a:ea typeface="Tahoma" panose="020B0604030504040204" pitchFamily="34" charset="0"/>
              <a:cs typeface="Calibri" panose="020F0502020204030204" pitchFamily="34" charset="0"/>
            </a:rPr>
            <a:t>Ενίσχυση της συνέργειας και του συντονισμού με άλλα προγράμματα για </a:t>
          </a:r>
          <a:r>
            <a:rPr lang="el-GR" sz="1400" b="1" dirty="0" err="1">
              <a:latin typeface="Calibri" panose="020F0502020204030204" pitchFamily="34" charset="0"/>
              <a:ea typeface="Tahoma" panose="020B0604030504040204" pitchFamily="34" charset="0"/>
              <a:cs typeface="Calibri" panose="020F0502020204030204" pitchFamily="34" charset="0"/>
            </a:rPr>
            <a:t>μόχλευση</a:t>
          </a:r>
          <a:r>
            <a:rPr lang="el-GR" sz="1400" b="1" dirty="0">
              <a:latin typeface="Calibri" panose="020F0502020204030204" pitchFamily="34" charset="0"/>
              <a:ea typeface="Tahoma" panose="020B0604030504040204" pitchFamily="34" charset="0"/>
              <a:cs typeface="Calibri" panose="020F0502020204030204" pitchFamily="34" charset="0"/>
            </a:rPr>
            <a:t> πρόσθετων διαθέσιμων πόρων </a:t>
          </a:r>
          <a:r>
            <a:rPr lang="el-GR" sz="1400" dirty="0">
              <a:latin typeface="Calibri" panose="020F0502020204030204" pitchFamily="34" charset="0"/>
              <a:ea typeface="Tahoma" panose="020B0604030504040204" pitchFamily="34" charset="0"/>
              <a:cs typeface="Calibri" panose="020F0502020204030204" pitchFamily="34" charset="0"/>
            </a:rPr>
            <a:t>υ</a:t>
          </a:r>
          <a:r>
            <a:rPr lang="el-GR" sz="1400" dirty="0">
              <a:effectLst/>
              <a:latin typeface="Calibri" panose="020F0502020204030204" pitchFamily="34" charset="0"/>
              <a:ea typeface="Tahoma" panose="020B0604030504040204" pitchFamily="34" charset="0"/>
              <a:cs typeface="Calibri" panose="020F0502020204030204" pitchFamily="34" charset="0"/>
            </a:rPr>
            <a:t>πό το πρίσμα των τάσεων που αναμένεται να επηρεάσουν την ελληνική οικονομία τις επόμενες δεκαετίες</a:t>
          </a:r>
          <a:endParaRPr lang="en-GB" sz="1400" dirty="0"/>
        </a:p>
      </dgm:t>
    </dgm:pt>
    <dgm:pt modelId="{694E6346-D2AD-455F-846F-80BF9F5FF05E}" type="parTrans" cxnId="{86BA9052-D36D-4415-8253-8A98A4017F8C}">
      <dgm:prSet/>
      <dgm:spPr/>
      <dgm:t>
        <a:bodyPr/>
        <a:lstStyle/>
        <a:p>
          <a:endParaRPr lang="en-GB" sz="1400"/>
        </a:p>
      </dgm:t>
    </dgm:pt>
    <dgm:pt modelId="{E725BEF8-5C58-48B7-A3D3-8D6DA1C04800}" type="sibTrans" cxnId="{86BA9052-D36D-4415-8253-8A98A4017F8C}">
      <dgm:prSet/>
      <dgm:spPr/>
      <dgm:t>
        <a:bodyPr/>
        <a:lstStyle/>
        <a:p>
          <a:endParaRPr lang="en-GB" sz="1400"/>
        </a:p>
      </dgm:t>
    </dgm:pt>
    <dgm:pt modelId="{7A332E16-BFFD-426F-BC17-5EE2801008FF}">
      <dgm:prSet custT="1"/>
      <dgm:spPr>
        <a:solidFill>
          <a:srgbClr val="E3F1F9">
            <a:alpha val="40000"/>
          </a:srgbClr>
        </a:solidFill>
      </dgm:spPr>
      <dgm:t>
        <a:bodyPr/>
        <a:lstStyle/>
        <a:p>
          <a:r>
            <a:rPr lang="el-GR" sz="1400" b="1" dirty="0">
              <a:effectLst/>
              <a:latin typeface="Calibri" panose="020F0502020204030204" pitchFamily="34" charset="0"/>
              <a:ea typeface="Tahoma" panose="020B0604030504040204" pitchFamily="34" charset="0"/>
              <a:cs typeface="Calibri" panose="020F0502020204030204" pitchFamily="34" charset="0"/>
            </a:rPr>
            <a:t>Αξιοποίηση των αποτελεσμάτων του «Ερευνώ-Δημιουργώ-Καινοτομώ»</a:t>
          </a:r>
          <a:r>
            <a:rPr lang="el-GR" sz="1400" dirty="0">
              <a:effectLst/>
              <a:latin typeface="Calibri" panose="020F0502020204030204" pitchFamily="34" charset="0"/>
              <a:ea typeface="Tahoma" panose="020B0604030504040204" pitchFamily="34" charset="0"/>
              <a:cs typeface="Calibri" panose="020F0502020204030204" pitchFamily="34" charset="0"/>
            </a:rPr>
            <a:t>, προκειμένου </a:t>
          </a:r>
          <a:r>
            <a:rPr lang="el-GR" sz="1400" b="1" dirty="0">
              <a:effectLst/>
              <a:latin typeface="Calibri" panose="020F0502020204030204" pitchFamily="34" charset="0"/>
              <a:ea typeface="Tahoma" panose="020B0604030504040204" pitchFamily="34" charset="0"/>
              <a:cs typeface="Calibri" panose="020F0502020204030204" pitchFamily="34" charset="0"/>
            </a:rPr>
            <a:t>να </a:t>
          </a:r>
          <a:r>
            <a:rPr lang="el-GR" sz="1400" b="1" dirty="0" err="1">
              <a:effectLst/>
              <a:latin typeface="Calibri" panose="020F0502020204030204" pitchFamily="34" charset="0"/>
              <a:ea typeface="Tahoma" panose="020B0604030504040204" pitchFamily="34" charset="0"/>
              <a:cs typeface="Calibri" panose="020F0502020204030204" pitchFamily="34" charset="0"/>
            </a:rPr>
            <a:t>επαναπροσεγγιστεί</a:t>
          </a:r>
          <a:r>
            <a:rPr lang="el-GR" sz="1400" b="1" dirty="0">
              <a:effectLst/>
              <a:latin typeface="Calibri" panose="020F0502020204030204" pitchFamily="34" charset="0"/>
              <a:ea typeface="Tahoma" panose="020B0604030504040204" pitchFamily="34" charset="0"/>
              <a:cs typeface="Calibri" panose="020F0502020204030204" pitchFamily="34" charset="0"/>
            </a:rPr>
            <a:t> η εξειδίκευση τρίτου βαθμού, </a:t>
          </a:r>
          <a:r>
            <a:rPr lang="el-GR" sz="1400" b="0" dirty="0">
              <a:effectLst/>
              <a:latin typeface="Calibri" panose="020F0502020204030204" pitchFamily="34" charset="0"/>
              <a:ea typeface="Tahoma" panose="020B0604030504040204" pitchFamily="34" charset="0"/>
              <a:cs typeface="Calibri" panose="020F0502020204030204" pitchFamily="34" charset="0"/>
            </a:rPr>
            <a:t>μέσω της διερεύνησης συνενώσεων </a:t>
          </a:r>
          <a:r>
            <a:rPr lang="el-GR" sz="1400" b="0" dirty="0" err="1">
              <a:effectLst/>
              <a:latin typeface="Calibri" panose="020F0502020204030204" pitchFamily="34" charset="0"/>
              <a:ea typeface="Tahoma" panose="020B0604030504040204" pitchFamily="34" charset="0"/>
              <a:cs typeface="Calibri" panose="020F0502020204030204" pitchFamily="34" charset="0"/>
            </a:rPr>
            <a:t>υποτομέων</a:t>
          </a:r>
          <a:r>
            <a:rPr lang="el-GR" sz="1400" b="0" dirty="0">
              <a:effectLst/>
              <a:latin typeface="Calibri" panose="020F0502020204030204" pitchFamily="34" charset="0"/>
              <a:ea typeface="Tahoma" panose="020B0604030504040204" pitchFamily="34" charset="0"/>
              <a:cs typeface="Calibri" panose="020F0502020204030204" pitchFamily="34" charset="0"/>
            </a:rPr>
            <a:t> και της καθιέρωσης του τομέα </a:t>
          </a:r>
          <a:r>
            <a:rPr lang="el-GR" sz="1400" dirty="0">
              <a:effectLst/>
              <a:latin typeface="Calibri" panose="020F0502020204030204" pitchFamily="34" charset="0"/>
              <a:ea typeface="Calibri" panose="020F0502020204030204" pitchFamily="34" charset="0"/>
              <a:cs typeface="Calibri" panose="020F0502020204030204" pitchFamily="34" charset="0"/>
            </a:rPr>
            <a:t>των ΤΠΕ ως οριζόντια προτεραιότητα </a:t>
          </a:r>
          <a:endParaRPr lang="el-GR" sz="1400" dirty="0">
            <a:effectLst/>
            <a:latin typeface="Calibri" panose="020F0502020204030204" pitchFamily="34" charset="0"/>
            <a:ea typeface="Tahoma" panose="020B0604030504040204" pitchFamily="34" charset="0"/>
            <a:cs typeface="Calibri" panose="020F0502020204030204" pitchFamily="34" charset="0"/>
          </a:endParaRPr>
        </a:p>
      </dgm:t>
    </dgm:pt>
    <dgm:pt modelId="{5B3D08AC-B6A4-494F-A5AA-2388B50FC8DC}" type="parTrans" cxnId="{085E64A5-F13A-4787-A193-5A7655FB2580}">
      <dgm:prSet/>
      <dgm:spPr/>
      <dgm:t>
        <a:bodyPr/>
        <a:lstStyle/>
        <a:p>
          <a:endParaRPr lang="en-GB" sz="1400"/>
        </a:p>
      </dgm:t>
    </dgm:pt>
    <dgm:pt modelId="{D623035B-44BE-4215-92F3-C60FA8D34FD1}" type="sibTrans" cxnId="{085E64A5-F13A-4787-A193-5A7655FB2580}">
      <dgm:prSet/>
      <dgm:spPr/>
      <dgm:t>
        <a:bodyPr/>
        <a:lstStyle/>
        <a:p>
          <a:endParaRPr lang="en-GB" sz="1400"/>
        </a:p>
      </dgm:t>
    </dgm:pt>
    <dgm:pt modelId="{36C5240D-D19E-40D0-BBF3-83D6EC9E3072}">
      <dgm:prSet custT="1"/>
      <dgm:spPr>
        <a:solidFill>
          <a:srgbClr val="E3F1F9">
            <a:alpha val="40000"/>
          </a:srgbClr>
        </a:solidFill>
      </dgm:spPr>
      <dgm:t>
        <a:bodyPr/>
        <a:lstStyle/>
        <a:p>
          <a:r>
            <a:rPr lang="el-GR" sz="1400" b="1" dirty="0">
              <a:latin typeface="Calibri" panose="020F0502020204030204" pitchFamily="34" charset="0"/>
              <a:ea typeface="Tahoma" panose="020B0604030504040204" pitchFamily="34" charset="0"/>
              <a:cs typeface="Calibri" panose="020F0502020204030204" pitchFamily="34" charset="0"/>
            </a:rPr>
            <a:t>Σε σχέση με τις ερευνητικές υποδομές, επανεξέταση του πλήθους τους </a:t>
          </a:r>
          <a:r>
            <a:rPr lang="el-GR" sz="1400" b="0" dirty="0">
              <a:latin typeface="Calibri" panose="020F0502020204030204" pitchFamily="34" charset="0"/>
              <a:ea typeface="Tahoma" panose="020B0604030504040204" pitchFamily="34" charset="0"/>
              <a:cs typeface="Calibri" panose="020F0502020204030204" pitchFamily="34" charset="0"/>
            </a:rPr>
            <a:t>με </a:t>
          </a:r>
          <a:r>
            <a:rPr lang="el-GR" sz="1400" dirty="0">
              <a:latin typeface="Calibri" panose="020F0502020204030204" pitchFamily="34" charset="0"/>
              <a:ea typeface="Tahoma" panose="020B0604030504040204" pitchFamily="34" charset="0"/>
              <a:cs typeface="Calibri" panose="020F0502020204030204" pitchFamily="34" charset="0"/>
            </a:rPr>
            <a:t>συνεχή αξιολόγηση της ικανότητάς τους και δικτύωσή τους με άλλες δομές </a:t>
          </a:r>
        </a:p>
      </dgm:t>
    </dgm:pt>
    <dgm:pt modelId="{2C5FB103-6054-4A50-BADF-ACFEB396D3B5}" type="parTrans" cxnId="{21688347-467F-4F98-9EE2-DADA78F9B697}">
      <dgm:prSet/>
      <dgm:spPr/>
      <dgm:t>
        <a:bodyPr/>
        <a:lstStyle/>
        <a:p>
          <a:endParaRPr lang="en-GB" sz="1400"/>
        </a:p>
      </dgm:t>
    </dgm:pt>
    <dgm:pt modelId="{299F9DC1-8688-46A1-A002-21DE9BC80775}" type="sibTrans" cxnId="{21688347-467F-4F98-9EE2-DADA78F9B697}">
      <dgm:prSet/>
      <dgm:spPr/>
      <dgm:t>
        <a:bodyPr/>
        <a:lstStyle/>
        <a:p>
          <a:endParaRPr lang="en-GB" sz="1400"/>
        </a:p>
      </dgm:t>
    </dgm:pt>
    <dgm:pt modelId="{C6FB7F28-8529-4EAA-AF53-71E010F77508}">
      <dgm:prSet custT="1"/>
      <dgm:spPr>
        <a:solidFill>
          <a:srgbClr val="E3F1F9">
            <a:alpha val="40000"/>
          </a:srgbClr>
        </a:solidFill>
      </dgm:spPr>
      <dgm:t>
        <a:bodyPr/>
        <a:lstStyle/>
        <a:p>
          <a:r>
            <a:rPr lang="el-GR" sz="1400" b="1" dirty="0">
              <a:effectLst/>
              <a:latin typeface="Calibri" panose="020F0502020204030204" pitchFamily="34" charset="0"/>
              <a:ea typeface="Calibri" panose="020F0502020204030204" pitchFamily="34" charset="0"/>
              <a:cs typeface="Times New Roman" panose="02020603050405020304" pitchFamily="18" charset="0"/>
            </a:rPr>
            <a:t>Συντονισμός των </a:t>
          </a:r>
          <a:r>
            <a:rPr lang="el-GR" sz="1400" b="1" dirty="0">
              <a:latin typeface="Calibri" panose="020F0502020204030204" pitchFamily="34" charset="0"/>
              <a:ea typeface="Calibri" panose="020F0502020204030204" pitchFamily="34" charset="0"/>
              <a:cs typeface="Times New Roman" panose="02020603050405020304" pitchFamily="18" charset="0"/>
            </a:rPr>
            <a:t>Προσκλήσεων μεταξύ εθνικού και περιφερειακού επιπέδου</a:t>
          </a:r>
          <a:r>
            <a:rPr lang="el-GR" sz="1400" dirty="0">
              <a:latin typeface="Calibri" panose="020F0502020204030204" pitchFamily="34" charset="0"/>
              <a:ea typeface="Calibri" panose="020F0502020204030204" pitchFamily="34" charset="0"/>
              <a:cs typeface="Times New Roman" panose="02020603050405020304" pitchFamily="18" charset="0"/>
            </a:rPr>
            <a:t> μέσω του οριζόντιου εθνικού </a:t>
          </a:r>
          <a:r>
            <a:rPr lang="el-GR" sz="1400" dirty="0">
              <a:effectLst/>
              <a:latin typeface="Calibri" panose="020F0502020204030204" pitchFamily="34" charset="0"/>
              <a:ea typeface="Calibri" panose="020F0502020204030204" pitchFamily="34" charset="0"/>
              <a:cs typeface="Times New Roman" panose="02020603050405020304" pitchFamily="18" charset="0"/>
            </a:rPr>
            <a:t>και καθετοποιημένου περιφερειακού προγραμματισμού και της </a:t>
          </a:r>
          <a:r>
            <a:rPr lang="el-GR" sz="1400" dirty="0">
              <a:latin typeface="Calibri" panose="020F0502020204030204" pitchFamily="34" charset="0"/>
              <a:ea typeface="Calibri" panose="020F0502020204030204" pitchFamily="34" charset="0"/>
              <a:cs typeface="Times New Roman" panose="02020603050405020304" pitchFamily="18" charset="0"/>
            </a:rPr>
            <a:t>υλοποίησης </a:t>
          </a:r>
          <a:r>
            <a:rPr lang="el-GR" sz="1400" dirty="0">
              <a:effectLst/>
              <a:latin typeface="Calibri" panose="020F0502020204030204" pitchFamily="34" charset="0"/>
              <a:ea typeface="Calibri" panose="020F0502020204030204" pitchFamily="34" charset="0"/>
              <a:cs typeface="Times New Roman" panose="02020603050405020304" pitchFamily="18" charset="0"/>
            </a:rPr>
            <a:t>προτεραιοτήτων </a:t>
          </a:r>
        </a:p>
      </dgm:t>
    </dgm:pt>
    <dgm:pt modelId="{69EB9457-F8CD-403D-A048-175A13A5B1D0}" type="parTrans" cxnId="{B2C3E66A-F0A2-49B9-A36A-97B3F97337CD}">
      <dgm:prSet/>
      <dgm:spPr/>
      <dgm:t>
        <a:bodyPr/>
        <a:lstStyle/>
        <a:p>
          <a:endParaRPr lang="en-GB" sz="1400"/>
        </a:p>
      </dgm:t>
    </dgm:pt>
    <dgm:pt modelId="{BB1DDEEA-3A54-4911-95BF-C545F5C994E1}" type="sibTrans" cxnId="{B2C3E66A-F0A2-49B9-A36A-97B3F97337CD}">
      <dgm:prSet/>
      <dgm:spPr/>
      <dgm:t>
        <a:bodyPr/>
        <a:lstStyle/>
        <a:p>
          <a:endParaRPr lang="en-GB" sz="1400"/>
        </a:p>
      </dgm:t>
    </dgm:pt>
    <dgm:pt modelId="{273DFD58-EB1F-49D3-8402-2FEB7429AFC8}">
      <dgm:prSet custT="1"/>
      <dgm:spPr>
        <a:solidFill>
          <a:srgbClr val="E3F1F9">
            <a:alpha val="40000"/>
          </a:srgbClr>
        </a:solidFill>
      </dgm:spPr>
      <dgm:t>
        <a:bodyPr/>
        <a:lstStyle/>
        <a:p>
          <a:r>
            <a:rPr lang="el-GR" sz="1400" b="1" dirty="0">
              <a:effectLst/>
              <a:latin typeface="Calibri" panose="020F0502020204030204" pitchFamily="34" charset="0"/>
              <a:ea typeface="Tahoma" panose="020B0604030504040204" pitchFamily="34" charset="0"/>
              <a:cs typeface="Calibri" panose="020F0502020204030204" pitchFamily="34" charset="0"/>
            </a:rPr>
            <a:t>Σχεδιασμός εξειδικευμένων προγραμμάτων πρακτικής ανάπτυξης δεξιοτήτων</a:t>
          </a:r>
          <a:r>
            <a:rPr lang="en-US" sz="1400" b="1" dirty="0">
              <a:effectLst/>
              <a:latin typeface="Calibri" panose="020F0502020204030204" pitchFamily="34" charset="0"/>
              <a:ea typeface="Tahoma" panose="020B0604030504040204" pitchFamily="34" charset="0"/>
              <a:cs typeface="Calibri" panose="020F0502020204030204" pitchFamily="34" charset="0"/>
            </a:rPr>
            <a:t> </a:t>
          </a:r>
          <a:r>
            <a:rPr lang="el-GR" sz="1400" dirty="0">
              <a:effectLst/>
              <a:latin typeface="Calibri" panose="020F0502020204030204" pitchFamily="34" charset="0"/>
              <a:ea typeface="Tahoma" panose="020B0604030504040204" pitchFamily="34" charset="0"/>
              <a:cs typeface="Calibri" panose="020F0502020204030204" pitchFamily="34" charset="0"/>
            </a:rPr>
            <a:t>με σκοπό τη</a:t>
          </a:r>
          <a:r>
            <a:rPr lang="el-GR" sz="1400" dirty="0">
              <a:effectLst/>
              <a:latin typeface="Calibri" panose="020F0502020204030204" pitchFamily="34" charset="0"/>
              <a:ea typeface="Calibri" panose="020F0502020204030204" pitchFamily="34" charset="0"/>
              <a:cs typeface="Calibri" panose="020F0502020204030204" pitchFamily="34" charset="0"/>
            </a:rPr>
            <a:t> βελτίωση της ικανότητας παραγωγής και διαχείρισης της καινοτομίας εντός των επιχειρήσεων </a:t>
          </a:r>
          <a:endParaRPr lang="en-GB" sz="1400" dirty="0">
            <a:effectLst/>
            <a:latin typeface="Calibri" panose="020F0502020204030204" pitchFamily="34" charset="0"/>
            <a:ea typeface="Tahoma" panose="020B0604030504040204" pitchFamily="34" charset="0"/>
            <a:cs typeface="Calibri" panose="020F0502020204030204" pitchFamily="34" charset="0"/>
          </a:endParaRPr>
        </a:p>
      </dgm:t>
    </dgm:pt>
    <dgm:pt modelId="{C1B85E87-9D67-48CA-80F1-63360E373AF2}" type="parTrans" cxnId="{04A768CB-E4C7-46A0-9AFA-9D4687B80752}">
      <dgm:prSet/>
      <dgm:spPr/>
      <dgm:t>
        <a:bodyPr/>
        <a:lstStyle/>
        <a:p>
          <a:endParaRPr lang="en-GB" sz="1400"/>
        </a:p>
      </dgm:t>
    </dgm:pt>
    <dgm:pt modelId="{3C34C816-076C-46CE-951C-0946089DD2E2}" type="sibTrans" cxnId="{04A768CB-E4C7-46A0-9AFA-9D4687B80752}">
      <dgm:prSet/>
      <dgm:spPr/>
      <dgm:t>
        <a:bodyPr/>
        <a:lstStyle/>
        <a:p>
          <a:endParaRPr lang="en-GB" sz="1400"/>
        </a:p>
      </dgm:t>
    </dgm:pt>
    <dgm:pt modelId="{BF8213A4-E0EF-4904-A911-9566FC8C32C2}">
      <dgm:prSet custT="1"/>
      <dgm:spPr>
        <a:solidFill>
          <a:srgbClr val="E3F1F9">
            <a:alpha val="40000"/>
          </a:srgbClr>
        </a:solidFill>
      </dgm:spPr>
      <dgm:t>
        <a:bodyPr/>
        <a:lstStyle/>
        <a:p>
          <a:r>
            <a:rPr lang="el-GR" sz="1400" b="1" dirty="0">
              <a:effectLst/>
              <a:latin typeface="Calibri" panose="020F0502020204030204" pitchFamily="34" charset="0"/>
              <a:ea typeface="Tahoma" panose="020B0604030504040204" pitchFamily="34" charset="0"/>
              <a:cs typeface="Calibri" panose="020F0502020204030204" pitchFamily="34" charset="0"/>
            </a:rPr>
            <a:t>Ανάπτυξη και ενίσχυση του δικτύου δομών</a:t>
          </a:r>
          <a:r>
            <a:rPr lang="el-GR" sz="1400" dirty="0">
              <a:effectLst/>
              <a:latin typeface="Calibri" panose="020F0502020204030204" pitchFamily="34" charset="0"/>
              <a:ea typeface="Tahoma" panose="020B0604030504040204" pitchFamily="34" charset="0"/>
              <a:cs typeface="Calibri" panose="020F0502020204030204" pitchFamily="34" charset="0"/>
            </a:rPr>
            <a:t> </a:t>
          </a:r>
          <a:r>
            <a:rPr lang="el-GR" sz="1400" b="1" dirty="0">
              <a:effectLst/>
              <a:latin typeface="Calibri" panose="020F0502020204030204" pitchFamily="34" charset="0"/>
              <a:ea typeface="Tahoma" panose="020B0604030504040204" pitchFamily="34" charset="0"/>
              <a:cs typeface="Calibri" panose="020F0502020204030204" pitchFamily="34" charset="0"/>
            </a:rPr>
            <a:t>καινοτομίας</a:t>
          </a:r>
          <a:r>
            <a:rPr lang="el-GR" sz="1400" dirty="0">
              <a:effectLst/>
              <a:latin typeface="Calibri" panose="020F0502020204030204" pitchFamily="34" charset="0"/>
              <a:ea typeface="Tahoma" panose="020B0604030504040204" pitchFamily="34" charset="0"/>
              <a:cs typeface="Calibri" panose="020F0502020204030204" pitchFamily="34" charset="0"/>
            </a:rPr>
            <a:t> </a:t>
          </a:r>
          <a:r>
            <a:rPr lang="el-GR" sz="1400" i="0" dirty="0">
              <a:effectLst/>
              <a:latin typeface="Calibri" panose="020F0502020204030204" pitchFamily="34" charset="0"/>
              <a:ea typeface="Tahoma" panose="020B0604030504040204" pitchFamily="34" charset="0"/>
              <a:cs typeface="Calibri" panose="020F0502020204030204" pitchFamily="34" charset="0"/>
            </a:rPr>
            <a:t>για την </a:t>
          </a:r>
          <a:r>
            <a:rPr lang="el-GR" sz="1400" dirty="0">
              <a:effectLst/>
              <a:latin typeface="Calibri" panose="020F0502020204030204" pitchFamily="34" charset="0"/>
              <a:ea typeface="Tahoma" panose="020B0604030504040204" pitchFamily="34" charset="0"/>
              <a:cs typeface="Calibri" panose="020F0502020204030204" pitchFamily="34" charset="0"/>
            </a:rPr>
            <a:t>αξιοποίηση υπηρεσιών συμμετοχής των </a:t>
          </a:r>
          <a:r>
            <a:rPr lang="el-GR" sz="1400" dirty="0" err="1">
              <a:effectLst/>
              <a:latin typeface="Calibri" panose="020F0502020204030204" pitchFamily="34" charset="0"/>
              <a:ea typeface="Tahoma" panose="020B0604030504040204" pitchFamily="34" charset="0"/>
              <a:cs typeface="Calibri" panose="020F0502020204030204" pitchFamily="34" charset="0"/>
            </a:rPr>
            <a:t>ΜμΕ</a:t>
          </a:r>
          <a:r>
            <a:rPr lang="el-GR" sz="1400" dirty="0">
              <a:effectLst/>
              <a:latin typeface="Calibri" panose="020F0502020204030204" pitchFamily="34" charset="0"/>
              <a:ea typeface="Tahoma" panose="020B0604030504040204" pitchFamily="34" charset="0"/>
              <a:cs typeface="Calibri" panose="020F0502020204030204" pitchFamily="34" charset="0"/>
            </a:rPr>
            <a:t> σε αλυσίδες αξίας και την ενίσχυση της δραστηριοποίησής τους στο οικοσύστημα καινοτομίας</a:t>
          </a:r>
        </a:p>
      </dgm:t>
    </dgm:pt>
    <dgm:pt modelId="{64D2CE1D-0CFA-49DB-9513-B4D1E6F26B33}" type="parTrans" cxnId="{17E2AA36-E150-40FF-B679-C06CA66A75B3}">
      <dgm:prSet/>
      <dgm:spPr/>
      <dgm:t>
        <a:bodyPr/>
        <a:lstStyle/>
        <a:p>
          <a:endParaRPr lang="en-GB" sz="1400"/>
        </a:p>
      </dgm:t>
    </dgm:pt>
    <dgm:pt modelId="{C07C1770-F3E3-45DF-9576-6F47172A8270}" type="sibTrans" cxnId="{17E2AA36-E150-40FF-B679-C06CA66A75B3}">
      <dgm:prSet/>
      <dgm:spPr/>
      <dgm:t>
        <a:bodyPr/>
        <a:lstStyle/>
        <a:p>
          <a:endParaRPr lang="en-GB" sz="1400"/>
        </a:p>
      </dgm:t>
    </dgm:pt>
    <dgm:pt modelId="{48825EF6-C2F1-4731-BF1A-496D41631CE0}">
      <dgm:prSet custT="1"/>
      <dgm:spPr>
        <a:solidFill>
          <a:srgbClr val="E3F1F9">
            <a:alpha val="40000"/>
          </a:srgbClr>
        </a:solidFill>
      </dgm:spPr>
      <dgm:t>
        <a:bodyPr/>
        <a:lstStyle/>
        <a:p>
          <a:r>
            <a:rPr lang="el-GR" sz="1400" b="1" dirty="0">
              <a:latin typeface="Calibri" panose="020F0502020204030204" pitchFamily="34" charset="0"/>
              <a:ea typeface="Tahoma" panose="020B0604030504040204" pitchFamily="34" charset="0"/>
              <a:cs typeface="Calibri" panose="020F0502020204030204" pitchFamily="34" charset="0"/>
            </a:rPr>
            <a:t>Υ</a:t>
          </a:r>
          <a:r>
            <a:rPr lang="el-GR" sz="1400" b="1" dirty="0">
              <a:effectLst/>
              <a:latin typeface="Calibri" panose="020F0502020204030204" pitchFamily="34" charset="0"/>
              <a:ea typeface="Tahoma" panose="020B0604030504040204" pitchFamily="34" charset="0"/>
              <a:cs typeface="Calibri" panose="020F0502020204030204" pitchFamily="34" charset="0"/>
            </a:rPr>
            <a:t>ιοθέτηση επαναλαμβανόμενων, κυλιόμενων κύκλων Προσκλήσεων εκδήλωσης επενδυτικού ενδιαφέροντος</a:t>
          </a:r>
          <a:r>
            <a:rPr lang="el-GR" sz="1400" dirty="0">
              <a:effectLst/>
              <a:latin typeface="Calibri" panose="020F0502020204030204" pitchFamily="34" charset="0"/>
              <a:ea typeface="Tahoma" panose="020B0604030504040204" pitchFamily="34" charset="0"/>
              <a:cs typeface="Calibri" panose="020F0502020204030204" pitchFamily="34" charset="0"/>
            </a:rPr>
            <a:t> </a:t>
          </a:r>
        </a:p>
      </dgm:t>
    </dgm:pt>
    <dgm:pt modelId="{432BC3C2-3388-45E9-9B77-6779435E7555}" type="sibTrans" cxnId="{061091A1-914A-4DD8-A3D1-0F55908CDB24}">
      <dgm:prSet/>
      <dgm:spPr/>
      <dgm:t>
        <a:bodyPr/>
        <a:lstStyle/>
        <a:p>
          <a:endParaRPr lang="en-GB" sz="1400"/>
        </a:p>
      </dgm:t>
    </dgm:pt>
    <dgm:pt modelId="{1F591D67-8FD6-494C-8DBA-28CB4A90D3EF}" type="parTrans" cxnId="{061091A1-914A-4DD8-A3D1-0F55908CDB24}">
      <dgm:prSet/>
      <dgm:spPr/>
      <dgm:t>
        <a:bodyPr/>
        <a:lstStyle/>
        <a:p>
          <a:endParaRPr lang="en-GB" sz="1400"/>
        </a:p>
      </dgm:t>
    </dgm:pt>
    <dgm:pt modelId="{D57CD0FB-2679-4489-B5F7-127D55FCAF90}" type="pres">
      <dgm:prSet presAssocID="{A436424C-9C67-4CCB-AE6D-49B2197D2C79}" presName="Name0" presStyleCnt="0">
        <dgm:presLayoutVars>
          <dgm:dir/>
          <dgm:resizeHandles val="exact"/>
        </dgm:presLayoutVars>
      </dgm:prSet>
      <dgm:spPr/>
    </dgm:pt>
    <dgm:pt modelId="{BB957E11-EE35-473A-9176-08710E55E0FD}" type="pres">
      <dgm:prSet presAssocID="{AF6C18DA-FC73-408C-8968-4680A16E1A89}" presName="composite" presStyleCnt="0"/>
      <dgm:spPr/>
    </dgm:pt>
    <dgm:pt modelId="{3BFF83C0-86E8-4524-80B1-19727DB0E6E5}" type="pres">
      <dgm:prSet presAssocID="{AF6C18DA-FC73-408C-8968-4680A16E1A89}" presName="rect1" presStyleLbl="trAlignAcc1" presStyleIdx="0" presStyleCnt="7">
        <dgm:presLayoutVars>
          <dgm:bulletEnabled val="1"/>
        </dgm:presLayoutVars>
      </dgm:prSet>
      <dgm:spPr/>
    </dgm:pt>
    <dgm:pt modelId="{7A5C84BD-2C46-4A10-A53D-5A1981B51271}" type="pres">
      <dgm:prSet presAssocID="{AF6C18DA-FC73-408C-8968-4680A16E1A89}"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Σήμα 1 με συμπαγές γέμισμα"/>
        </a:ext>
      </dgm:extLst>
    </dgm:pt>
    <dgm:pt modelId="{61F0461E-F150-4201-80B8-69B305CDFD23}" type="pres">
      <dgm:prSet presAssocID="{E725BEF8-5C58-48B7-A3D3-8D6DA1C04800}" presName="sibTrans" presStyleCnt="0"/>
      <dgm:spPr/>
    </dgm:pt>
    <dgm:pt modelId="{2947E79C-2E4B-4E03-A41D-78654B8F8B83}" type="pres">
      <dgm:prSet presAssocID="{7A332E16-BFFD-426F-BC17-5EE2801008FF}" presName="composite" presStyleCnt="0"/>
      <dgm:spPr/>
    </dgm:pt>
    <dgm:pt modelId="{734A9830-AFAE-4DE0-881F-32749A09AC62}" type="pres">
      <dgm:prSet presAssocID="{7A332E16-BFFD-426F-BC17-5EE2801008FF}" presName="rect1" presStyleLbl="trAlignAcc1" presStyleIdx="1" presStyleCnt="7">
        <dgm:presLayoutVars>
          <dgm:bulletEnabled val="1"/>
        </dgm:presLayoutVars>
      </dgm:prSet>
      <dgm:spPr/>
    </dgm:pt>
    <dgm:pt modelId="{F7025B8B-63FC-4044-8B6C-B85A6C4636C2}" type="pres">
      <dgm:prSet presAssocID="{7A332E16-BFFD-426F-BC17-5EE2801008FF}" presName="rect2"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Σήμα με συμπαγές γέμισμα"/>
        </a:ext>
      </dgm:extLst>
    </dgm:pt>
    <dgm:pt modelId="{3CDA4C45-56B6-4E41-BFC5-2CB35B10E8FC}" type="pres">
      <dgm:prSet presAssocID="{D623035B-44BE-4215-92F3-C60FA8D34FD1}" presName="sibTrans" presStyleCnt="0"/>
      <dgm:spPr/>
    </dgm:pt>
    <dgm:pt modelId="{76E10740-BF05-4B00-9BCD-C49583B1DFBE}" type="pres">
      <dgm:prSet presAssocID="{36C5240D-D19E-40D0-BBF3-83D6EC9E3072}" presName="composite" presStyleCnt="0"/>
      <dgm:spPr/>
    </dgm:pt>
    <dgm:pt modelId="{44C5FD81-0A64-472F-85D4-13DE6EC523D9}" type="pres">
      <dgm:prSet presAssocID="{36C5240D-D19E-40D0-BBF3-83D6EC9E3072}" presName="rect1" presStyleLbl="trAlignAcc1" presStyleIdx="2" presStyleCnt="7" custLinFactNeighborX="396" custLinFactNeighborY="-17113">
        <dgm:presLayoutVars>
          <dgm:bulletEnabled val="1"/>
        </dgm:presLayoutVars>
      </dgm:prSet>
      <dgm:spPr/>
    </dgm:pt>
    <dgm:pt modelId="{F12401DA-B5A0-4199-AD27-1319719DE516}" type="pres">
      <dgm:prSet presAssocID="{36C5240D-D19E-40D0-BBF3-83D6EC9E3072}" presName="rect2" presStyleLbl="fgImgPlace1" presStyleIdx="2" presStyleCnt="7" custLinFactNeighborX="16298" custLinFactNeighborY="-1569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Σήμα 3 με συμπαγές γέμισμα"/>
        </a:ext>
      </dgm:extLst>
    </dgm:pt>
    <dgm:pt modelId="{BE0DCB8E-3F78-4CC8-B5B2-9236DF395C9A}" type="pres">
      <dgm:prSet presAssocID="{299F9DC1-8688-46A1-A002-21DE9BC80775}" presName="sibTrans" presStyleCnt="0"/>
      <dgm:spPr/>
    </dgm:pt>
    <dgm:pt modelId="{393B00E3-2241-46CF-8BE2-8FF344B63986}" type="pres">
      <dgm:prSet presAssocID="{C6FB7F28-8529-4EAA-AF53-71E010F77508}" presName="composite" presStyleCnt="0"/>
      <dgm:spPr/>
    </dgm:pt>
    <dgm:pt modelId="{25EF4C94-44DB-4544-A379-C4C2114DC70D}" type="pres">
      <dgm:prSet presAssocID="{C6FB7F28-8529-4EAA-AF53-71E010F77508}" presName="rect1" presStyleLbl="trAlignAcc1" presStyleIdx="3" presStyleCnt="7" custLinFactNeighborX="-594" custLinFactNeighborY="-17746">
        <dgm:presLayoutVars>
          <dgm:bulletEnabled val="1"/>
        </dgm:presLayoutVars>
      </dgm:prSet>
      <dgm:spPr/>
    </dgm:pt>
    <dgm:pt modelId="{32ED4AC5-A371-4B76-8332-230D9630FA0C}" type="pres">
      <dgm:prSet presAssocID="{C6FB7F28-8529-4EAA-AF53-71E010F77508}" presName="rect2" presStyleLbl="fgImgPlace1" presStyleIdx="3" presStyleCnt="7" custLinFactNeighborX="9665" custLinFactNeighborY="-1690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Σήμα 4 με συμπαγές γέμισμα"/>
        </a:ext>
      </dgm:extLst>
    </dgm:pt>
    <dgm:pt modelId="{DB010AE6-CE9F-4AAD-899F-B748C5A267AB}" type="pres">
      <dgm:prSet presAssocID="{BB1DDEEA-3A54-4911-95BF-C545F5C994E1}" presName="sibTrans" presStyleCnt="0"/>
      <dgm:spPr/>
    </dgm:pt>
    <dgm:pt modelId="{F6A409D3-E22F-4594-AB08-56FEC89835B9}" type="pres">
      <dgm:prSet presAssocID="{48825EF6-C2F1-4731-BF1A-496D41631CE0}" presName="composite" presStyleCnt="0"/>
      <dgm:spPr/>
    </dgm:pt>
    <dgm:pt modelId="{C53BC800-7B37-42C7-9BB6-B71E499BA68F}" type="pres">
      <dgm:prSet presAssocID="{48825EF6-C2F1-4731-BF1A-496D41631CE0}" presName="rect1" presStyleLbl="trAlignAcc1" presStyleIdx="4" presStyleCnt="7" custLinFactNeighborX="396" custLinFactNeighborY="-30423">
        <dgm:presLayoutVars>
          <dgm:bulletEnabled val="1"/>
        </dgm:presLayoutVars>
      </dgm:prSet>
      <dgm:spPr/>
    </dgm:pt>
    <dgm:pt modelId="{B507699B-3DAB-422C-A7F0-E47AB9CD9BFD}" type="pres">
      <dgm:prSet presAssocID="{48825EF6-C2F1-4731-BF1A-496D41631CE0}" presName="rect2" presStyleLbl="fgImgPlace1" presStyleIdx="4" presStyleCnt="7" custLinFactNeighborX="9054" custLinFactNeighborY="-3018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Σήμα 5 με συμπαγές γέμισμα"/>
        </a:ext>
      </dgm:extLst>
    </dgm:pt>
    <dgm:pt modelId="{DF2A69DA-0008-4469-99D1-F5FB2ABA8541}" type="pres">
      <dgm:prSet presAssocID="{432BC3C2-3388-45E9-9B77-6779435E7555}" presName="sibTrans" presStyleCnt="0"/>
      <dgm:spPr/>
    </dgm:pt>
    <dgm:pt modelId="{B963639B-D889-4C22-9986-5DE15D12407D}" type="pres">
      <dgm:prSet presAssocID="{273DFD58-EB1F-49D3-8402-2FEB7429AFC8}" presName="composite" presStyleCnt="0"/>
      <dgm:spPr/>
    </dgm:pt>
    <dgm:pt modelId="{54FCDA75-C7AA-4121-87E3-9543D3196A64}" type="pres">
      <dgm:prSet presAssocID="{273DFD58-EB1F-49D3-8402-2FEB7429AFC8}" presName="rect1" presStyleLbl="trAlignAcc1" presStyleIdx="5" presStyleCnt="7" custLinFactNeighborX="198" custLinFactNeighborY="-31691">
        <dgm:presLayoutVars>
          <dgm:bulletEnabled val="1"/>
        </dgm:presLayoutVars>
      </dgm:prSet>
      <dgm:spPr/>
    </dgm:pt>
    <dgm:pt modelId="{C3DFE7E3-8608-4C39-A493-5091889FC2E9}" type="pres">
      <dgm:prSet presAssocID="{273DFD58-EB1F-49D3-8402-2FEB7429AFC8}" presName="rect2" presStyleLbl="fgImgPlace1" presStyleIdx="5" presStyleCnt="7" custLinFactNeighborX="9665" custLinFactNeighborY="-332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Σήμα 6 με συμπαγές γέμισμα"/>
        </a:ext>
      </dgm:extLst>
    </dgm:pt>
    <dgm:pt modelId="{42289E83-C8A3-4CAF-BD12-A2875E97A81D}" type="pres">
      <dgm:prSet presAssocID="{3C34C816-076C-46CE-951C-0946089DD2E2}" presName="sibTrans" presStyleCnt="0"/>
      <dgm:spPr/>
    </dgm:pt>
    <dgm:pt modelId="{76C7B450-3E8C-43CD-A786-4CC92280DF8D}" type="pres">
      <dgm:prSet presAssocID="{BF8213A4-E0EF-4904-A911-9566FC8C32C2}" presName="composite" presStyleCnt="0"/>
      <dgm:spPr/>
    </dgm:pt>
    <dgm:pt modelId="{2D12D05C-0E49-4A19-B984-D6824FB6BB29}" type="pres">
      <dgm:prSet presAssocID="{BF8213A4-E0EF-4904-A911-9566FC8C32C2}" presName="rect1" presStyleLbl="trAlignAcc1" presStyleIdx="6" presStyleCnt="7" custLinFactNeighborX="-3871" custLinFactNeighborY="-46916">
        <dgm:presLayoutVars>
          <dgm:bulletEnabled val="1"/>
        </dgm:presLayoutVars>
      </dgm:prSet>
      <dgm:spPr/>
    </dgm:pt>
    <dgm:pt modelId="{CBA83330-CA6A-46DD-8DAB-B5B0547FF166}" type="pres">
      <dgm:prSet presAssocID="{BF8213A4-E0EF-4904-A911-9566FC8C32C2}" presName="rect2" presStyleLbl="fgImgPlace1" presStyleIdx="6" presStyleCnt="7" custLinFactNeighborX="-12677" custLinFactNeighborY="-4648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Σήμα 7 με συμπαγές γέμισμα"/>
        </a:ext>
      </dgm:extLst>
    </dgm:pt>
  </dgm:ptLst>
  <dgm:cxnLst>
    <dgm:cxn modelId="{E9B0D008-D69A-4E86-B9E3-BE85A8F09BEC}" type="presOf" srcId="{A436424C-9C67-4CCB-AE6D-49B2197D2C79}" destId="{D57CD0FB-2679-4489-B5F7-127D55FCAF90}" srcOrd="0" destOrd="0" presId="urn:microsoft.com/office/officeart/2008/layout/PictureStrips"/>
    <dgm:cxn modelId="{17E2AA36-E150-40FF-B679-C06CA66A75B3}" srcId="{A436424C-9C67-4CCB-AE6D-49B2197D2C79}" destId="{BF8213A4-E0EF-4904-A911-9566FC8C32C2}" srcOrd="6" destOrd="0" parTransId="{64D2CE1D-0CFA-49DB-9513-B4D1E6F26B33}" sibTransId="{C07C1770-F3E3-45DF-9576-6F47172A8270}"/>
    <dgm:cxn modelId="{21688347-467F-4F98-9EE2-DADA78F9B697}" srcId="{A436424C-9C67-4CCB-AE6D-49B2197D2C79}" destId="{36C5240D-D19E-40D0-BBF3-83D6EC9E3072}" srcOrd="2" destOrd="0" parTransId="{2C5FB103-6054-4A50-BADF-ACFEB396D3B5}" sibTransId="{299F9DC1-8688-46A1-A002-21DE9BC80775}"/>
    <dgm:cxn modelId="{B2C3E66A-F0A2-49B9-A36A-97B3F97337CD}" srcId="{A436424C-9C67-4CCB-AE6D-49B2197D2C79}" destId="{C6FB7F28-8529-4EAA-AF53-71E010F77508}" srcOrd="3" destOrd="0" parTransId="{69EB9457-F8CD-403D-A048-175A13A5B1D0}" sibTransId="{BB1DDEEA-3A54-4911-95BF-C545F5C994E1}"/>
    <dgm:cxn modelId="{86BA9052-D36D-4415-8253-8A98A4017F8C}" srcId="{A436424C-9C67-4CCB-AE6D-49B2197D2C79}" destId="{AF6C18DA-FC73-408C-8968-4680A16E1A89}" srcOrd="0" destOrd="0" parTransId="{694E6346-D2AD-455F-846F-80BF9F5FF05E}" sibTransId="{E725BEF8-5C58-48B7-A3D3-8D6DA1C04800}"/>
    <dgm:cxn modelId="{ED678383-5DF4-4233-BABC-F2138B105E93}" type="presOf" srcId="{273DFD58-EB1F-49D3-8402-2FEB7429AFC8}" destId="{54FCDA75-C7AA-4121-87E3-9543D3196A64}" srcOrd="0" destOrd="0" presId="urn:microsoft.com/office/officeart/2008/layout/PictureStrips"/>
    <dgm:cxn modelId="{0688B38D-12EC-41DA-8E87-E1F686E8B3F2}" type="presOf" srcId="{36C5240D-D19E-40D0-BBF3-83D6EC9E3072}" destId="{44C5FD81-0A64-472F-85D4-13DE6EC523D9}" srcOrd="0" destOrd="0" presId="urn:microsoft.com/office/officeart/2008/layout/PictureStrips"/>
    <dgm:cxn modelId="{D3B13096-C47A-4AAB-AF68-241B9FB03142}" type="presOf" srcId="{C6FB7F28-8529-4EAA-AF53-71E010F77508}" destId="{25EF4C94-44DB-4544-A379-C4C2114DC70D}" srcOrd="0" destOrd="0" presId="urn:microsoft.com/office/officeart/2008/layout/PictureStrips"/>
    <dgm:cxn modelId="{061091A1-914A-4DD8-A3D1-0F55908CDB24}" srcId="{A436424C-9C67-4CCB-AE6D-49B2197D2C79}" destId="{48825EF6-C2F1-4731-BF1A-496D41631CE0}" srcOrd="4" destOrd="0" parTransId="{1F591D67-8FD6-494C-8DBA-28CB4A90D3EF}" sibTransId="{432BC3C2-3388-45E9-9B77-6779435E7555}"/>
    <dgm:cxn modelId="{085E64A5-F13A-4787-A193-5A7655FB2580}" srcId="{A436424C-9C67-4CCB-AE6D-49B2197D2C79}" destId="{7A332E16-BFFD-426F-BC17-5EE2801008FF}" srcOrd="1" destOrd="0" parTransId="{5B3D08AC-B6A4-494F-A5AA-2388B50FC8DC}" sibTransId="{D623035B-44BE-4215-92F3-C60FA8D34FD1}"/>
    <dgm:cxn modelId="{04A768CB-E4C7-46A0-9AFA-9D4687B80752}" srcId="{A436424C-9C67-4CCB-AE6D-49B2197D2C79}" destId="{273DFD58-EB1F-49D3-8402-2FEB7429AFC8}" srcOrd="5" destOrd="0" parTransId="{C1B85E87-9D67-48CA-80F1-63360E373AF2}" sibTransId="{3C34C816-076C-46CE-951C-0946089DD2E2}"/>
    <dgm:cxn modelId="{97A6E8D2-1DDC-4792-A3C8-74696555363E}" type="presOf" srcId="{7A332E16-BFFD-426F-BC17-5EE2801008FF}" destId="{734A9830-AFAE-4DE0-881F-32749A09AC62}" srcOrd="0" destOrd="0" presId="urn:microsoft.com/office/officeart/2008/layout/PictureStrips"/>
    <dgm:cxn modelId="{FEAC2CE7-6A6F-4E20-8DAF-185FA7E16F98}" type="presOf" srcId="{AF6C18DA-FC73-408C-8968-4680A16E1A89}" destId="{3BFF83C0-86E8-4524-80B1-19727DB0E6E5}" srcOrd="0" destOrd="0" presId="urn:microsoft.com/office/officeart/2008/layout/PictureStrips"/>
    <dgm:cxn modelId="{27F775E8-3EA3-4EB9-B3E5-F43A49E4A671}" type="presOf" srcId="{BF8213A4-E0EF-4904-A911-9566FC8C32C2}" destId="{2D12D05C-0E49-4A19-B984-D6824FB6BB29}" srcOrd="0" destOrd="0" presId="urn:microsoft.com/office/officeart/2008/layout/PictureStrips"/>
    <dgm:cxn modelId="{9D6F67EE-8AF2-4939-BB49-C00E1F5C7204}" type="presOf" srcId="{48825EF6-C2F1-4731-BF1A-496D41631CE0}" destId="{C53BC800-7B37-42C7-9BB6-B71E499BA68F}" srcOrd="0" destOrd="0" presId="urn:microsoft.com/office/officeart/2008/layout/PictureStrips"/>
    <dgm:cxn modelId="{8DB84883-240B-4C44-A6BA-59087282C452}" type="presParOf" srcId="{D57CD0FB-2679-4489-B5F7-127D55FCAF90}" destId="{BB957E11-EE35-473A-9176-08710E55E0FD}" srcOrd="0" destOrd="0" presId="urn:microsoft.com/office/officeart/2008/layout/PictureStrips"/>
    <dgm:cxn modelId="{11F2F2D9-2213-4FCC-A4EE-5D0709EC8BE7}" type="presParOf" srcId="{BB957E11-EE35-473A-9176-08710E55E0FD}" destId="{3BFF83C0-86E8-4524-80B1-19727DB0E6E5}" srcOrd="0" destOrd="0" presId="urn:microsoft.com/office/officeart/2008/layout/PictureStrips"/>
    <dgm:cxn modelId="{77202DA3-1C6D-47AD-93A6-009520E8FC2F}" type="presParOf" srcId="{BB957E11-EE35-473A-9176-08710E55E0FD}" destId="{7A5C84BD-2C46-4A10-A53D-5A1981B51271}" srcOrd="1" destOrd="0" presId="urn:microsoft.com/office/officeart/2008/layout/PictureStrips"/>
    <dgm:cxn modelId="{2785B245-E7E5-4A77-ACB4-6564100FD7F5}" type="presParOf" srcId="{D57CD0FB-2679-4489-B5F7-127D55FCAF90}" destId="{61F0461E-F150-4201-80B8-69B305CDFD23}" srcOrd="1" destOrd="0" presId="urn:microsoft.com/office/officeart/2008/layout/PictureStrips"/>
    <dgm:cxn modelId="{EA7FC272-4990-47FB-B012-893C4C20B375}" type="presParOf" srcId="{D57CD0FB-2679-4489-B5F7-127D55FCAF90}" destId="{2947E79C-2E4B-4E03-A41D-78654B8F8B83}" srcOrd="2" destOrd="0" presId="urn:microsoft.com/office/officeart/2008/layout/PictureStrips"/>
    <dgm:cxn modelId="{9890EA88-DBDB-40C9-AF67-79AB1937617F}" type="presParOf" srcId="{2947E79C-2E4B-4E03-A41D-78654B8F8B83}" destId="{734A9830-AFAE-4DE0-881F-32749A09AC62}" srcOrd="0" destOrd="0" presId="urn:microsoft.com/office/officeart/2008/layout/PictureStrips"/>
    <dgm:cxn modelId="{90354C97-52B7-4EE1-8269-8DB89CAF3B72}" type="presParOf" srcId="{2947E79C-2E4B-4E03-A41D-78654B8F8B83}" destId="{F7025B8B-63FC-4044-8B6C-B85A6C4636C2}" srcOrd="1" destOrd="0" presId="urn:microsoft.com/office/officeart/2008/layout/PictureStrips"/>
    <dgm:cxn modelId="{F8CE1ADE-D70C-403B-A6D3-8CC4167F9284}" type="presParOf" srcId="{D57CD0FB-2679-4489-B5F7-127D55FCAF90}" destId="{3CDA4C45-56B6-4E41-BFC5-2CB35B10E8FC}" srcOrd="3" destOrd="0" presId="urn:microsoft.com/office/officeart/2008/layout/PictureStrips"/>
    <dgm:cxn modelId="{77CEE786-0729-455F-AF0D-580DEC3A040C}" type="presParOf" srcId="{D57CD0FB-2679-4489-B5F7-127D55FCAF90}" destId="{76E10740-BF05-4B00-9BCD-C49583B1DFBE}" srcOrd="4" destOrd="0" presId="urn:microsoft.com/office/officeart/2008/layout/PictureStrips"/>
    <dgm:cxn modelId="{035F9ADE-87BA-4682-A97B-02A8F86500DF}" type="presParOf" srcId="{76E10740-BF05-4B00-9BCD-C49583B1DFBE}" destId="{44C5FD81-0A64-472F-85D4-13DE6EC523D9}" srcOrd="0" destOrd="0" presId="urn:microsoft.com/office/officeart/2008/layout/PictureStrips"/>
    <dgm:cxn modelId="{9D36C29B-6BF8-45AE-AD8A-A4610C6FB7C1}" type="presParOf" srcId="{76E10740-BF05-4B00-9BCD-C49583B1DFBE}" destId="{F12401DA-B5A0-4199-AD27-1319719DE516}" srcOrd="1" destOrd="0" presId="urn:microsoft.com/office/officeart/2008/layout/PictureStrips"/>
    <dgm:cxn modelId="{9015C3FD-2C76-4BE1-9A5A-710D5CE52183}" type="presParOf" srcId="{D57CD0FB-2679-4489-B5F7-127D55FCAF90}" destId="{BE0DCB8E-3F78-4CC8-B5B2-9236DF395C9A}" srcOrd="5" destOrd="0" presId="urn:microsoft.com/office/officeart/2008/layout/PictureStrips"/>
    <dgm:cxn modelId="{705CE4AD-A65D-44BB-A5C8-0429F61033E8}" type="presParOf" srcId="{D57CD0FB-2679-4489-B5F7-127D55FCAF90}" destId="{393B00E3-2241-46CF-8BE2-8FF344B63986}" srcOrd="6" destOrd="0" presId="urn:microsoft.com/office/officeart/2008/layout/PictureStrips"/>
    <dgm:cxn modelId="{C5F40EC2-C6C1-4362-BE70-82C1643108F0}" type="presParOf" srcId="{393B00E3-2241-46CF-8BE2-8FF344B63986}" destId="{25EF4C94-44DB-4544-A379-C4C2114DC70D}" srcOrd="0" destOrd="0" presId="urn:microsoft.com/office/officeart/2008/layout/PictureStrips"/>
    <dgm:cxn modelId="{9D440E7F-5DDD-45B9-AE83-64E279FD4FA6}" type="presParOf" srcId="{393B00E3-2241-46CF-8BE2-8FF344B63986}" destId="{32ED4AC5-A371-4B76-8332-230D9630FA0C}" srcOrd="1" destOrd="0" presId="urn:microsoft.com/office/officeart/2008/layout/PictureStrips"/>
    <dgm:cxn modelId="{07D990BD-24AE-4D23-B29E-2FAF15415E08}" type="presParOf" srcId="{D57CD0FB-2679-4489-B5F7-127D55FCAF90}" destId="{DB010AE6-CE9F-4AAD-899F-B748C5A267AB}" srcOrd="7" destOrd="0" presId="urn:microsoft.com/office/officeart/2008/layout/PictureStrips"/>
    <dgm:cxn modelId="{74B6885F-CC52-4BBE-AEAA-A5FB3A4B65E1}" type="presParOf" srcId="{D57CD0FB-2679-4489-B5F7-127D55FCAF90}" destId="{F6A409D3-E22F-4594-AB08-56FEC89835B9}" srcOrd="8" destOrd="0" presId="urn:microsoft.com/office/officeart/2008/layout/PictureStrips"/>
    <dgm:cxn modelId="{F12A1390-488B-4743-B722-14AB129DF6D9}" type="presParOf" srcId="{F6A409D3-E22F-4594-AB08-56FEC89835B9}" destId="{C53BC800-7B37-42C7-9BB6-B71E499BA68F}" srcOrd="0" destOrd="0" presId="urn:microsoft.com/office/officeart/2008/layout/PictureStrips"/>
    <dgm:cxn modelId="{8023F6DA-642C-41FD-AF6A-682FD0B1DBE8}" type="presParOf" srcId="{F6A409D3-E22F-4594-AB08-56FEC89835B9}" destId="{B507699B-3DAB-422C-A7F0-E47AB9CD9BFD}" srcOrd="1" destOrd="0" presId="urn:microsoft.com/office/officeart/2008/layout/PictureStrips"/>
    <dgm:cxn modelId="{BA75488D-D047-45DB-A9AB-D84C2D16A9FB}" type="presParOf" srcId="{D57CD0FB-2679-4489-B5F7-127D55FCAF90}" destId="{DF2A69DA-0008-4469-99D1-F5FB2ABA8541}" srcOrd="9" destOrd="0" presId="urn:microsoft.com/office/officeart/2008/layout/PictureStrips"/>
    <dgm:cxn modelId="{61048A3E-22BA-488F-BB97-81B4F6A067DE}" type="presParOf" srcId="{D57CD0FB-2679-4489-B5F7-127D55FCAF90}" destId="{B963639B-D889-4C22-9986-5DE15D12407D}" srcOrd="10" destOrd="0" presId="urn:microsoft.com/office/officeart/2008/layout/PictureStrips"/>
    <dgm:cxn modelId="{E639B8BB-A7BA-4B23-AFF4-68615D98FBD8}" type="presParOf" srcId="{B963639B-D889-4C22-9986-5DE15D12407D}" destId="{54FCDA75-C7AA-4121-87E3-9543D3196A64}" srcOrd="0" destOrd="0" presId="urn:microsoft.com/office/officeart/2008/layout/PictureStrips"/>
    <dgm:cxn modelId="{B97BB92F-6C79-4E46-A151-0FD1D1CFBCE5}" type="presParOf" srcId="{B963639B-D889-4C22-9986-5DE15D12407D}" destId="{C3DFE7E3-8608-4C39-A493-5091889FC2E9}" srcOrd="1" destOrd="0" presId="urn:microsoft.com/office/officeart/2008/layout/PictureStrips"/>
    <dgm:cxn modelId="{E6E1556A-F574-4A0C-A17E-274376D74A96}" type="presParOf" srcId="{D57CD0FB-2679-4489-B5F7-127D55FCAF90}" destId="{42289E83-C8A3-4CAF-BD12-A2875E97A81D}" srcOrd="11" destOrd="0" presId="urn:microsoft.com/office/officeart/2008/layout/PictureStrips"/>
    <dgm:cxn modelId="{1FDC811D-1EF0-43F1-AFA8-9FF90B030E45}" type="presParOf" srcId="{D57CD0FB-2679-4489-B5F7-127D55FCAF90}" destId="{76C7B450-3E8C-43CD-A786-4CC92280DF8D}" srcOrd="12" destOrd="0" presId="urn:microsoft.com/office/officeart/2008/layout/PictureStrips"/>
    <dgm:cxn modelId="{0EB6A15B-0EA0-4332-9B44-92A63B5FD493}" type="presParOf" srcId="{76C7B450-3E8C-43CD-A786-4CC92280DF8D}" destId="{2D12D05C-0E49-4A19-B984-D6824FB6BB29}" srcOrd="0" destOrd="0" presId="urn:microsoft.com/office/officeart/2008/layout/PictureStrips"/>
    <dgm:cxn modelId="{3284FAAE-41AE-4E4B-907C-50F90759FDC9}" type="presParOf" srcId="{76C7B450-3E8C-43CD-A786-4CC92280DF8D}" destId="{CBA83330-CA6A-46DD-8DAB-B5B0547FF16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804ED6-5D7D-4C64-8FC7-EEAF4A32E0C5}"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C310B6C9-3172-4494-9B1A-6A3022E8F878}">
      <dgm:prSet phldrT="[Κείμενο]" custT="1"/>
      <dgm:spPr>
        <a:solidFill>
          <a:srgbClr val="E3F1F9">
            <a:alpha val="40000"/>
          </a:srgbClr>
        </a:solidFill>
      </dgm:spPr>
      <dgm:t>
        <a:bodyPr/>
        <a:lstStyle/>
        <a:p>
          <a:pPr>
            <a:buClr>
              <a:srgbClr val="800000"/>
            </a:buClr>
            <a:buSzPts val="1400"/>
            <a:buFont typeface="Wingdings" panose="05000000000000000000" pitchFamily="2" charset="2"/>
            <a:buChar char=""/>
          </a:pPr>
          <a:r>
            <a:rPr lang="el-GR" sz="1400" b="1" dirty="0">
              <a:effectLst/>
              <a:ea typeface="Calibri" panose="020F0502020204030204" pitchFamily="34" charset="0"/>
              <a:cs typeface="Times New Roman" panose="02020603050405020304" pitchFamily="18" charset="0"/>
            </a:rPr>
            <a:t>Καθορισμός συγκεκριμένων ρόλων των εμπλεκομένων στο Σύστημα Διακυβέρνησης, σαφής κατανομή στα επίπεδα αυτού και ορισμός πλαισίου συμμετοχικής προσέγγισης </a:t>
          </a:r>
          <a:endParaRPr lang="en-GB" sz="1400" b="1" dirty="0"/>
        </a:p>
      </dgm:t>
    </dgm:pt>
    <dgm:pt modelId="{016DF9E5-8289-4071-A075-769508AF27A1}" type="parTrans" cxnId="{AE493071-F299-4CEF-AFD4-63D4DE318218}">
      <dgm:prSet/>
      <dgm:spPr/>
      <dgm:t>
        <a:bodyPr/>
        <a:lstStyle/>
        <a:p>
          <a:endParaRPr lang="en-GB" sz="1400"/>
        </a:p>
      </dgm:t>
    </dgm:pt>
    <dgm:pt modelId="{5CA3E8F2-4B93-42D0-AF06-7993D45B6AF6}" type="sibTrans" cxnId="{AE493071-F299-4CEF-AFD4-63D4DE318218}">
      <dgm:prSet/>
      <dgm:spPr/>
      <dgm:t>
        <a:bodyPr/>
        <a:lstStyle/>
        <a:p>
          <a:endParaRPr lang="en-GB" sz="1400"/>
        </a:p>
      </dgm:t>
    </dgm:pt>
    <dgm:pt modelId="{F1C97D0D-4B94-4D54-80D5-184DE3DA956A}">
      <dgm:prSet custT="1"/>
      <dgm:spPr>
        <a:solidFill>
          <a:srgbClr val="E3F1F9">
            <a:alpha val="40000"/>
          </a:srgbClr>
        </a:solidFill>
      </dgm:spPr>
      <dgm:t>
        <a:bodyPr/>
        <a:lstStyle/>
        <a:p>
          <a:r>
            <a:rPr lang="el-GR" sz="1400" b="1" dirty="0">
              <a:effectLst/>
              <a:ea typeface="Calibri" panose="020F0502020204030204" pitchFamily="34" charset="0"/>
              <a:cs typeface="Times New Roman" panose="02020603050405020304" pitchFamily="18" charset="0"/>
            </a:rPr>
            <a:t>Διασφάλιση ενεργού συμμετοχής εκπροσώπων των εμπλεκομένων στο Σύστημα Διακυβέρνησης</a:t>
          </a:r>
          <a:r>
            <a:rPr lang="el-GR" sz="1400" dirty="0">
              <a:effectLst/>
              <a:ea typeface="Calibri" panose="020F0502020204030204" pitchFamily="34" charset="0"/>
              <a:cs typeface="Times New Roman" panose="02020603050405020304" pitchFamily="18" charset="0"/>
            </a:rPr>
            <a:t>, αποτελεσματικός συντονισμός των φορέων κεντρικής και περιφερειακής διοίκησης </a:t>
          </a:r>
        </a:p>
      </dgm:t>
    </dgm:pt>
    <dgm:pt modelId="{CCB3B85C-4FC2-416D-B973-6DB1BCF7664D}" type="parTrans" cxnId="{0566A428-70E3-41AD-A4A1-18AFFC97CB7A}">
      <dgm:prSet/>
      <dgm:spPr/>
      <dgm:t>
        <a:bodyPr/>
        <a:lstStyle/>
        <a:p>
          <a:endParaRPr lang="en-GB" sz="1400"/>
        </a:p>
      </dgm:t>
    </dgm:pt>
    <dgm:pt modelId="{3C281D84-B9D7-47B8-9320-F8A7E7D6E237}" type="sibTrans" cxnId="{0566A428-70E3-41AD-A4A1-18AFFC97CB7A}">
      <dgm:prSet/>
      <dgm:spPr/>
      <dgm:t>
        <a:bodyPr/>
        <a:lstStyle/>
        <a:p>
          <a:endParaRPr lang="en-GB" sz="1400"/>
        </a:p>
      </dgm:t>
    </dgm:pt>
    <dgm:pt modelId="{ECDB0F45-400A-4740-81F4-2570F06B961B}">
      <dgm:prSet custT="1"/>
      <dgm:spPr>
        <a:solidFill>
          <a:srgbClr val="E3F1F9">
            <a:alpha val="40000"/>
          </a:srgbClr>
        </a:solidFill>
      </dgm:spPr>
      <dgm:t>
        <a:bodyPr/>
        <a:lstStyle/>
        <a:p>
          <a:r>
            <a:rPr lang="el-GR" sz="1400" b="1" dirty="0">
              <a:effectLst/>
              <a:ea typeface="Calibri" panose="020F0502020204030204" pitchFamily="34" charset="0"/>
              <a:cs typeface="Times New Roman" panose="02020603050405020304" pitchFamily="18" charset="0"/>
            </a:rPr>
            <a:t>Σαφώς θεσμοθετημένη συνεργασία των φορέων σχεδιασμού και παρακολούθησης της Στρατηγικής Έξυπνης Εξειδίκευσης </a:t>
          </a:r>
          <a:endParaRPr lang="en-GB" sz="1400" b="1" dirty="0">
            <a:effectLst/>
            <a:ea typeface="Calibri" panose="020F0502020204030204" pitchFamily="34" charset="0"/>
            <a:cs typeface="Times New Roman" panose="02020603050405020304" pitchFamily="18" charset="0"/>
          </a:endParaRPr>
        </a:p>
      </dgm:t>
    </dgm:pt>
    <dgm:pt modelId="{6FE3FE7C-1259-41B3-87FF-28224774D36E}" type="parTrans" cxnId="{BDD8612B-8F9D-4F31-8896-1409FA24431E}">
      <dgm:prSet/>
      <dgm:spPr/>
      <dgm:t>
        <a:bodyPr/>
        <a:lstStyle/>
        <a:p>
          <a:endParaRPr lang="en-GB" sz="1400"/>
        </a:p>
      </dgm:t>
    </dgm:pt>
    <dgm:pt modelId="{F858E727-8D13-4F07-AD37-99B9823D1BBA}" type="sibTrans" cxnId="{BDD8612B-8F9D-4F31-8896-1409FA24431E}">
      <dgm:prSet/>
      <dgm:spPr/>
      <dgm:t>
        <a:bodyPr/>
        <a:lstStyle/>
        <a:p>
          <a:endParaRPr lang="en-GB" sz="1400"/>
        </a:p>
      </dgm:t>
    </dgm:pt>
    <dgm:pt modelId="{D448EB99-33DB-4EDB-94E0-6A0BCF1468F5}">
      <dgm:prSet custT="1"/>
      <dgm:spPr>
        <a:solidFill>
          <a:srgbClr val="E3F1F9">
            <a:alpha val="40000"/>
          </a:srgbClr>
        </a:solidFill>
      </dgm:spPr>
      <dgm:t>
        <a:bodyPr/>
        <a:lstStyle/>
        <a:p>
          <a:r>
            <a:rPr lang="el-GR" sz="1400" b="1" dirty="0">
              <a:effectLst/>
              <a:ea typeface="Calibri" panose="020F0502020204030204" pitchFamily="34" charset="0"/>
              <a:cs typeface="Times New Roman" panose="02020603050405020304" pitchFamily="18" charset="0"/>
            </a:rPr>
            <a:t>Θεσμοθετημένη σύσταση και </a:t>
          </a:r>
          <a:r>
            <a:rPr lang="el-GR" sz="1400" b="1" u="sng" dirty="0">
              <a:effectLst/>
              <a:ea typeface="Calibri" panose="020F0502020204030204" pitchFamily="34" charset="0"/>
              <a:cs typeface="Times New Roman" panose="02020603050405020304" pitchFamily="18" charset="0"/>
            </a:rPr>
            <a:t>μόνιμη</a:t>
          </a:r>
          <a:r>
            <a:rPr lang="el-GR" sz="1400" b="1" dirty="0">
              <a:effectLst/>
              <a:ea typeface="Calibri" panose="020F0502020204030204" pitchFamily="34" charset="0"/>
              <a:cs typeface="Times New Roman" panose="02020603050405020304" pitchFamily="18" charset="0"/>
            </a:rPr>
            <a:t> λειτουργία των οργάνων διοίκησης των </a:t>
          </a:r>
          <a:r>
            <a:rPr lang="el-GR" sz="1400" b="1" dirty="0" err="1">
              <a:effectLst/>
              <a:ea typeface="Calibri" panose="020F0502020204030204" pitchFamily="34" charset="0"/>
              <a:cs typeface="Times New Roman" panose="02020603050405020304" pitchFamily="18" charset="0"/>
            </a:rPr>
            <a:t>πλατφορμών</a:t>
          </a:r>
          <a:r>
            <a:rPr lang="el-GR" sz="1400" b="1" dirty="0">
              <a:effectLst/>
              <a:ea typeface="Calibri" panose="020F0502020204030204" pitchFamily="34" charset="0"/>
              <a:cs typeface="Times New Roman" panose="02020603050405020304" pitchFamily="18" charset="0"/>
            </a:rPr>
            <a:t> καινοτομίας </a:t>
          </a:r>
          <a:r>
            <a:rPr lang="el-GR" sz="1400" b="0" dirty="0">
              <a:effectLst/>
              <a:ea typeface="Calibri" panose="020F0502020204030204" pitchFamily="34" charset="0"/>
              <a:cs typeface="Times New Roman" panose="02020603050405020304" pitchFamily="18" charset="0"/>
            </a:rPr>
            <a:t>και</a:t>
          </a:r>
          <a:r>
            <a:rPr lang="el-GR" sz="1400" b="1" dirty="0">
              <a:effectLst/>
              <a:ea typeface="Calibri" panose="020F0502020204030204" pitchFamily="34" charset="0"/>
              <a:cs typeface="Times New Roman" panose="02020603050405020304" pitchFamily="18" charset="0"/>
            </a:rPr>
            <a:t> </a:t>
          </a:r>
          <a:r>
            <a:rPr lang="el-GR" sz="1400" dirty="0">
              <a:effectLst/>
              <a:ea typeface="Calibri" panose="020F0502020204030204" pitchFamily="34" charset="0"/>
              <a:cs typeface="Times New Roman" panose="02020603050405020304" pitchFamily="18" charset="0"/>
            </a:rPr>
            <a:t>διασφάλιση της συμμετοχής εκπροσώπων της τετραπλής έλικας</a:t>
          </a:r>
        </a:p>
      </dgm:t>
    </dgm:pt>
    <dgm:pt modelId="{4B0BB90B-21A6-41D1-8855-03CCA3CE598F}" type="parTrans" cxnId="{34C3811F-C584-4250-B703-23418918639C}">
      <dgm:prSet/>
      <dgm:spPr/>
      <dgm:t>
        <a:bodyPr/>
        <a:lstStyle/>
        <a:p>
          <a:endParaRPr lang="en-GB" sz="1400"/>
        </a:p>
      </dgm:t>
    </dgm:pt>
    <dgm:pt modelId="{E928A3A3-EFE6-4EC0-9CCE-2ACE540C9B5B}" type="sibTrans" cxnId="{34C3811F-C584-4250-B703-23418918639C}">
      <dgm:prSet/>
      <dgm:spPr/>
      <dgm:t>
        <a:bodyPr/>
        <a:lstStyle/>
        <a:p>
          <a:endParaRPr lang="en-GB" sz="1400"/>
        </a:p>
      </dgm:t>
    </dgm:pt>
    <dgm:pt modelId="{9F140BFF-B80D-484E-AA69-24B2DF491C26}">
      <dgm:prSet custT="1"/>
      <dgm:spPr>
        <a:solidFill>
          <a:srgbClr val="E3F1F9">
            <a:alpha val="40000"/>
          </a:srgbClr>
        </a:solidFill>
      </dgm:spPr>
      <dgm:t>
        <a:bodyPr/>
        <a:lstStyle/>
        <a:p>
          <a:r>
            <a:rPr lang="el-GR" sz="1400" b="1" dirty="0" err="1">
              <a:ea typeface="Calibri" panose="020F0502020204030204" pitchFamily="34" charset="0"/>
              <a:cs typeface="Times New Roman" panose="02020603050405020304" pitchFamily="18" charset="0"/>
            </a:rPr>
            <a:t>Εξορθολογισμός</a:t>
          </a:r>
          <a:r>
            <a:rPr lang="el-GR" sz="1400" b="1" dirty="0">
              <a:ea typeface="Calibri" panose="020F0502020204030204" pitchFamily="34" charset="0"/>
              <a:cs typeface="Times New Roman" panose="02020603050405020304" pitchFamily="18" charset="0"/>
            </a:rPr>
            <a:t> του ρόλου και της σύνθεσης των Περιφερειακών Συμβουλίων Έρευνας &amp; Καινοτομίας (ΠΣΕΚ)</a:t>
          </a:r>
        </a:p>
      </dgm:t>
    </dgm:pt>
    <dgm:pt modelId="{F273BEE2-36F3-4707-ACBE-DC71C567130F}" type="parTrans" cxnId="{B9F27584-4D7E-4372-9CCF-5E647690F631}">
      <dgm:prSet/>
      <dgm:spPr/>
      <dgm:t>
        <a:bodyPr/>
        <a:lstStyle/>
        <a:p>
          <a:endParaRPr lang="en-GB" sz="1400"/>
        </a:p>
      </dgm:t>
    </dgm:pt>
    <dgm:pt modelId="{800E2342-BB04-4718-9858-3F90975E1E44}" type="sibTrans" cxnId="{B9F27584-4D7E-4372-9CCF-5E647690F631}">
      <dgm:prSet/>
      <dgm:spPr/>
      <dgm:t>
        <a:bodyPr/>
        <a:lstStyle/>
        <a:p>
          <a:endParaRPr lang="en-GB" sz="1400"/>
        </a:p>
      </dgm:t>
    </dgm:pt>
    <dgm:pt modelId="{3B5DE598-FEB8-43D4-BC5B-22D4A8406FC3}">
      <dgm:prSet custT="1"/>
      <dgm:spPr>
        <a:solidFill>
          <a:srgbClr val="E3F1F9">
            <a:alpha val="40000"/>
          </a:srgbClr>
        </a:solidFill>
      </dgm:spPr>
      <dgm:t>
        <a:bodyPr/>
        <a:lstStyle/>
        <a:p>
          <a:r>
            <a:rPr lang="el-GR" sz="1400" b="1" dirty="0">
              <a:effectLst/>
              <a:ea typeface="Calibri" panose="020F0502020204030204" pitchFamily="34" charset="0"/>
              <a:cs typeface="Times New Roman" panose="02020603050405020304" pitchFamily="18" charset="0"/>
            </a:rPr>
            <a:t>Σύγκλιση του Τομεακού και Περιφερειακού Δικτύου ΕΠ και </a:t>
          </a:r>
          <a:r>
            <a:rPr lang="el-GR" sz="1400" b="1" dirty="0" err="1">
              <a:effectLst/>
              <a:ea typeface="Calibri" panose="020F0502020204030204" pitchFamily="34" charset="0"/>
              <a:cs typeface="Times New Roman" panose="02020603050405020304" pitchFamily="18" charset="0"/>
            </a:rPr>
            <a:t>ΠεΠ</a:t>
          </a:r>
          <a:r>
            <a:rPr lang="el-GR" sz="1400" b="1" dirty="0">
              <a:effectLst/>
              <a:ea typeface="Calibri" panose="020F0502020204030204" pitchFamily="34" charset="0"/>
              <a:cs typeface="Times New Roman" panose="02020603050405020304" pitchFamily="18" charset="0"/>
            </a:rPr>
            <a:t> </a:t>
          </a:r>
          <a:r>
            <a:rPr lang="el-GR" sz="1400" dirty="0">
              <a:effectLst/>
              <a:ea typeface="Calibri" panose="020F0502020204030204" pitchFamily="34" charset="0"/>
              <a:cs typeface="Times New Roman" panose="02020603050405020304" pitchFamily="18" charset="0"/>
            </a:rPr>
            <a:t>για τη Στρατηγική Έξυπνης Εξειδίκευσης Δικτύου τουλάχιστον 2 φορές ετησίως </a:t>
          </a:r>
          <a:endParaRPr lang="el-GR" sz="1400" b="1" dirty="0">
            <a:ea typeface="Calibri" panose="020F0502020204030204" pitchFamily="34" charset="0"/>
            <a:cs typeface="Times New Roman" panose="02020603050405020304" pitchFamily="18" charset="0"/>
          </a:endParaRPr>
        </a:p>
      </dgm:t>
    </dgm:pt>
    <dgm:pt modelId="{88D83D66-2CA0-4F70-9EA9-45E1385649F6}" type="parTrans" cxnId="{2545093E-DD38-4297-9704-3A8280DDC739}">
      <dgm:prSet/>
      <dgm:spPr/>
      <dgm:t>
        <a:bodyPr/>
        <a:lstStyle/>
        <a:p>
          <a:endParaRPr lang="en-GB" sz="1400"/>
        </a:p>
      </dgm:t>
    </dgm:pt>
    <dgm:pt modelId="{7235BA32-8451-4A41-866E-C9EF27C83658}" type="sibTrans" cxnId="{2545093E-DD38-4297-9704-3A8280DDC739}">
      <dgm:prSet/>
      <dgm:spPr/>
      <dgm:t>
        <a:bodyPr/>
        <a:lstStyle/>
        <a:p>
          <a:endParaRPr lang="en-GB" sz="1400"/>
        </a:p>
      </dgm:t>
    </dgm:pt>
    <dgm:pt modelId="{ACB69DA3-B682-4D9C-A8A7-BA9D2FCA1116}">
      <dgm:prSet custT="1"/>
      <dgm:spPr>
        <a:solidFill>
          <a:srgbClr val="E3F1F9">
            <a:alpha val="40000"/>
          </a:srgbClr>
        </a:solidFill>
      </dgm:spPr>
      <dgm:t>
        <a:bodyPr/>
        <a:lstStyle/>
        <a:p>
          <a:r>
            <a:rPr lang="el-GR" sz="1400" b="1" dirty="0">
              <a:effectLst/>
              <a:ea typeface="Calibri" panose="020F0502020204030204" pitchFamily="34" charset="0"/>
              <a:cs typeface="Times New Roman" panose="02020603050405020304" pitchFamily="18" charset="0"/>
            </a:rPr>
            <a:t>Ανάπτυξη συστήματος δεικτών παρακολούθησης και αξιολόγησης της ΕΣΕΕ, </a:t>
          </a:r>
          <a:r>
            <a:rPr lang="el-GR" sz="1400" b="0" dirty="0">
              <a:effectLst/>
              <a:ea typeface="Calibri" panose="020F0502020204030204" pitchFamily="34" charset="0"/>
              <a:cs typeface="Times New Roman" panose="02020603050405020304" pitchFamily="18" charset="0"/>
            </a:rPr>
            <a:t>καθιέρωση</a:t>
          </a:r>
          <a:r>
            <a:rPr lang="el-GR" sz="1400" b="1" dirty="0">
              <a:effectLst/>
              <a:ea typeface="Calibri" panose="020F0502020204030204" pitchFamily="34" charset="0"/>
              <a:cs typeface="Times New Roman" panose="02020603050405020304" pitchFamily="18" charset="0"/>
            </a:rPr>
            <a:t> </a:t>
          </a:r>
          <a:r>
            <a:rPr lang="el-GR" sz="1400" dirty="0">
              <a:effectLst/>
              <a:ea typeface="Calibri" panose="020F0502020204030204" pitchFamily="34" charset="0"/>
              <a:cs typeface="Times New Roman" panose="02020603050405020304" pitchFamily="18" charset="0"/>
            </a:rPr>
            <a:t>πρόσθετων δεικτών παρακολούθησης και </a:t>
          </a:r>
          <a:r>
            <a:rPr lang="en-GB" sz="1400" dirty="0">
              <a:effectLst/>
              <a:ea typeface="Calibri" panose="020F0502020204030204" pitchFamily="34" charset="0"/>
              <a:cs typeface="Times New Roman" panose="02020603050405020304" pitchFamily="18" charset="0"/>
            </a:rPr>
            <a:t>Key Performance Indicators</a:t>
          </a:r>
          <a:r>
            <a:rPr lang="el-GR" sz="1400" dirty="0">
              <a:effectLst/>
              <a:ea typeface="Calibri" panose="020F0502020204030204" pitchFamily="34" charset="0"/>
              <a:cs typeface="Times New Roman" panose="02020603050405020304" pitchFamily="18" charset="0"/>
            </a:rPr>
            <a:t> – </a:t>
          </a:r>
          <a:r>
            <a:rPr lang="en-GB" sz="1400" b="0" dirty="0">
              <a:effectLst/>
              <a:ea typeface="Calibri" panose="020F0502020204030204" pitchFamily="34" charset="0"/>
              <a:cs typeface="Times New Roman" panose="02020603050405020304" pitchFamily="18" charset="0"/>
            </a:rPr>
            <a:t>KPIs</a:t>
          </a:r>
          <a:endParaRPr lang="el-GR" sz="1400" b="0" dirty="0">
            <a:effectLst/>
            <a:ea typeface="Calibri" panose="020F0502020204030204" pitchFamily="34" charset="0"/>
            <a:cs typeface="Times New Roman" panose="02020603050405020304" pitchFamily="18" charset="0"/>
          </a:endParaRPr>
        </a:p>
      </dgm:t>
    </dgm:pt>
    <dgm:pt modelId="{998FF8A6-8601-4198-91FA-A69929B35D1B}" type="parTrans" cxnId="{AF8BED7E-DA1C-45D6-8628-531C105E85F3}">
      <dgm:prSet/>
      <dgm:spPr/>
      <dgm:t>
        <a:bodyPr/>
        <a:lstStyle/>
        <a:p>
          <a:endParaRPr lang="en-GB" sz="1400"/>
        </a:p>
      </dgm:t>
    </dgm:pt>
    <dgm:pt modelId="{1BA4B481-1FE2-44B4-A706-FBA945542D02}" type="sibTrans" cxnId="{AF8BED7E-DA1C-45D6-8628-531C105E85F3}">
      <dgm:prSet/>
      <dgm:spPr/>
      <dgm:t>
        <a:bodyPr/>
        <a:lstStyle/>
        <a:p>
          <a:endParaRPr lang="en-GB" sz="1400"/>
        </a:p>
      </dgm:t>
    </dgm:pt>
    <dgm:pt modelId="{7860C3D2-8C08-4236-BEAC-284E8E57499D}">
      <dgm:prSet custT="1"/>
      <dgm:spPr>
        <a:solidFill>
          <a:srgbClr val="E3F1F9">
            <a:alpha val="40000"/>
          </a:srgbClr>
        </a:solidFill>
      </dgm:spPr>
      <dgm:t>
        <a:bodyPr/>
        <a:lstStyle/>
        <a:p>
          <a:r>
            <a:rPr lang="el-GR" sz="1400" b="1" dirty="0">
              <a:cs typeface="Times New Roman" panose="02020603050405020304" pitchFamily="18" charset="0"/>
            </a:rPr>
            <a:t>Διασφάλιση </a:t>
          </a:r>
          <a:r>
            <a:rPr lang="el-GR" sz="1400" b="1" dirty="0" err="1">
              <a:cs typeface="Times New Roman" panose="02020603050405020304" pitchFamily="18" charset="0"/>
            </a:rPr>
            <a:t>διαλειτουργικότητας</a:t>
          </a:r>
          <a:r>
            <a:rPr lang="el-GR" sz="1400" b="1" dirty="0">
              <a:cs typeface="Times New Roman" panose="02020603050405020304" pitchFamily="18" charset="0"/>
            </a:rPr>
            <a:t> των συστημάτων/δεδομένων που παρακολουθούν διακριτά τις δράσεις της ΕΣΕΕ</a:t>
          </a:r>
          <a:r>
            <a:rPr lang="el-GR" sz="1400" dirty="0">
              <a:cs typeface="Times New Roman" panose="02020603050405020304" pitchFamily="18" charset="0"/>
            </a:rPr>
            <a:t>, για τροφοδότηση της λήψης απόφασης και αντιμετώπιση γραφειοκρατικών διαδικασιών</a:t>
          </a:r>
        </a:p>
      </dgm:t>
    </dgm:pt>
    <dgm:pt modelId="{9FF86C2F-316E-44D4-A40C-AE06812FF240}" type="parTrans" cxnId="{F185FCE5-5EDD-4FE2-AFF6-ABFA8DD1F307}">
      <dgm:prSet/>
      <dgm:spPr/>
      <dgm:t>
        <a:bodyPr/>
        <a:lstStyle/>
        <a:p>
          <a:endParaRPr lang="en-GB" sz="1400"/>
        </a:p>
      </dgm:t>
    </dgm:pt>
    <dgm:pt modelId="{62C6A0F1-3394-4953-BF4B-994DAF3EC4D6}" type="sibTrans" cxnId="{F185FCE5-5EDD-4FE2-AFF6-ABFA8DD1F307}">
      <dgm:prSet/>
      <dgm:spPr/>
      <dgm:t>
        <a:bodyPr/>
        <a:lstStyle/>
        <a:p>
          <a:endParaRPr lang="en-GB" sz="1400"/>
        </a:p>
      </dgm:t>
    </dgm:pt>
    <dgm:pt modelId="{20BBA657-DA94-47FE-8ED0-31E73097FF91}">
      <dgm:prSet custT="1"/>
      <dgm:spPr>
        <a:solidFill>
          <a:srgbClr val="E3F1F9">
            <a:alpha val="40000"/>
          </a:srgbClr>
        </a:solidFill>
      </dgm:spPr>
      <dgm:t>
        <a:bodyPr/>
        <a:lstStyle/>
        <a:p>
          <a:r>
            <a:rPr lang="el-GR" sz="1400" b="1" dirty="0">
              <a:cs typeface="Times New Roman" panose="02020603050405020304" pitchFamily="18" charset="0"/>
            </a:rPr>
            <a:t>Συστηματική αξιολόγηση της ΕΣΕΕ </a:t>
          </a:r>
          <a:r>
            <a:rPr lang="el-GR" sz="1400" b="0" dirty="0">
              <a:cs typeface="Times New Roman" panose="02020603050405020304" pitchFamily="18" charset="0"/>
            </a:rPr>
            <a:t>για την </a:t>
          </a:r>
          <a:r>
            <a:rPr lang="el-GR" sz="1400" dirty="0">
              <a:cs typeface="Times New Roman" panose="02020603050405020304" pitchFamily="18" charset="0"/>
            </a:rPr>
            <a:t>εκτίμηση της ορθότητας του σχεδιασμού και της καταλληλόλητας του χρησιμοποιούμενου μίγματος πολιτικής, καθώς και για την ενεργοποίηση του κύκλου πολιτικής</a:t>
          </a:r>
        </a:p>
      </dgm:t>
    </dgm:pt>
    <dgm:pt modelId="{08DC6603-FD33-4C01-9315-EA6D36406431}" type="parTrans" cxnId="{1B3C626F-543E-4292-8179-C7D9B08D9D78}">
      <dgm:prSet/>
      <dgm:spPr/>
      <dgm:t>
        <a:bodyPr/>
        <a:lstStyle/>
        <a:p>
          <a:endParaRPr lang="en-GB" sz="1400"/>
        </a:p>
      </dgm:t>
    </dgm:pt>
    <dgm:pt modelId="{115D9637-64DA-4442-B98A-D727B634867E}" type="sibTrans" cxnId="{1B3C626F-543E-4292-8179-C7D9B08D9D78}">
      <dgm:prSet/>
      <dgm:spPr/>
      <dgm:t>
        <a:bodyPr/>
        <a:lstStyle/>
        <a:p>
          <a:endParaRPr lang="en-GB" sz="1400"/>
        </a:p>
      </dgm:t>
    </dgm:pt>
    <dgm:pt modelId="{76841CCA-CDBD-4291-89C8-F4809D9E3DB9}" type="pres">
      <dgm:prSet presAssocID="{D5804ED6-5D7D-4C64-8FC7-EEAF4A32E0C5}" presName="Name0" presStyleCnt="0">
        <dgm:presLayoutVars>
          <dgm:dir/>
          <dgm:resizeHandles val="exact"/>
        </dgm:presLayoutVars>
      </dgm:prSet>
      <dgm:spPr/>
    </dgm:pt>
    <dgm:pt modelId="{957C83CA-0A21-4468-827D-45E1A007EBAC}" type="pres">
      <dgm:prSet presAssocID="{C310B6C9-3172-4494-9B1A-6A3022E8F878}" presName="composite" presStyleCnt="0"/>
      <dgm:spPr/>
    </dgm:pt>
    <dgm:pt modelId="{B0522BCA-22C5-4C29-A27E-2B9414201CB7}" type="pres">
      <dgm:prSet presAssocID="{C310B6C9-3172-4494-9B1A-6A3022E8F878}" presName="rect1" presStyleLbl="trAlignAcc1" presStyleIdx="0" presStyleCnt="9">
        <dgm:presLayoutVars>
          <dgm:bulletEnabled val="1"/>
        </dgm:presLayoutVars>
      </dgm:prSet>
      <dgm:spPr/>
    </dgm:pt>
    <dgm:pt modelId="{946D9BD8-984A-4F4C-AFC0-9745D13CE3BA}" type="pres">
      <dgm:prSet presAssocID="{C310B6C9-3172-4494-9B1A-6A3022E8F878}" presName="rect2"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Σήμα 1 με συμπαγές γέμισμα"/>
        </a:ext>
      </dgm:extLst>
    </dgm:pt>
    <dgm:pt modelId="{E9619B39-D29A-4069-89C6-C3E69CF7F618}" type="pres">
      <dgm:prSet presAssocID="{5CA3E8F2-4B93-42D0-AF06-7993D45B6AF6}" presName="sibTrans" presStyleCnt="0"/>
      <dgm:spPr/>
    </dgm:pt>
    <dgm:pt modelId="{B8673BD0-B32F-4EA4-876F-1B280388295B}" type="pres">
      <dgm:prSet presAssocID="{F1C97D0D-4B94-4D54-80D5-184DE3DA956A}" presName="composite" presStyleCnt="0"/>
      <dgm:spPr/>
    </dgm:pt>
    <dgm:pt modelId="{99F2C620-C4FA-4AC6-9A93-5BAA92E77D0C}" type="pres">
      <dgm:prSet presAssocID="{F1C97D0D-4B94-4D54-80D5-184DE3DA956A}" presName="rect1" presStyleLbl="trAlignAcc1" presStyleIdx="1" presStyleCnt="9">
        <dgm:presLayoutVars>
          <dgm:bulletEnabled val="1"/>
        </dgm:presLayoutVars>
      </dgm:prSet>
      <dgm:spPr/>
    </dgm:pt>
    <dgm:pt modelId="{E3630539-CB8A-4443-8552-FB618623AA75}" type="pres">
      <dgm:prSet presAssocID="{F1C97D0D-4B94-4D54-80D5-184DE3DA956A}" presName="rect2" presStyleLbl="fgImgPlac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Σήμα με συμπαγές γέμισμα"/>
        </a:ext>
      </dgm:extLst>
    </dgm:pt>
    <dgm:pt modelId="{35F02472-B282-4780-90BA-E29E70290687}" type="pres">
      <dgm:prSet presAssocID="{3C281D84-B9D7-47B8-9320-F8A7E7D6E237}" presName="sibTrans" presStyleCnt="0"/>
      <dgm:spPr/>
    </dgm:pt>
    <dgm:pt modelId="{16D76B76-3189-4837-8985-83E77655CB6E}" type="pres">
      <dgm:prSet presAssocID="{ECDB0F45-400A-4740-81F4-2570F06B961B}" presName="composite" presStyleCnt="0"/>
      <dgm:spPr/>
    </dgm:pt>
    <dgm:pt modelId="{F507553F-88EC-4CAC-96F4-0734D41C65A5}" type="pres">
      <dgm:prSet presAssocID="{ECDB0F45-400A-4740-81F4-2570F06B961B}" presName="rect1" presStyleLbl="trAlignAcc1" presStyleIdx="2" presStyleCnt="9">
        <dgm:presLayoutVars>
          <dgm:bulletEnabled val="1"/>
        </dgm:presLayoutVars>
      </dgm:prSet>
      <dgm:spPr/>
    </dgm:pt>
    <dgm:pt modelId="{82AB10CE-44A9-452A-A7C8-5F76DC419113}" type="pres">
      <dgm:prSet presAssocID="{ECDB0F45-400A-4740-81F4-2570F06B961B}" presName="rect2" presStyleLbl="fgImgPlac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Σήμα 3 με συμπαγές γέμισμα"/>
        </a:ext>
      </dgm:extLst>
    </dgm:pt>
    <dgm:pt modelId="{8FD84197-CEB7-47A3-A58C-ACD0E05A115B}" type="pres">
      <dgm:prSet presAssocID="{F858E727-8D13-4F07-AD37-99B9823D1BBA}" presName="sibTrans" presStyleCnt="0"/>
      <dgm:spPr/>
    </dgm:pt>
    <dgm:pt modelId="{B287EEDE-EFAE-42C9-A26D-657BE84F1EC8}" type="pres">
      <dgm:prSet presAssocID="{D448EB99-33DB-4EDB-94E0-6A0BCF1468F5}" presName="composite" presStyleCnt="0"/>
      <dgm:spPr/>
    </dgm:pt>
    <dgm:pt modelId="{5A044A93-65B2-4191-A549-74744BB02BFB}" type="pres">
      <dgm:prSet presAssocID="{D448EB99-33DB-4EDB-94E0-6A0BCF1468F5}" presName="rect1" presStyleLbl="trAlignAcc1" presStyleIdx="3" presStyleCnt="9">
        <dgm:presLayoutVars>
          <dgm:bulletEnabled val="1"/>
        </dgm:presLayoutVars>
      </dgm:prSet>
      <dgm:spPr/>
    </dgm:pt>
    <dgm:pt modelId="{1A5F7C3A-8420-4AEF-A7FC-08A4461B4E48}" type="pres">
      <dgm:prSet presAssocID="{D448EB99-33DB-4EDB-94E0-6A0BCF1468F5}" presName="rect2" presStyleLbl="fgImgPlace1" presStyleIdx="3" presStyleCnt="9"/>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Σήμα 4 με συμπαγές γέμισμα"/>
        </a:ext>
      </dgm:extLst>
    </dgm:pt>
    <dgm:pt modelId="{1042BEFD-35C7-4286-B5F8-62BDDB299CB3}" type="pres">
      <dgm:prSet presAssocID="{E928A3A3-EFE6-4EC0-9CCE-2ACE540C9B5B}" presName="sibTrans" presStyleCnt="0"/>
      <dgm:spPr/>
    </dgm:pt>
    <dgm:pt modelId="{7D916634-BB05-411E-8CC9-3F85AB53C507}" type="pres">
      <dgm:prSet presAssocID="{9F140BFF-B80D-484E-AA69-24B2DF491C26}" presName="composite" presStyleCnt="0"/>
      <dgm:spPr/>
    </dgm:pt>
    <dgm:pt modelId="{226E25FD-821C-44C2-B1F1-344F88CDA04B}" type="pres">
      <dgm:prSet presAssocID="{9F140BFF-B80D-484E-AA69-24B2DF491C26}" presName="rect1" presStyleLbl="trAlignAcc1" presStyleIdx="4" presStyleCnt="9">
        <dgm:presLayoutVars>
          <dgm:bulletEnabled val="1"/>
        </dgm:presLayoutVars>
      </dgm:prSet>
      <dgm:spPr/>
    </dgm:pt>
    <dgm:pt modelId="{35AAC7D3-D92E-43EC-8D09-9202F71F8803}" type="pres">
      <dgm:prSet presAssocID="{9F140BFF-B80D-484E-AA69-24B2DF491C26}" presName="rect2" presStyleLbl="fgImgPlac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Σήμα 5 με συμπαγές γέμισμα"/>
        </a:ext>
      </dgm:extLst>
    </dgm:pt>
    <dgm:pt modelId="{39324314-C073-4177-BED0-BA0CC6D69F54}" type="pres">
      <dgm:prSet presAssocID="{800E2342-BB04-4718-9858-3F90975E1E44}" presName="sibTrans" presStyleCnt="0"/>
      <dgm:spPr/>
    </dgm:pt>
    <dgm:pt modelId="{2F54BB51-D5AC-4CD9-B325-013E02C9C982}" type="pres">
      <dgm:prSet presAssocID="{3B5DE598-FEB8-43D4-BC5B-22D4A8406FC3}" presName="composite" presStyleCnt="0"/>
      <dgm:spPr/>
    </dgm:pt>
    <dgm:pt modelId="{96F1ADE3-DF8C-467C-AA46-E5E3BDD8B851}" type="pres">
      <dgm:prSet presAssocID="{3B5DE598-FEB8-43D4-BC5B-22D4A8406FC3}" presName="rect1" presStyleLbl="trAlignAcc1" presStyleIdx="5" presStyleCnt="9">
        <dgm:presLayoutVars>
          <dgm:bulletEnabled val="1"/>
        </dgm:presLayoutVars>
      </dgm:prSet>
      <dgm:spPr/>
    </dgm:pt>
    <dgm:pt modelId="{17A1824A-1B08-419B-9BE1-306949466474}" type="pres">
      <dgm:prSet presAssocID="{3B5DE598-FEB8-43D4-BC5B-22D4A8406FC3}" presName="rect2" presStyleLbl="fgImgPlac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Σήμα 6 με συμπαγές γέμισμα"/>
        </a:ext>
      </dgm:extLst>
    </dgm:pt>
    <dgm:pt modelId="{20387E82-09AF-452B-9A36-CA31B5E43532}" type="pres">
      <dgm:prSet presAssocID="{7235BA32-8451-4A41-866E-C9EF27C83658}" presName="sibTrans" presStyleCnt="0"/>
      <dgm:spPr/>
    </dgm:pt>
    <dgm:pt modelId="{967F2BB5-8604-4162-A73C-0313A7D179BE}" type="pres">
      <dgm:prSet presAssocID="{ACB69DA3-B682-4D9C-A8A7-BA9D2FCA1116}" presName="composite" presStyleCnt="0"/>
      <dgm:spPr/>
    </dgm:pt>
    <dgm:pt modelId="{C853D66F-CC45-4379-91B4-4014A81ACD8C}" type="pres">
      <dgm:prSet presAssocID="{ACB69DA3-B682-4D9C-A8A7-BA9D2FCA1116}" presName="rect1" presStyleLbl="trAlignAcc1" presStyleIdx="6" presStyleCnt="9">
        <dgm:presLayoutVars>
          <dgm:bulletEnabled val="1"/>
        </dgm:presLayoutVars>
      </dgm:prSet>
      <dgm:spPr/>
    </dgm:pt>
    <dgm:pt modelId="{C22337E2-BFBE-40E8-BC8B-7317AC732E07}" type="pres">
      <dgm:prSet presAssocID="{ACB69DA3-B682-4D9C-A8A7-BA9D2FCA1116}" presName="rect2" presStyleLbl="fgImgPlac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Σήμα 7 με συμπαγές γέμισμα"/>
        </a:ext>
      </dgm:extLst>
    </dgm:pt>
    <dgm:pt modelId="{78C9640B-82DE-4831-8A07-F88635D0579E}" type="pres">
      <dgm:prSet presAssocID="{1BA4B481-1FE2-44B4-A706-FBA945542D02}" presName="sibTrans" presStyleCnt="0"/>
      <dgm:spPr/>
    </dgm:pt>
    <dgm:pt modelId="{3C4247B8-2905-407C-B977-921E7083237C}" type="pres">
      <dgm:prSet presAssocID="{7860C3D2-8C08-4236-BEAC-284E8E57499D}" presName="composite" presStyleCnt="0"/>
      <dgm:spPr/>
    </dgm:pt>
    <dgm:pt modelId="{9B33BD0B-754F-405F-9818-22D5EE8B1161}" type="pres">
      <dgm:prSet presAssocID="{7860C3D2-8C08-4236-BEAC-284E8E57499D}" presName="rect1" presStyleLbl="trAlignAcc1" presStyleIdx="7" presStyleCnt="9">
        <dgm:presLayoutVars>
          <dgm:bulletEnabled val="1"/>
        </dgm:presLayoutVars>
      </dgm:prSet>
      <dgm:spPr/>
    </dgm:pt>
    <dgm:pt modelId="{71E76377-6589-4B20-94EE-73F419621C54}" type="pres">
      <dgm:prSet presAssocID="{7860C3D2-8C08-4236-BEAC-284E8E57499D}" presName="rect2" presStyleLbl="fgImgPlac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Σήμα 8 με συμπαγές γέμισμα"/>
        </a:ext>
      </dgm:extLst>
    </dgm:pt>
    <dgm:pt modelId="{4C206E38-D72F-4530-BDC7-FDAF8D514FD5}" type="pres">
      <dgm:prSet presAssocID="{62C6A0F1-3394-4953-BF4B-994DAF3EC4D6}" presName="sibTrans" presStyleCnt="0"/>
      <dgm:spPr/>
    </dgm:pt>
    <dgm:pt modelId="{8CCD227D-1FC5-4003-BB12-09AA96ED8CA3}" type="pres">
      <dgm:prSet presAssocID="{20BBA657-DA94-47FE-8ED0-31E73097FF91}" presName="composite" presStyleCnt="0"/>
      <dgm:spPr/>
    </dgm:pt>
    <dgm:pt modelId="{A68D8198-B00C-410F-AD41-ED046A9AA7D5}" type="pres">
      <dgm:prSet presAssocID="{20BBA657-DA94-47FE-8ED0-31E73097FF91}" presName="rect1" presStyleLbl="trAlignAcc1" presStyleIdx="8" presStyleCnt="9">
        <dgm:presLayoutVars>
          <dgm:bulletEnabled val="1"/>
        </dgm:presLayoutVars>
      </dgm:prSet>
      <dgm:spPr/>
    </dgm:pt>
    <dgm:pt modelId="{3CA27133-28E2-4AF1-A20A-4899AF09E179}" type="pres">
      <dgm:prSet presAssocID="{20BBA657-DA94-47FE-8ED0-31E73097FF91}" presName="rect2" presStyleLbl="fgImgPlac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Σήμα 9 με συμπαγές γέμισμα"/>
        </a:ext>
      </dgm:extLst>
    </dgm:pt>
  </dgm:ptLst>
  <dgm:cxnLst>
    <dgm:cxn modelId="{AE03EE0A-FA83-405A-BE5A-75372CFA2067}" type="presOf" srcId="{3B5DE598-FEB8-43D4-BC5B-22D4A8406FC3}" destId="{96F1ADE3-DF8C-467C-AA46-E5E3BDD8B851}" srcOrd="0" destOrd="0" presId="urn:microsoft.com/office/officeart/2008/layout/PictureStrips"/>
    <dgm:cxn modelId="{34C3811F-C584-4250-B703-23418918639C}" srcId="{D5804ED6-5D7D-4C64-8FC7-EEAF4A32E0C5}" destId="{D448EB99-33DB-4EDB-94E0-6A0BCF1468F5}" srcOrd="3" destOrd="0" parTransId="{4B0BB90B-21A6-41D1-8855-03CCA3CE598F}" sibTransId="{E928A3A3-EFE6-4EC0-9CCE-2ACE540C9B5B}"/>
    <dgm:cxn modelId="{0566A428-70E3-41AD-A4A1-18AFFC97CB7A}" srcId="{D5804ED6-5D7D-4C64-8FC7-EEAF4A32E0C5}" destId="{F1C97D0D-4B94-4D54-80D5-184DE3DA956A}" srcOrd="1" destOrd="0" parTransId="{CCB3B85C-4FC2-416D-B973-6DB1BCF7664D}" sibTransId="{3C281D84-B9D7-47B8-9320-F8A7E7D6E237}"/>
    <dgm:cxn modelId="{BDD8612B-8F9D-4F31-8896-1409FA24431E}" srcId="{D5804ED6-5D7D-4C64-8FC7-EEAF4A32E0C5}" destId="{ECDB0F45-400A-4740-81F4-2570F06B961B}" srcOrd="2" destOrd="0" parTransId="{6FE3FE7C-1259-41B3-87FF-28224774D36E}" sibTransId="{F858E727-8D13-4F07-AD37-99B9823D1BBA}"/>
    <dgm:cxn modelId="{BD0DC536-6C8B-4C71-A307-F46CB6085467}" type="presOf" srcId="{D5804ED6-5D7D-4C64-8FC7-EEAF4A32E0C5}" destId="{76841CCA-CDBD-4291-89C8-F4809D9E3DB9}" srcOrd="0" destOrd="0" presId="urn:microsoft.com/office/officeart/2008/layout/PictureStrips"/>
    <dgm:cxn modelId="{295BC339-3EDC-40FE-BA94-1FC42A95DB8E}" type="presOf" srcId="{ACB69DA3-B682-4D9C-A8A7-BA9D2FCA1116}" destId="{C853D66F-CC45-4379-91B4-4014A81ACD8C}" srcOrd="0" destOrd="0" presId="urn:microsoft.com/office/officeart/2008/layout/PictureStrips"/>
    <dgm:cxn modelId="{2545093E-DD38-4297-9704-3A8280DDC739}" srcId="{D5804ED6-5D7D-4C64-8FC7-EEAF4A32E0C5}" destId="{3B5DE598-FEB8-43D4-BC5B-22D4A8406FC3}" srcOrd="5" destOrd="0" parTransId="{88D83D66-2CA0-4F70-9EA9-45E1385649F6}" sibTransId="{7235BA32-8451-4A41-866E-C9EF27C83658}"/>
    <dgm:cxn modelId="{1F598566-D616-4718-B822-96A2C572438F}" type="presOf" srcId="{F1C97D0D-4B94-4D54-80D5-184DE3DA956A}" destId="{99F2C620-C4FA-4AC6-9A93-5BAA92E77D0C}" srcOrd="0" destOrd="0" presId="urn:microsoft.com/office/officeart/2008/layout/PictureStrips"/>
    <dgm:cxn modelId="{1B3C626F-543E-4292-8179-C7D9B08D9D78}" srcId="{D5804ED6-5D7D-4C64-8FC7-EEAF4A32E0C5}" destId="{20BBA657-DA94-47FE-8ED0-31E73097FF91}" srcOrd="8" destOrd="0" parTransId="{08DC6603-FD33-4C01-9315-EA6D36406431}" sibTransId="{115D9637-64DA-4442-B98A-D727B634867E}"/>
    <dgm:cxn modelId="{AE493071-F299-4CEF-AFD4-63D4DE318218}" srcId="{D5804ED6-5D7D-4C64-8FC7-EEAF4A32E0C5}" destId="{C310B6C9-3172-4494-9B1A-6A3022E8F878}" srcOrd="0" destOrd="0" parTransId="{016DF9E5-8289-4071-A075-769508AF27A1}" sibTransId="{5CA3E8F2-4B93-42D0-AF06-7993D45B6AF6}"/>
    <dgm:cxn modelId="{1509CB7B-8536-469E-9EA5-0588181BE043}" type="presOf" srcId="{C310B6C9-3172-4494-9B1A-6A3022E8F878}" destId="{B0522BCA-22C5-4C29-A27E-2B9414201CB7}" srcOrd="0" destOrd="0" presId="urn:microsoft.com/office/officeart/2008/layout/PictureStrips"/>
    <dgm:cxn modelId="{AF8BED7E-DA1C-45D6-8628-531C105E85F3}" srcId="{D5804ED6-5D7D-4C64-8FC7-EEAF4A32E0C5}" destId="{ACB69DA3-B682-4D9C-A8A7-BA9D2FCA1116}" srcOrd="6" destOrd="0" parTransId="{998FF8A6-8601-4198-91FA-A69929B35D1B}" sibTransId="{1BA4B481-1FE2-44B4-A706-FBA945542D02}"/>
    <dgm:cxn modelId="{B9F27584-4D7E-4372-9CCF-5E647690F631}" srcId="{D5804ED6-5D7D-4C64-8FC7-EEAF4A32E0C5}" destId="{9F140BFF-B80D-484E-AA69-24B2DF491C26}" srcOrd="4" destOrd="0" parTransId="{F273BEE2-36F3-4707-ACBE-DC71C567130F}" sibTransId="{800E2342-BB04-4718-9858-3F90975E1E44}"/>
    <dgm:cxn modelId="{9ADE7FB0-0795-450E-A401-BD35B086FE62}" type="presOf" srcId="{ECDB0F45-400A-4740-81F4-2570F06B961B}" destId="{F507553F-88EC-4CAC-96F4-0734D41C65A5}" srcOrd="0" destOrd="0" presId="urn:microsoft.com/office/officeart/2008/layout/PictureStrips"/>
    <dgm:cxn modelId="{727DABBA-493B-456A-9245-59B1CE68813E}" type="presOf" srcId="{D448EB99-33DB-4EDB-94E0-6A0BCF1468F5}" destId="{5A044A93-65B2-4191-A549-74744BB02BFB}" srcOrd="0" destOrd="0" presId="urn:microsoft.com/office/officeart/2008/layout/PictureStrips"/>
    <dgm:cxn modelId="{96BCE2D2-8BFA-4F96-B30B-B4E3D9FE7762}" type="presOf" srcId="{20BBA657-DA94-47FE-8ED0-31E73097FF91}" destId="{A68D8198-B00C-410F-AD41-ED046A9AA7D5}" srcOrd="0" destOrd="0" presId="urn:microsoft.com/office/officeart/2008/layout/PictureStrips"/>
    <dgm:cxn modelId="{99B68ED3-871B-4D26-9E73-F47823EF95F1}" type="presOf" srcId="{9F140BFF-B80D-484E-AA69-24B2DF491C26}" destId="{226E25FD-821C-44C2-B1F1-344F88CDA04B}" srcOrd="0" destOrd="0" presId="urn:microsoft.com/office/officeart/2008/layout/PictureStrips"/>
    <dgm:cxn modelId="{F185FCE5-5EDD-4FE2-AFF6-ABFA8DD1F307}" srcId="{D5804ED6-5D7D-4C64-8FC7-EEAF4A32E0C5}" destId="{7860C3D2-8C08-4236-BEAC-284E8E57499D}" srcOrd="7" destOrd="0" parTransId="{9FF86C2F-316E-44D4-A40C-AE06812FF240}" sibTransId="{62C6A0F1-3394-4953-BF4B-994DAF3EC4D6}"/>
    <dgm:cxn modelId="{357B5EE9-6967-4A0F-88CA-ED70AC5433BA}" type="presOf" srcId="{7860C3D2-8C08-4236-BEAC-284E8E57499D}" destId="{9B33BD0B-754F-405F-9818-22D5EE8B1161}" srcOrd="0" destOrd="0" presId="urn:microsoft.com/office/officeart/2008/layout/PictureStrips"/>
    <dgm:cxn modelId="{311AB324-8A84-4358-B355-FBAC8F5D0864}" type="presParOf" srcId="{76841CCA-CDBD-4291-89C8-F4809D9E3DB9}" destId="{957C83CA-0A21-4468-827D-45E1A007EBAC}" srcOrd="0" destOrd="0" presId="urn:microsoft.com/office/officeart/2008/layout/PictureStrips"/>
    <dgm:cxn modelId="{4E602374-C054-4BB7-83EE-C4A175E631D4}" type="presParOf" srcId="{957C83CA-0A21-4468-827D-45E1A007EBAC}" destId="{B0522BCA-22C5-4C29-A27E-2B9414201CB7}" srcOrd="0" destOrd="0" presId="urn:microsoft.com/office/officeart/2008/layout/PictureStrips"/>
    <dgm:cxn modelId="{83B7AD3C-8B3C-4164-8C1C-359EB60653C1}" type="presParOf" srcId="{957C83CA-0A21-4468-827D-45E1A007EBAC}" destId="{946D9BD8-984A-4F4C-AFC0-9745D13CE3BA}" srcOrd="1" destOrd="0" presId="urn:microsoft.com/office/officeart/2008/layout/PictureStrips"/>
    <dgm:cxn modelId="{23D57435-0120-40D1-9BC2-8D7D479571A5}" type="presParOf" srcId="{76841CCA-CDBD-4291-89C8-F4809D9E3DB9}" destId="{E9619B39-D29A-4069-89C6-C3E69CF7F618}" srcOrd="1" destOrd="0" presId="urn:microsoft.com/office/officeart/2008/layout/PictureStrips"/>
    <dgm:cxn modelId="{19536231-91E4-4066-9430-00FE410E15F2}" type="presParOf" srcId="{76841CCA-CDBD-4291-89C8-F4809D9E3DB9}" destId="{B8673BD0-B32F-4EA4-876F-1B280388295B}" srcOrd="2" destOrd="0" presId="urn:microsoft.com/office/officeart/2008/layout/PictureStrips"/>
    <dgm:cxn modelId="{E50C6ECD-CFD9-45BB-9E71-5E4B9A1F2972}" type="presParOf" srcId="{B8673BD0-B32F-4EA4-876F-1B280388295B}" destId="{99F2C620-C4FA-4AC6-9A93-5BAA92E77D0C}" srcOrd="0" destOrd="0" presId="urn:microsoft.com/office/officeart/2008/layout/PictureStrips"/>
    <dgm:cxn modelId="{4121B01A-199B-48DA-9D70-6164AEFCCE4F}" type="presParOf" srcId="{B8673BD0-B32F-4EA4-876F-1B280388295B}" destId="{E3630539-CB8A-4443-8552-FB618623AA75}" srcOrd="1" destOrd="0" presId="urn:microsoft.com/office/officeart/2008/layout/PictureStrips"/>
    <dgm:cxn modelId="{8594F3A3-D6A7-4763-8A90-35C0D694A58B}" type="presParOf" srcId="{76841CCA-CDBD-4291-89C8-F4809D9E3DB9}" destId="{35F02472-B282-4780-90BA-E29E70290687}" srcOrd="3" destOrd="0" presId="urn:microsoft.com/office/officeart/2008/layout/PictureStrips"/>
    <dgm:cxn modelId="{F9C22CE1-6709-4CA7-BD05-5BBA88B3692F}" type="presParOf" srcId="{76841CCA-CDBD-4291-89C8-F4809D9E3DB9}" destId="{16D76B76-3189-4837-8985-83E77655CB6E}" srcOrd="4" destOrd="0" presId="urn:microsoft.com/office/officeart/2008/layout/PictureStrips"/>
    <dgm:cxn modelId="{412AAD65-28DD-43A7-B609-F1423861B317}" type="presParOf" srcId="{16D76B76-3189-4837-8985-83E77655CB6E}" destId="{F507553F-88EC-4CAC-96F4-0734D41C65A5}" srcOrd="0" destOrd="0" presId="urn:microsoft.com/office/officeart/2008/layout/PictureStrips"/>
    <dgm:cxn modelId="{6F38E689-B2CD-4798-8E24-A10C1B48928D}" type="presParOf" srcId="{16D76B76-3189-4837-8985-83E77655CB6E}" destId="{82AB10CE-44A9-452A-A7C8-5F76DC419113}" srcOrd="1" destOrd="0" presId="urn:microsoft.com/office/officeart/2008/layout/PictureStrips"/>
    <dgm:cxn modelId="{D5BDFCE8-37F2-4570-88A3-7E47A7EBDE96}" type="presParOf" srcId="{76841CCA-CDBD-4291-89C8-F4809D9E3DB9}" destId="{8FD84197-CEB7-47A3-A58C-ACD0E05A115B}" srcOrd="5" destOrd="0" presId="urn:microsoft.com/office/officeart/2008/layout/PictureStrips"/>
    <dgm:cxn modelId="{B30A31AD-3443-4D6D-BEA2-9FEDBD4C6335}" type="presParOf" srcId="{76841CCA-CDBD-4291-89C8-F4809D9E3DB9}" destId="{B287EEDE-EFAE-42C9-A26D-657BE84F1EC8}" srcOrd="6" destOrd="0" presId="urn:microsoft.com/office/officeart/2008/layout/PictureStrips"/>
    <dgm:cxn modelId="{104357CA-B10A-42C4-A948-346C8BE15E0F}" type="presParOf" srcId="{B287EEDE-EFAE-42C9-A26D-657BE84F1EC8}" destId="{5A044A93-65B2-4191-A549-74744BB02BFB}" srcOrd="0" destOrd="0" presId="urn:microsoft.com/office/officeart/2008/layout/PictureStrips"/>
    <dgm:cxn modelId="{E25D5662-4281-4356-9B03-06D1F93463A1}" type="presParOf" srcId="{B287EEDE-EFAE-42C9-A26D-657BE84F1EC8}" destId="{1A5F7C3A-8420-4AEF-A7FC-08A4461B4E48}" srcOrd="1" destOrd="0" presId="urn:microsoft.com/office/officeart/2008/layout/PictureStrips"/>
    <dgm:cxn modelId="{4DFA223F-0526-491D-AFD3-9FFC5E827FFE}" type="presParOf" srcId="{76841CCA-CDBD-4291-89C8-F4809D9E3DB9}" destId="{1042BEFD-35C7-4286-B5F8-62BDDB299CB3}" srcOrd="7" destOrd="0" presId="urn:microsoft.com/office/officeart/2008/layout/PictureStrips"/>
    <dgm:cxn modelId="{467DA6CD-8197-4756-9958-8FF7B09C8390}" type="presParOf" srcId="{76841CCA-CDBD-4291-89C8-F4809D9E3DB9}" destId="{7D916634-BB05-411E-8CC9-3F85AB53C507}" srcOrd="8" destOrd="0" presId="urn:microsoft.com/office/officeart/2008/layout/PictureStrips"/>
    <dgm:cxn modelId="{C82C35E6-025B-4C87-9198-CE4571B17953}" type="presParOf" srcId="{7D916634-BB05-411E-8CC9-3F85AB53C507}" destId="{226E25FD-821C-44C2-B1F1-344F88CDA04B}" srcOrd="0" destOrd="0" presId="urn:microsoft.com/office/officeart/2008/layout/PictureStrips"/>
    <dgm:cxn modelId="{6FC32B59-74F0-4EB2-9F79-490D04726887}" type="presParOf" srcId="{7D916634-BB05-411E-8CC9-3F85AB53C507}" destId="{35AAC7D3-D92E-43EC-8D09-9202F71F8803}" srcOrd="1" destOrd="0" presId="urn:microsoft.com/office/officeart/2008/layout/PictureStrips"/>
    <dgm:cxn modelId="{40FD73BE-7C92-4CBF-87ED-49FF2FC32DCE}" type="presParOf" srcId="{76841CCA-CDBD-4291-89C8-F4809D9E3DB9}" destId="{39324314-C073-4177-BED0-BA0CC6D69F54}" srcOrd="9" destOrd="0" presId="urn:microsoft.com/office/officeart/2008/layout/PictureStrips"/>
    <dgm:cxn modelId="{1B774719-4A54-4F9C-937D-114759D5DCA6}" type="presParOf" srcId="{76841CCA-CDBD-4291-89C8-F4809D9E3DB9}" destId="{2F54BB51-D5AC-4CD9-B325-013E02C9C982}" srcOrd="10" destOrd="0" presId="urn:microsoft.com/office/officeart/2008/layout/PictureStrips"/>
    <dgm:cxn modelId="{337858F2-14F5-4C30-8EF0-1D4B9836A951}" type="presParOf" srcId="{2F54BB51-D5AC-4CD9-B325-013E02C9C982}" destId="{96F1ADE3-DF8C-467C-AA46-E5E3BDD8B851}" srcOrd="0" destOrd="0" presId="urn:microsoft.com/office/officeart/2008/layout/PictureStrips"/>
    <dgm:cxn modelId="{AEC32796-201C-4161-AAE9-AD0577A87E93}" type="presParOf" srcId="{2F54BB51-D5AC-4CD9-B325-013E02C9C982}" destId="{17A1824A-1B08-419B-9BE1-306949466474}" srcOrd="1" destOrd="0" presId="urn:microsoft.com/office/officeart/2008/layout/PictureStrips"/>
    <dgm:cxn modelId="{10123163-01EF-450C-B1A0-8A1742148A13}" type="presParOf" srcId="{76841CCA-CDBD-4291-89C8-F4809D9E3DB9}" destId="{20387E82-09AF-452B-9A36-CA31B5E43532}" srcOrd="11" destOrd="0" presId="urn:microsoft.com/office/officeart/2008/layout/PictureStrips"/>
    <dgm:cxn modelId="{10DD0D9F-DCC4-40A3-A2EC-4B06B8F0A6FF}" type="presParOf" srcId="{76841CCA-CDBD-4291-89C8-F4809D9E3DB9}" destId="{967F2BB5-8604-4162-A73C-0313A7D179BE}" srcOrd="12" destOrd="0" presId="urn:microsoft.com/office/officeart/2008/layout/PictureStrips"/>
    <dgm:cxn modelId="{3F454C28-45E3-4E8B-8582-2C0D9B517AB9}" type="presParOf" srcId="{967F2BB5-8604-4162-A73C-0313A7D179BE}" destId="{C853D66F-CC45-4379-91B4-4014A81ACD8C}" srcOrd="0" destOrd="0" presId="urn:microsoft.com/office/officeart/2008/layout/PictureStrips"/>
    <dgm:cxn modelId="{4D3E6E9F-B493-48C6-BAFC-39DE2958BBB4}" type="presParOf" srcId="{967F2BB5-8604-4162-A73C-0313A7D179BE}" destId="{C22337E2-BFBE-40E8-BC8B-7317AC732E07}" srcOrd="1" destOrd="0" presId="urn:microsoft.com/office/officeart/2008/layout/PictureStrips"/>
    <dgm:cxn modelId="{C93E16A2-4E28-4FE6-94DC-C9C02059C234}" type="presParOf" srcId="{76841CCA-CDBD-4291-89C8-F4809D9E3DB9}" destId="{78C9640B-82DE-4831-8A07-F88635D0579E}" srcOrd="13" destOrd="0" presId="urn:microsoft.com/office/officeart/2008/layout/PictureStrips"/>
    <dgm:cxn modelId="{FDEEACA1-CCC1-4BF4-8A2E-791A6BCCCD94}" type="presParOf" srcId="{76841CCA-CDBD-4291-89C8-F4809D9E3DB9}" destId="{3C4247B8-2905-407C-B977-921E7083237C}" srcOrd="14" destOrd="0" presId="urn:microsoft.com/office/officeart/2008/layout/PictureStrips"/>
    <dgm:cxn modelId="{2A0B7C20-7F51-442A-82AA-6EDBA173A02B}" type="presParOf" srcId="{3C4247B8-2905-407C-B977-921E7083237C}" destId="{9B33BD0B-754F-405F-9818-22D5EE8B1161}" srcOrd="0" destOrd="0" presId="urn:microsoft.com/office/officeart/2008/layout/PictureStrips"/>
    <dgm:cxn modelId="{8F80F569-E19C-46EE-A5DA-78D728600547}" type="presParOf" srcId="{3C4247B8-2905-407C-B977-921E7083237C}" destId="{71E76377-6589-4B20-94EE-73F419621C54}" srcOrd="1" destOrd="0" presId="urn:microsoft.com/office/officeart/2008/layout/PictureStrips"/>
    <dgm:cxn modelId="{DDD7E61D-55BC-4E32-81D9-5AD905B39C05}" type="presParOf" srcId="{76841CCA-CDBD-4291-89C8-F4809D9E3DB9}" destId="{4C206E38-D72F-4530-BDC7-FDAF8D514FD5}" srcOrd="15" destOrd="0" presId="urn:microsoft.com/office/officeart/2008/layout/PictureStrips"/>
    <dgm:cxn modelId="{F895512B-85AA-4AB7-8706-336666524DC3}" type="presParOf" srcId="{76841CCA-CDBD-4291-89C8-F4809D9E3DB9}" destId="{8CCD227D-1FC5-4003-BB12-09AA96ED8CA3}" srcOrd="16" destOrd="0" presId="urn:microsoft.com/office/officeart/2008/layout/PictureStrips"/>
    <dgm:cxn modelId="{85AA7550-F598-4163-A7F9-40578E6A68F8}" type="presParOf" srcId="{8CCD227D-1FC5-4003-BB12-09AA96ED8CA3}" destId="{A68D8198-B00C-410F-AD41-ED046A9AA7D5}" srcOrd="0" destOrd="0" presId="urn:microsoft.com/office/officeart/2008/layout/PictureStrips"/>
    <dgm:cxn modelId="{5FB031B4-3253-48D5-9691-575A7C02B178}" type="presParOf" srcId="{8CCD227D-1FC5-4003-BB12-09AA96ED8CA3}" destId="{3CA27133-28E2-4AF1-A20A-4899AF09E17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A6AD3B-E1CD-474B-8C87-1CD631D7FEE5}"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442971F2-A992-496E-A942-2F596B18A1CC}">
      <dgm:prSet phldrT="[Κείμενο]" custT="1"/>
      <dgm:spPr>
        <a:solidFill>
          <a:srgbClr val="E3F1F9">
            <a:alpha val="40000"/>
          </a:srgbClr>
        </a:solidFill>
      </dgm:spPr>
      <dgm:t>
        <a:bodyPr/>
        <a:lstStyle/>
        <a:p>
          <a:pPr>
            <a:buClr>
              <a:srgbClr val="800000"/>
            </a:buClr>
            <a:buSzPts val="1000"/>
            <a:buFont typeface="Wingdings" panose="05000000000000000000" pitchFamily="2" charset="2"/>
            <a:buChar char="§"/>
          </a:pPr>
          <a:r>
            <a:rPr lang="el-GR" sz="1400" b="1" dirty="0">
              <a:effectLst/>
              <a:latin typeface="Calibri" panose="020F0502020204030204" pitchFamily="34" charset="0"/>
              <a:ea typeface="Yu Mincho" panose="02020400000000000000" pitchFamily="18" charset="-128"/>
              <a:cs typeface="Calibri" panose="020F0502020204030204" pitchFamily="34" charset="0"/>
            </a:rPr>
            <a:t>Βελτίωση των Περιφερειακών Συστημάτων Έρευνας και Καινοτομίας </a:t>
          </a:r>
          <a:r>
            <a:rPr lang="el-GR" sz="1400" dirty="0">
              <a:effectLst/>
              <a:latin typeface="Calibri" panose="020F0502020204030204" pitchFamily="34" charset="0"/>
              <a:ea typeface="Yu Mincho" panose="02020400000000000000" pitchFamily="18" charset="-128"/>
              <a:cs typeface="Calibri" panose="020F0502020204030204" pitchFamily="34" charset="0"/>
            </a:rPr>
            <a:t>με εξασφάλιση πόρων των Περιφερειακών Προγραμμάτων (</a:t>
          </a:r>
          <a:r>
            <a:rPr lang="el-GR" sz="1400" dirty="0" err="1">
              <a:effectLst/>
              <a:latin typeface="Calibri" panose="020F0502020204030204" pitchFamily="34" charset="0"/>
              <a:ea typeface="Yu Mincho" panose="02020400000000000000" pitchFamily="18" charset="-128"/>
              <a:cs typeface="Calibri" panose="020F0502020204030204" pitchFamily="34" charset="0"/>
            </a:rPr>
            <a:t>ΠεΠ</a:t>
          </a:r>
          <a:r>
            <a:rPr lang="el-GR" sz="1400" dirty="0">
              <a:effectLst/>
              <a:latin typeface="Calibri" panose="020F0502020204030204" pitchFamily="34" charset="0"/>
              <a:ea typeface="Yu Mincho" panose="02020400000000000000" pitchFamily="18" charset="-128"/>
              <a:cs typeface="Calibri" panose="020F0502020204030204" pitchFamily="34" charset="0"/>
            </a:rPr>
            <a:t>) 2021-2027</a:t>
          </a:r>
          <a:endParaRPr lang="en-GB" sz="1400" dirty="0"/>
        </a:p>
      </dgm:t>
    </dgm:pt>
    <dgm:pt modelId="{9468D8C7-7EEA-4C7D-8292-56DC9D8381BF}" type="parTrans" cxnId="{6ACB4C18-F922-4FA2-A317-18992198765E}">
      <dgm:prSet/>
      <dgm:spPr/>
      <dgm:t>
        <a:bodyPr/>
        <a:lstStyle/>
        <a:p>
          <a:endParaRPr lang="en-GB" sz="1400"/>
        </a:p>
      </dgm:t>
    </dgm:pt>
    <dgm:pt modelId="{0603538F-8AD7-4ED5-B4CC-CD3AD25F30F6}" type="sibTrans" cxnId="{6ACB4C18-F922-4FA2-A317-18992198765E}">
      <dgm:prSet/>
      <dgm:spPr/>
      <dgm:t>
        <a:bodyPr/>
        <a:lstStyle/>
        <a:p>
          <a:endParaRPr lang="en-GB" sz="1400"/>
        </a:p>
      </dgm:t>
    </dgm:pt>
    <dgm:pt modelId="{E16904AD-2B3A-4342-B689-D51BA18112FB}">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Συσχέτιση των μέσων πολιτικής, </a:t>
          </a:r>
          <a:r>
            <a:rPr lang="el-GR" sz="1400" dirty="0">
              <a:effectLst/>
              <a:latin typeface="Calibri" panose="020F0502020204030204" pitchFamily="34" charset="0"/>
              <a:ea typeface="Yu Mincho" panose="02020400000000000000" pitchFamily="18" charset="-128"/>
              <a:cs typeface="Calibri" panose="020F0502020204030204" pitchFamily="34" charset="0"/>
            </a:rPr>
            <a:t>που αξιοποιήθηκαν κατά την περίοδο 2014-2020, με τις ανάγκες και τα χαρακτηριστικά των τοπικών επιχειρήσεων</a:t>
          </a:r>
        </a:p>
      </dgm:t>
    </dgm:pt>
    <dgm:pt modelId="{E30EBDF1-BAB0-4987-8EF9-15646987CA81}" type="parTrans" cxnId="{5DA96BDC-95F1-44C3-8FFF-A9C32EAFA6CE}">
      <dgm:prSet/>
      <dgm:spPr/>
      <dgm:t>
        <a:bodyPr/>
        <a:lstStyle/>
        <a:p>
          <a:endParaRPr lang="en-GB" sz="1400"/>
        </a:p>
      </dgm:t>
    </dgm:pt>
    <dgm:pt modelId="{D4A6CADA-9B46-49EF-9755-1DD767722E0A}" type="sibTrans" cxnId="{5DA96BDC-95F1-44C3-8FFF-A9C32EAFA6CE}">
      <dgm:prSet/>
      <dgm:spPr/>
      <dgm:t>
        <a:bodyPr/>
        <a:lstStyle/>
        <a:p>
          <a:endParaRPr lang="en-GB" sz="1400"/>
        </a:p>
      </dgm:t>
    </dgm:pt>
    <dgm:pt modelId="{6313EC15-1121-4351-8796-977B593DD124}">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Ανάπτυξη ενδοπεριφερειακών δικτύων </a:t>
          </a:r>
          <a:r>
            <a:rPr lang="el-GR" sz="1400" dirty="0">
              <a:effectLst/>
              <a:latin typeface="Calibri" panose="020F0502020204030204" pitchFamily="34" charset="0"/>
              <a:ea typeface="Yu Mincho" panose="02020400000000000000" pitchFamily="18" charset="-128"/>
              <a:cs typeface="Calibri" panose="020F0502020204030204" pitchFamily="34" charset="0"/>
            </a:rPr>
            <a:t>των συντελεστών της τετραπλής έλικας για θεσμοθετημένη μεταφορά τεχνολογίας, διάχυση γνώσεων και ανάληψη κοινών πρωτοβουλιών (</a:t>
          </a:r>
          <a:r>
            <a:rPr lang="el-GR" sz="1400" dirty="0" err="1">
              <a:effectLst/>
              <a:latin typeface="Calibri" panose="020F0502020204030204" pitchFamily="34" charset="0"/>
              <a:ea typeface="Yu Mincho" panose="02020400000000000000" pitchFamily="18" charset="-128"/>
              <a:cs typeface="Calibri" panose="020F0502020204030204" pitchFamily="34" charset="0"/>
            </a:rPr>
            <a:t>clustering</a:t>
          </a:r>
          <a:r>
            <a:rPr lang="el-GR" sz="1400" dirty="0">
              <a:effectLst/>
              <a:latin typeface="Calibri" panose="020F0502020204030204" pitchFamily="34" charset="0"/>
              <a:ea typeface="Yu Mincho" panose="02020400000000000000" pitchFamily="18" charset="-128"/>
              <a:cs typeface="Calibri" panose="020F0502020204030204" pitchFamily="34" charset="0"/>
            </a:rPr>
            <a:t>)</a:t>
          </a:r>
        </a:p>
      </dgm:t>
    </dgm:pt>
    <dgm:pt modelId="{0422A2AC-7FC7-4585-A819-262ADDE756E7}" type="parTrans" cxnId="{4789E59A-7E07-498F-B6CD-0D02A68321F8}">
      <dgm:prSet/>
      <dgm:spPr/>
      <dgm:t>
        <a:bodyPr/>
        <a:lstStyle/>
        <a:p>
          <a:endParaRPr lang="en-GB" sz="1400"/>
        </a:p>
      </dgm:t>
    </dgm:pt>
    <dgm:pt modelId="{69FD9E45-5968-41B7-B2D5-B7703A4421FD}" type="sibTrans" cxnId="{4789E59A-7E07-498F-B6CD-0D02A68321F8}">
      <dgm:prSet/>
      <dgm:spPr/>
      <dgm:t>
        <a:bodyPr/>
        <a:lstStyle/>
        <a:p>
          <a:endParaRPr lang="en-GB" sz="1400"/>
        </a:p>
      </dgm:t>
    </dgm:pt>
    <dgm:pt modelId="{D4D141E7-A642-4B55-81A6-9B71ED705771}">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Ορισμός αρμόδιας περιφερειακής μονάδας/ υπηρεσίας</a:t>
          </a:r>
          <a:r>
            <a:rPr lang="el-GR" sz="1400" dirty="0">
              <a:effectLst/>
              <a:latin typeface="Calibri" panose="020F0502020204030204" pitchFamily="34" charset="0"/>
              <a:ea typeface="Yu Mincho" panose="02020400000000000000" pitchFamily="18" charset="-128"/>
              <a:cs typeface="Calibri" panose="020F0502020204030204" pitchFamily="34" charset="0"/>
            </a:rPr>
            <a:t> ή φορέα υπεύθυνου για τη διαχείριση της στρατηγικής έξυπνης εξειδίκευσης</a:t>
          </a:r>
        </a:p>
      </dgm:t>
    </dgm:pt>
    <dgm:pt modelId="{932A08D3-C939-407A-99DA-D83A75C8A747}" type="parTrans" cxnId="{6B8DD4B4-B002-4549-A4B8-69CDF2D503A0}">
      <dgm:prSet/>
      <dgm:spPr/>
      <dgm:t>
        <a:bodyPr/>
        <a:lstStyle/>
        <a:p>
          <a:endParaRPr lang="en-GB" sz="1400"/>
        </a:p>
      </dgm:t>
    </dgm:pt>
    <dgm:pt modelId="{DE8F5E81-F971-4C05-A398-A963F24FFF83}" type="sibTrans" cxnId="{6B8DD4B4-B002-4549-A4B8-69CDF2D503A0}">
      <dgm:prSet/>
      <dgm:spPr/>
      <dgm:t>
        <a:bodyPr/>
        <a:lstStyle/>
        <a:p>
          <a:endParaRPr lang="en-GB" sz="1400"/>
        </a:p>
      </dgm:t>
    </dgm:pt>
    <dgm:pt modelId="{F3990CD8-ED9F-4EE3-A371-506C1478510F}">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Εργαλεία παρακολούθησης και αξιολόγησης για τη μέτρηση των επιδόσεων, </a:t>
          </a:r>
          <a:r>
            <a:rPr lang="el-GR" sz="1400" dirty="0">
              <a:effectLst/>
              <a:latin typeface="Calibri" panose="020F0502020204030204" pitchFamily="34" charset="0"/>
              <a:ea typeface="Yu Mincho" panose="02020400000000000000" pitchFamily="18" charset="-128"/>
              <a:cs typeface="Calibri" panose="020F0502020204030204" pitchFamily="34" charset="0"/>
            </a:rPr>
            <a:t>υιοθέτηση κοινά αποδεκτών τιμών αποτελεσμάτων και στόχου, </a:t>
          </a:r>
          <a:r>
            <a:rPr lang="el-GR" sz="1400" dirty="0" err="1">
              <a:effectLst/>
              <a:latin typeface="Calibri" panose="020F0502020204030204" pitchFamily="34" charset="0"/>
              <a:ea typeface="Yu Mincho" panose="02020400000000000000" pitchFamily="18" charset="-128"/>
              <a:cs typeface="Calibri" panose="020F0502020204030204" pitchFamily="34" charset="0"/>
            </a:rPr>
            <a:t>διαλειτουργικότητα</a:t>
          </a:r>
          <a:r>
            <a:rPr lang="el-GR" sz="1400" dirty="0">
              <a:effectLst/>
              <a:latin typeface="Calibri" panose="020F0502020204030204" pitchFamily="34" charset="0"/>
              <a:ea typeface="Yu Mincho" panose="02020400000000000000" pitchFamily="18" charset="-128"/>
              <a:cs typeface="Calibri" panose="020F0502020204030204" pitchFamily="34" charset="0"/>
            </a:rPr>
            <a:t> συστημάτων</a:t>
          </a:r>
        </a:p>
      </dgm:t>
    </dgm:pt>
    <dgm:pt modelId="{AB8E3ADC-69F8-4561-8EE3-64CEDF334E50}" type="parTrans" cxnId="{2EBAEEC8-3CD9-468B-8E63-D883A27D4BEB}">
      <dgm:prSet/>
      <dgm:spPr/>
      <dgm:t>
        <a:bodyPr/>
        <a:lstStyle/>
        <a:p>
          <a:endParaRPr lang="en-GB" sz="1400"/>
        </a:p>
      </dgm:t>
    </dgm:pt>
    <dgm:pt modelId="{99DD0499-7C4E-4ED4-9FE7-AF7AD270226F}" type="sibTrans" cxnId="{2EBAEEC8-3CD9-468B-8E63-D883A27D4BEB}">
      <dgm:prSet/>
      <dgm:spPr/>
      <dgm:t>
        <a:bodyPr/>
        <a:lstStyle/>
        <a:p>
          <a:endParaRPr lang="en-GB" sz="1400"/>
        </a:p>
      </dgm:t>
    </dgm:pt>
    <dgm:pt modelId="{DFA74B86-E70B-43E9-86F4-75CFE3694532}">
      <dgm:prSet custT="1"/>
      <dgm:spPr>
        <a:solidFill>
          <a:srgbClr val="E3F1F9">
            <a:alpha val="40000"/>
          </a:srgbClr>
        </a:solidFill>
      </dgm:spPr>
      <dgm:t>
        <a:bodyPr/>
        <a:lstStyle/>
        <a:p>
          <a:r>
            <a:rPr lang="el-GR" sz="1400" b="1" dirty="0">
              <a:effectLst/>
              <a:latin typeface="Calibri" panose="020F0502020204030204" pitchFamily="34" charset="0"/>
              <a:ea typeface="Calibri" panose="020F0502020204030204" pitchFamily="34" charset="0"/>
              <a:cs typeface="Calibri" panose="020F0502020204030204" pitchFamily="34" charset="0"/>
            </a:rPr>
            <a:t>Απλούστευση και μείωση της γραφειοκρατίας </a:t>
          </a:r>
          <a:r>
            <a:rPr lang="el-GR" sz="1400" b="0" dirty="0">
              <a:effectLst/>
              <a:latin typeface="Calibri" panose="020F0502020204030204" pitchFamily="34" charset="0"/>
              <a:ea typeface="Calibri" panose="020F0502020204030204" pitchFamily="34" charset="0"/>
              <a:cs typeface="Calibri" panose="020F0502020204030204" pitchFamily="34" charset="0"/>
            </a:rPr>
            <a:t>για τη </a:t>
          </a:r>
          <a:r>
            <a:rPr lang="el-GR" sz="1400" dirty="0">
              <a:effectLst/>
              <a:latin typeface="Calibri" panose="020F0502020204030204" pitchFamily="34" charset="0"/>
              <a:ea typeface="Calibri" panose="020F0502020204030204" pitchFamily="34" charset="0"/>
              <a:cs typeface="Calibri" panose="020F0502020204030204" pitchFamily="34" charset="0"/>
            </a:rPr>
            <a:t>διευκόλυνση της πρόσβασης των ενδιαφερομένων σε χρηματοδότηση και πόρους για την Ε&amp;Κ</a:t>
          </a:r>
        </a:p>
      </dgm:t>
    </dgm:pt>
    <dgm:pt modelId="{72C2290B-2CDC-476F-AB22-A37467D33900}" type="parTrans" cxnId="{830A1244-1B1E-4E27-B260-B1F1CDFC593D}">
      <dgm:prSet/>
      <dgm:spPr/>
      <dgm:t>
        <a:bodyPr/>
        <a:lstStyle/>
        <a:p>
          <a:endParaRPr lang="en-GB" sz="1400"/>
        </a:p>
      </dgm:t>
    </dgm:pt>
    <dgm:pt modelId="{B0A2355B-C2CB-4EEA-993A-3ADCC152FD54}" type="sibTrans" cxnId="{830A1244-1B1E-4E27-B260-B1F1CDFC593D}">
      <dgm:prSet/>
      <dgm:spPr/>
      <dgm:t>
        <a:bodyPr/>
        <a:lstStyle/>
        <a:p>
          <a:endParaRPr lang="en-GB" sz="1400"/>
        </a:p>
      </dgm:t>
    </dgm:pt>
    <dgm:pt modelId="{9BFBFD66-B5B2-4299-95CA-51F8A77CA9CF}">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Αποτελεσματική λειτουργία της Διαδικασίας Επιχειρηματικής Ανακάλυψης, </a:t>
          </a:r>
          <a:r>
            <a:rPr lang="el-GR" sz="1400" dirty="0">
              <a:effectLst/>
              <a:latin typeface="Calibri" panose="020F0502020204030204" pitchFamily="34" charset="0"/>
              <a:ea typeface="Yu Mincho" panose="02020400000000000000" pitchFamily="18" charset="-128"/>
              <a:cs typeface="Calibri" panose="020F0502020204030204" pitchFamily="34" charset="0"/>
            </a:rPr>
            <a:t>μεγαλύτερη συμμετοχή του επιχειρηματικού τομέα και των φορέων της κοινωνίας των πολιτών</a:t>
          </a:r>
        </a:p>
      </dgm:t>
    </dgm:pt>
    <dgm:pt modelId="{E5222111-5046-49A1-98CE-C52992BFE4BC}" type="parTrans" cxnId="{40B12B7B-5C63-4F07-938E-985873469AB7}">
      <dgm:prSet/>
      <dgm:spPr/>
      <dgm:t>
        <a:bodyPr/>
        <a:lstStyle/>
        <a:p>
          <a:endParaRPr lang="en-GB" sz="1400"/>
        </a:p>
      </dgm:t>
    </dgm:pt>
    <dgm:pt modelId="{5519EDDE-1204-4AFF-A7FC-F3D639DC72C0}" type="sibTrans" cxnId="{40B12B7B-5C63-4F07-938E-985873469AB7}">
      <dgm:prSet/>
      <dgm:spPr/>
      <dgm:t>
        <a:bodyPr/>
        <a:lstStyle/>
        <a:p>
          <a:endParaRPr lang="en-GB" sz="1400"/>
        </a:p>
      </dgm:t>
    </dgm:pt>
    <dgm:pt modelId="{B909A2C8-C489-4513-BEFF-5519D6BB43B6}">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Μέτρα για διεθνή (και διαπεριφερειακή) συνεργασία </a:t>
          </a:r>
          <a:r>
            <a:rPr lang="el-GR" sz="1400" b="0" dirty="0">
              <a:effectLst/>
              <a:latin typeface="Calibri" panose="020F0502020204030204" pitchFamily="34" charset="0"/>
              <a:ea typeface="Yu Mincho" panose="02020400000000000000" pitchFamily="18" charset="-128"/>
              <a:cs typeface="Calibri" panose="020F0502020204030204" pitchFamily="34" charset="0"/>
            </a:rPr>
            <a:t>και </a:t>
          </a:r>
          <a:r>
            <a:rPr lang="el-GR" sz="1400" dirty="0">
              <a:effectLst/>
              <a:latin typeface="Calibri" panose="020F0502020204030204" pitchFamily="34" charset="0"/>
              <a:ea typeface="Yu Mincho" panose="02020400000000000000" pitchFamily="18" charset="-128"/>
              <a:cs typeface="Calibri" panose="020F0502020204030204" pitchFamily="34" charset="0"/>
            </a:rPr>
            <a:t>ενεργοποίηση των  φορέων του περιφερειακού συστήματος καινοτομίας για συμμετοχή σε δράσεις διεθνούς συνεργασίας</a:t>
          </a:r>
        </a:p>
      </dgm:t>
    </dgm:pt>
    <dgm:pt modelId="{0ED805D3-057A-4A3E-944B-4ED87D5D190B}" type="parTrans" cxnId="{568FFD74-0D83-4772-B33B-23ED60DA5181}">
      <dgm:prSet/>
      <dgm:spPr/>
      <dgm:t>
        <a:bodyPr/>
        <a:lstStyle/>
        <a:p>
          <a:endParaRPr lang="en-GB" sz="1400"/>
        </a:p>
      </dgm:t>
    </dgm:pt>
    <dgm:pt modelId="{F522DA39-65E4-4B9E-AFA9-475F97CF30F8}" type="sibTrans" cxnId="{568FFD74-0D83-4772-B33B-23ED60DA5181}">
      <dgm:prSet/>
      <dgm:spPr/>
      <dgm:t>
        <a:bodyPr/>
        <a:lstStyle/>
        <a:p>
          <a:endParaRPr lang="en-GB" sz="1400"/>
        </a:p>
      </dgm:t>
    </dgm:pt>
    <dgm:pt modelId="{55608CA1-1223-4968-9E76-EF74CF5D4865}">
      <dgm:prSet custT="1"/>
      <dgm:spPr>
        <a:solidFill>
          <a:srgbClr val="E3F1F9">
            <a:alpha val="40000"/>
          </a:srgbClr>
        </a:solidFill>
      </dgm:spPr>
      <dgm:t>
        <a:bodyPr/>
        <a:lstStyle/>
        <a:p>
          <a:r>
            <a:rPr lang="el-GR" sz="1400" b="1" dirty="0">
              <a:effectLst/>
              <a:latin typeface="Calibri" panose="020F0502020204030204" pitchFamily="34" charset="0"/>
              <a:ea typeface="Yu Mincho" panose="02020400000000000000" pitchFamily="18" charset="-128"/>
              <a:cs typeface="Calibri" panose="020F0502020204030204" pitchFamily="34" charset="0"/>
            </a:rPr>
            <a:t>Βελτίωση των περιφερειακών συστημάτων έρευνας &amp; καινοτομίας,  </a:t>
          </a:r>
          <a:r>
            <a:rPr lang="el-GR" sz="1400" b="0" dirty="0">
              <a:effectLst/>
              <a:latin typeface="Calibri" panose="020F0502020204030204" pitchFamily="34" charset="0"/>
              <a:ea typeface="Yu Mincho" panose="02020400000000000000" pitchFamily="18" charset="-128"/>
              <a:cs typeface="Calibri" panose="020F0502020204030204" pitchFamily="34" charset="0"/>
            </a:rPr>
            <a:t>ενίσχυση</a:t>
          </a:r>
          <a:r>
            <a:rPr lang="el-GR" sz="1400" dirty="0">
              <a:effectLst/>
              <a:latin typeface="Calibri" panose="020F0502020204030204" pitchFamily="34" charset="0"/>
              <a:ea typeface="Yu Mincho" panose="02020400000000000000" pitchFamily="18" charset="-128"/>
              <a:cs typeface="Calibri" panose="020F0502020204030204" pitchFamily="34" charset="0"/>
            </a:rPr>
            <a:t> της θεσμικής ικανότητας και εξασφάλιση των σχετικών πόρων από τα νέα </a:t>
          </a:r>
          <a:r>
            <a:rPr lang="el-GR" sz="1400" dirty="0" err="1">
              <a:effectLst/>
              <a:latin typeface="Calibri" panose="020F0502020204030204" pitchFamily="34" charset="0"/>
              <a:ea typeface="Yu Mincho" panose="02020400000000000000" pitchFamily="18" charset="-128"/>
              <a:cs typeface="Calibri" panose="020F0502020204030204" pitchFamily="34" charset="0"/>
            </a:rPr>
            <a:t>ΠεΠ</a:t>
          </a:r>
          <a:r>
            <a:rPr lang="el-GR" sz="1400" dirty="0">
              <a:effectLst/>
              <a:latin typeface="Calibri" panose="020F0502020204030204" pitchFamily="34" charset="0"/>
              <a:ea typeface="Yu Mincho" panose="02020400000000000000" pitchFamily="18" charset="-128"/>
              <a:cs typeface="Calibri" panose="020F0502020204030204" pitchFamily="34" charset="0"/>
            </a:rPr>
            <a:t> </a:t>
          </a:r>
          <a:endParaRPr lang="el-GR" sz="1400" b="1" dirty="0">
            <a:effectLst/>
            <a:latin typeface="Calibri" panose="020F0502020204030204" pitchFamily="34" charset="0"/>
            <a:ea typeface="Yu Mincho" panose="02020400000000000000" pitchFamily="18" charset="-128"/>
            <a:cs typeface="Calibri" panose="020F0502020204030204" pitchFamily="34" charset="0"/>
          </a:endParaRPr>
        </a:p>
      </dgm:t>
    </dgm:pt>
    <dgm:pt modelId="{DAB29614-A317-4D20-A2E5-EFACE8DF1C8F}" type="parTrans" cxnId="{6760EFB7-81F6-492E-B858-386E802D6F9F}">
      <dgm:prSet/>
      <dgm:spPr/>
      <dgm:t>
        <a:bodyPr/>
        <a:lstStyle/>
        <a:p>
          <a:endParaRPr lang="en-GB" sz="1400"/>
        </a:p>
      </dgm:t>
    </dgm:pt>
    <dgm:pt modelId="{7B8B90D0-FFFC-4DE4-8095-2EE7B1F023AF}" type="sibTrans" cxnId="{6760EFB7-81F6-492E-B858-386E802D6F9F}">
      <dgm:prSet/>
      <dgm:spPr/>
      <dgm:t>
        <a:bodyPr/>
        <a:lstStyle/>
        <a:p>
          <a:endParaRPr lang="en-GB" sz="1400"/>
        </a:p>
      </dgm:t>
    </dgm:pt>
    <dgm:pt modelId="{8E50B708-FAFB-4F01-9213-3BFD0F46F247}">
      <dgm:prSet custT="1"/>
      <dgm:spPr>
        <a:solidFill>
          <a:srgbClr val="E3F1F9">
            <a:alpha val="40000"/>
          </a:srgbClr>
        </a:solidFill>
      </dgm:spPr>
      <dgm:t>
        <a:bodyPr/>
        <a:lstStyle/>
        <a:p>
          <a:r>
            <a:rPr lang="el-GR" sz="1400" b="1" dirty="0">
              <a:effectLst/>
              <a:latin typeface="Calibri" panose="020F0502020204030204" pitchFamily="34" charset="0"/>
              <a:ea typeface="Calibri" panose="020F0502020204030204" pitchFamily="34" charset="0"/>
              <a:cs typeface="Calibri" panose="020F0502020204030204" pitchFamily="34" charset="0"/>
            </a:rPr>
            <a:t>Αποσαφήνιση ρόλων εθνικού και περιφερειακού τομέα, </a:t>
          </a:r>
          <a:r>
            <a:rPr lang="el-GR" sz="1400" b="0" dirty="0">
              <a:effectLst/>
              <a:latin typeface="Calibri" panose="020F0502020204030204" pitchFamily="34" charset="0"/>
              <a:ea typeface="Calibri" panose="020F0502020204030204" pitchFamily="34" charset="0"/>
              <a:cs typeface="Calibri" panose="020F0502020204030204" pitchFamily="34" charset="0"/>
            </a:rPr>
            <a:t>ανασχεδιασμός</a:t>
          </a:r>
          <a:r>
            <a:rPr lang="el-GR" sz="1400" dirty="0">
              <a:effectLst/>
              <a:latin typeface="Calibri" panose="020F0502020204030204" pitchFamily="34" charset="0"/>
              <a:ea typeface="Calibri" panose="020F0502020204030204" pitchFamily="34" charset="0"/>
              <a:cs typeface="Calibri" panose="020F0502020204030204" pitchFamily="34" charset="0"/>
            </a:rPr>
            <a:t> έτσι ώστε </a:t>
          </a:r>
          <a:r>
            <a:rPr lang="el-GR" sz="1400" i="0" dirty="0">
              <a:effectLst/>
              <a:latin typeface="Calibri" panose="020F0502020204030204" pitchFamily="34" charset="0"/>
              <a:ea typeface="Calibri" panose="020F0502020204030204" pitchFamily="34" charset="0"/>
              <a:cs typeface="Calibri" panose="020F0502020204030204" pitchFamily="34" charset="0"/>
            </a:rPr>
            <a:t>οι καθετοποιημένες </a:t>
          </a:r>
          <a:r>
            <a:rPr lang="el-GR" sz="1400" dirty="0">
              <a:effectLst/>
              <a:latin typeface="Calibri" panose="020F0502020204030204" pitchFamily="34" charset="0"/>
              <a:ea typeface="Calibri" panose="020F0502020204030204" pitchFamily="34" charset="0"/>
              <a:cs typeface="Calibri" panose="020F0502020204030204" pitchFamily="34" charset="0"/>
            </a:rPr>
            <a:t>τομεακές/κλαδικές προτεραιότητες να υλοποιούνται  αποκλειστικά  περιφερειακά, ενώ οι οριζόντιες εθνικά </a:t>
          </a:r>
        </a:p>
      </dgm:t>
    </dgm:pt>
    <dgm:pt modelId="{8369EB37-8EB9-4F78-876D-5B3231185951}" type="parTrans" cxnId="{8623E24E-0E87-4360-9EFB-1AD7D26A9343}">
      <dgm:prSet/>
      <dgm:spPr/>
      <dgm:t>
        <a:bodyPr/>
        <a:lstStyle/>
        <a:p>
          <a:endParaRPr lang="en-GB" sz="1400"/>
        </a:p>
      </dgm:t>
    </dgm:pt>
    <dgm:pt modelId="{43A150CD-C633-4939-AE14-7892E0528D29}" type="sibTrans" cxnId="{8623E24E-0E87-4360-9EFB-1AD7D26A9343}">
      <dgm:prSet/>
      <dgm:spPr/>
      <dgm:t>
        <a:bodyPr/>
        <a:lstStyle/>
        <a:p>
          <a:endParaRPr lang="en-GB" sz="1400"/>
        </a:p>
      </dgm:t>
    </dgm:pt>
    <dgm:pt modelId="{A323615A-EB80-402F-93E3-136803839533}" type="pres">
      <dgm:prSet presAssocID="{66A6AD3B-E1CD-474B-8C87-1CD631D7FEE5}" presName="Name0" presStyleCnt="0">
        <dgm:presLayoutVars>
          <dgm:dir/>
          <dgm:resizeHandles val="exact"/>
        </dgm:presLayoutVars>
      </dgm:prSet>
      <dgm:spPr/>
    </dgm:pt>
    <dgm:pt modelId="{AA245E1E-7213-45F8-B5B3-DEE7897A3F65}" type="pres">
      <dgm:prSet presAssocID="{442971F2-A992-496E-A942-2F596B18A1CC}" presName="composite" presStyleCnt="0"/>
      <dgm:spPr/>
    </dgm:pt>
    <dgm:pt modelId="{82E05EE3-C359-4ABE-860D-E91A7DA318E0}" type="pres">
      <dgm:prSet presAssocID="{442971F2-A992-496E-A942-2F596B18A1CC}" presName="rect1" presStyleLbl="trAlignAcc1" presStyleIdx="0" presStyleCnt="10">
        <dgm:presLayoutVars>
          <dgm:bulletEnabled val="1"/>
        </dgm:presLayoutVars>
      </dgm:prSet>
      <dgm:spPr/>
    </dgm:pt>
    <dgm:pt modelId="{B56080F4-A355-462A-9565-128B296355C4}" type="pres">
      <dgm:prSet presAssocID="{442971F2-A992-496E-A942-2F596B18A1CC}" presName="rect2"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Σήμα 1 με συμπαγές γέμισμα"/>
        </a:ext>
      </dgm:extLst>
    </dgm:pt>
    <dgm:pt modelId="{40D1E36F-3642-421B-B8FA-F9BA9CCE650D}" type="pres">
      <dgm:prSet presAssocID="{0603538F-8AD7-4ED5-B4CC-CD3AD25F30F6}" presName="sibTrans" presStyleCnt="0"/>
      <dgm:spPr/>
    </dgm:pt>
    <dgm:pt modelId="{3748EECC-D835-4BF3-954A-A338AA8E40A6}" type="pres">
      <dgm:prSet presAssocID="{E16904AD-2B3A-4342-B689-D51BA18112FB}" presName="composite" presStyleCnt="0"/>
      <dgm:spPr/>
    </dgm:pt>
    <dgm:pt modelId="{7B7BD3C9-1BC4-4A47-A15F-092218ACCEFA}" type="pres">
      <dgm:prSet presAssocID="{E16904AD-2B3A-4342-B689-D51BA18112FB}" presName="rect1" presStyleLbl="trAlignAcc1" presStyleIdx="1" presStyleCnt="10">
        <dgm:presLayoutVars>
          <dgm:bulletEnabled val="1"/>
        </dgm:presLayoutVars>
      </dgm:prSet>
      <dgm:spPr/>
    </dgm:pt>
    <dgm:pt modelId="{911DFC33-57DF-41ED-AECA-785202471917}" type="pres">
      <dgm:prSet presAssocID="{E16904AD-2B3A-4342-B689-D51BA18112FB}" presName="rect2" presStyleLbl="fgImgPlac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Σήμα με συμπαγές γέμισμα"/>
        </a:ext>
      </dgm:extLst>
    </dgm:pt>
    <dgm:pt modelId="{FEB20299-8C6B-4EEE-9E1F-A20E1D0727EB}" type="pres">
      <dgm:prSet presAssocID="{D4A6CADA-9B46-49EF-9755-1DD767722E0A}" presName="sibTrans" presStyleCnt="0"/>
      <dgm:spPr/>
    </dgm:pt>
    <dgm:pt modelId="{8255B925-88FA-49C6-AB65-BBA8D2129F4E}" type="pres">
      <dgm:prSet presAssocID="{6313EC15-1121-4351-8796-977B593DD124}" presName="composite" presStyleCnt="0"/>
      <dgm:spPr/>
    </dgm:pt>
    <dgm:pt modelId="{E1E289C3-3E76-4A39-A927-695CA2C76F93}" type="pres">
      <dgm:prSet presAssocID="{6313EC15-1121-4351-8796-977B593DD124}" presName="rect1" presStyleLbl="trAlignAcc1" presStyleIdx="2" presStyleCnt="10">
        <dgm:presLayoutVars>
          <dgm:bulletEnabled val="1"/>
        </dgm:presLayoutVars>
      </dgm:prSet>
      <dgm:spPr/>
    </dgm:pt>
    <dgm:pt modelId="{1DCD5FB6-2DF8-4295-927E-03EA399E83B9}" type="pres">
      <dgm:prSet presAssocID="{6313EC15-1121-4351-8796-977B593DD124}" presName="rect2" presStyleLbl="fgImgPlac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Σήμα 3 με συμπαγές γέμισμα"/>
        </a:ext>
      </dgm:extLst>
    </dgm:pt>
    <dgm:pt modelId="{E5995B15-2FE3-4E16-B031-3E0D16439821}" type="pres">
      <dgm:prSet presAssocID="{69FD9E45-5968-41B7-B2D5-B7703A4421FD}" presName="sibTrans" presStyleCnt="0"/>
      <dgm:spPr/>
    </dgm:pt>
    <dgm:pt modelId="{8CAA0160-75EF-459D-833C-1CABFD7752F4}" type="pres">
      <dgm:prSet presAssocID="{D4D141E7-A642-4B55-81A6-9B71ED705771}" presName="composite" presStyleCnt="0"/>
      <dgm:spPr/>
    </dgm:pt>
    <dgm:pt modelId="{5E850687-652A-40C0-8685-7132B74785EF}" type="pres">
      <dgm:prSet presAssocID="{D4D141E7-A642-4B55-81A6-9B71ED705771}" presName="rect1" presStyleLbl="trAlignAcc1" presStyleIdx="3" presStyleCnt="10">
        <dgm:presLayoutVars>
          <dgm:bulletEnabled val="1"/>
        </dgm:presLayoutVars>
      </dgm:prSet>
      <dgm:spPr/>
    </dgm:pt>
    <dgm:pt modelId="{1BC3628D-C430-49CD-97E0-608735991818}" type="pres">
      <dgm:prSet presAssocID="{D4D141E7-A642-4B55-81A6-9B71ED705771}" presName="rect2" presStyleLbl="fgImgPlac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Σήμα 4 με συμπαγές γέμισμα"/>
        </a:ext>
      </dgm:extLst>
    </dgm:pt>
    <dgm:pt modelId="{606F1990-0589-4D13-8DFD-2F83F68E797C}" type="pres">
      <dgm:prSet presAssocID="{DE8F5E81-F971-4C05-A398-A963F24FFF83}" presName="sibTrans" presStyleCnt="0"/>
      <dgm:spPr/>
    </dgm:pt>
    <dgm:pt modelId="{A2D6C753-DE2D-4D8B-8EFE-AC77FBB590CD}" type="pres">
      <dgm:prSet presAssocID="{F3990CD8-ED9F-4EE3-A371-506C1478510F}" presName="composite" presStyleCnt="0"/>
      <dgm:spPr/>
    </dgm:pt>
    <dgm:pt modelId="{B5359786-161D-483A-A76E-6E2249DD4FEB}" type="pres">
      <dgm:prSet presAssocID="{F3990CD8-ED9F-4EE3-A371-506C1478510F}" presName="rect1" presStyleLbl="trAlignAcc1" presStyleIdx="4" presStyleCnt="10">
        <dgm:presLayoutVars>
          <dgm:bulletEnabled val="1"/>
        </dgm:presLayoutVars>
      </dgm:prSet>
      <dgm:spPr/>
    </dgm:pt>
    <dgm:pt modelId="{68C19167-B084-465E-92FD-DAC495EE7FD4}" type="pres">
      <dgm:prSet presAssocID="{F3990CD8-ED9F-4EE3-A371-506C1478510F}" presName="rect2" presStyleLbl="fgImgPlac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Σήμα 5 με συμπαγές γέμισμα"/>
        </a:ext>
      </dgm:extLst>
    </dgm:pt>
    <dgm:pt modelId="{18B2A5A4-BDE9-4E42-B42E-60884FE2CCD0}" type="pres">
      <dgm:prSet presAssocID="{99DD0499-7C4E-4ED4-9FE7-AF7AD270226F}" presName="sibTrans" presStyleCnt="0"/>
      <dgm:spPr/>
    </dgm:pt>
    <dgm:pt modelId="{09A9E81A-F147-4AED-9F0C-2816D969EDB9}" type="pres">
      <dgm:prSet presAssocID="{DFA74B86-E70B-43E9-86F4-75CFE3694532}" presName="composite" presStyleCnt="0"/>
      <dgm:spPr/>
    </dgm:pt>
    <dgm:pt modelId="{EEF55524-C705-4706-A0D0-1751BBAB5693}" type="pres">
      <dgm:prSet presAssocID="{DFA74B86-E70B-43E9-86F4-75CFE3694532}" presName="rect1" presStyleLbl="trAlignAcc1" presStyleIdx="5" presStyleCnt="10">
        <dgm:presLayoutVars>
          <dgm:bulletEnabled val="1"/>
        </dgm:presLayoutVars>
      </dgm:prSet>
      <dgm:spPr/>
    </dgm:pt>
    <dgm:pt modelId="{E95E5508-346B-4247-AA02-F28EE128BEBB}" type="pres">
      <dgm:prSet presAssocID="{DFA74B86-E70B-43E9-86F4-75CFE3694532}" presName="rect2" presStyleLbl="fgImgPlac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Σήμα 6 με συμπαγές γέμισμα"/>
        </a:ext>
      </dgm:extLst>
    </dgm:pt>
    <dgm:pt modelId="{5C1E759A-21EF-4434-84FF-4C3A2713C310}" type="pres">
      <dgm:prSet presAssocID="{B0A2355B-C2CB-4EEA-993A-3ADCC152FD54}" presName="sibTrans" presStyleCnt="0"/>
      <dgm:spPr/>
    </dgm:pt>
    <dgm:pt modelId="{8D8CBCA1-FA85-4713-9F02-C8954011EAC1}" type="pres">
      <dgm:prSet presAssocID="{9BFBFD66-B5B2-4299-95CA-51F8A77CA9CF}" presName="composite" presStyleCnt="0"/>
      <dgm:spPr/>
    </dgm:pt>
    <dgm:pt modelId="{469EADB0-5CA1-42DE-9CDC-788A9BE66C96}" type="pres">
      <dgm:prSet presAssocID="{9BFBFD66-B5B2-4299-95CA-51F8A77CA9CF}" presName="rect1" presStyleLbl="trAlignAcc1" presStyleIdx="6" presStyleCnt="10">
        <dgm:presLayoutVars>
          <dgm:bulletEnabled val="1"/>
        </dgm:presLayoutVars>
      </dgm:prSet>
      <dgm:spPr/>
    </dgm:pt>
    <dgm:pt modelId="{68627EFE-C40E-493A-ABCF-6DD3F689543B}" type="pres">
      <dgm:prSet presAssocID="{9BFBFD66-B5B2-4299-95CA-51F8A77CA9CF}" presName="rect2" presStyleLbl="fgImgPlac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Σήμα 7 με συμπαγές γέμισμα"/>
        </a:ext>
      </dgm:extLst>
    </dgm:pt>
    <dgm:pt modelId="{CA183A11-8205-4408-B092-CA46E2288A73}" type="pres">
      <dgm:prSet presAssocID="{5519EDDE-1204-4AFF-A7FC-F3D639DC72C0}" presName="sibTrans" presStyleCnt="0"/>
      <dgm:spPr/>
    </dgm:pt>
    <dgm:pt modelId="{33AE87D0-37CC-49D5-99FF-339C546D3CCE}" type="pres">
      <dgm:prSet presAssocID="{B909A2C8-C489-4513-BEFF-5519D6BB43B6}" presName="composite" presStyleCnt="0"/>
      <dgm:spPr/>
    </dgm:pt>
    <dgm:pt modelId="{4F5BB006-6545-4953-8C6B-673EE3F2AF77}" type="pres">
      <dgm:prSet presAssocID="{B909A2C8-C489-4513-BEFF-5519D6BB43B6}" presName="rect1" presStyleLbl="trAlignAcc1" presStyleIdx="7" presStyleCnt="10">
        <dgm:presLayoutVars>
          <dgm:bulletEnabled val="1"/>
        </dgm:presLayoutVars>
      </dgm:prSet>
      <dgm:spPr/>
    </dgm:pt>
    <dgm:pt modelId="{20908428-05FE-4049-A38B-04E8886051C6}" type="pres">
      <dgm:prSet presAssocID="{B909A2C8-C489-4513-BEFF-5519D6BB43B6}" presName="rect2" presStyleLbl="fgImgPlac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Σήμα 8 με συμπαγές γέμισμα"/>
        </a:ext>
      </dgm:extLst>
    </dgm:pt>
    <dgm:pt modelId="{E806DAC3-4E0B-46A9-80A2-63BC1A323A0E}" type="pres">
      <dgm:prSet presAssocID="{F522DA39-65E4-4B9E-AFA9-475F97CF30F8}" presName="sibTrans" presStyleCnt="0"/>
      <dgm:spPr/>
    </dgm:pt>
    <dgm:pt modelId="{B7E0BB03-3DC4-41D4-A7A6-E1C808DC6C16}" type="pres">
      <dgm:prSet presAssocID="{55608CA1-1223-4968-9E76-EF74CF5D4865}" presName="composite" presStyleCnt="0"/>
      <dgm:spPr/>
    </dgm:pt>
    <dgm:pt modelId="{8B7FB128-5707-4888-87A9-7CA8A694E2AF}" type="pres">
      <dgm:prSet presAssocID="{55608CA1-1223-4968-9E76-EF74CF5D4865}" presName="rect1" presStyleLbl="trAlignAcc1" presStyleIdx="8" presStyleCnt="10">
        <dgm:presLayoutVars>
          <dgm:bulletEnabled val="1"/>
        </dgm:presLayoutVars>
      </dgm:prSet>
      <dgm:spPr/>
    </dgm:pt>
    <dgm:pt modelId="{5E432CDC-F6E2-4DA5-95B1-5A628B8B6B75}" type="pres">
      <dgm:prSet presAssocID="{55608CA1-1223-4968-9E76-EF74CF5D4865}" presName="rect2" presStyleLbl="fgImgPlac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Σήμα 9 με συμπαγές γέμισμα"/>
        </a:ext>
      </dgm:extLst>
    </dgm:pt>
    <dgm:pt modelId="{EC29718B-123E-4CE9-B6E8-BEB33AB7867C}" type="pres">
      <dgm:prSet presAssocID="{7B8B90D0-FFFC-4DE4-8095-2EE7B1F023AF}" presName="sibTrans" presStyleCnt="0"/>
      <dgm:spPr/>
    </dgm:pt>
    <dgm:pt modelId="{7E236A82-EF1B-458E-B0A2-D8A58E481D0D}" type="pres">
      <dgm:prSet presAssocID="{8E50B708-FAFB-4F01-9213-3BFD0F46F247}" presName="composite" presStyleCnt="0"/>
      <dgm:spPr/>
    </dgm:pt>
    <dgm:pt modelId="{4BF795BB-39D2-467A-A932-958D6FC9B38F}" type="pres">
      <dgm:prSet presAssocID="{8E50B708-FAFB-4F01-9213-3BFD0F46F247}" presName="rect1" presStyleLbl="trAlignAcc1" presStyleIdx="9" presStyleCnt="10" custScaleX="110534">
        <dgm:presLayoutVars>
          <dgm:bulletEnabled val="1"/>
        </dgm:presLayoutVars>
      </dgm:prSet>
      <dgm:spPr/>
    </dgm:pt>
    <dgm:pt modelId="{3D0E4AEF-BFB3-462B-A69F-817C525A0B67}" type="pres">
      <dgm:prSet presAssocID="{8E50B708-FAFB-4F01-9213-3BFD0F46F247}" presName="rect2" presStyleLbl="fgImgPlace1" presStyleIdx="9" presStyleCnt="10" custLinFactNeighborX="-1918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Σήμα 10 με συμπαγές γέμισμα"/>
        </a:ext>
      </dgm:extLst>
    </dgm:pt>
  </dgm:ptLst>
  <dgm:cxnLst>
    <dgm:cxn modelId="{A326F715-2E02-4CB6-AAA2-844A34710E51}" type="presOf" srcId="{B909A2C8-C489-4513-BEFF-5519D6BB43B6}" destId="{4F5BB006-6545-4953-8C6B-673EE3F2AF77}" srcOrd="0" destOrd="0" presId="urn:microsoft.com/office/officeart/2008/layout/PictureStrips"/>
    <dgm:cxn modelId="{6ACB4C18-F922-4FA2-A317-18992198765E}" srcId="{66A6AD3B-E1CD-474B-8C87-1CD631D7FEE5}" destId="{442971F2-A992-496E-A942-2F596B18A1CC}" srcOrd="0" destOrd="0" parTransId="{9468D8C7-7EEA-4C7D-8292-56DC9D8381BF}" sibTransId="{0603538F-8AD7-4ED5-B4CC-CD3AD25F30F6}"/>
    <dgm:cxn modelId="{C2E4432E-7F83-46A3-B050-C228F931320D}" type="presOf" srcId="{8E50B708-FAFB-4F01-9213-3BFD0F46F247}" destId="{4BF795BB-39D2-467A-A932-958D6FC9B38F}" srcOrd="0" destOrd="0" presId="urn:microsoft.com/office/officeart/2008/layout/PictureStrips"/>
    <dgm:cxn modelId="{882E8732-B9BE-477F-B168-B22232E8BF39}" type="presOf" srcId="{D4D141E7-A642-4B55-81A6-9B71ED705771}" destId="{5E850687-652A-40C0-8685-7132B74785EF}" srcOrd="0" destOrd="0" presId="urn:microsoft.com/office/officeart/2008/layout/PictureStrips"/>
    <dgm:cxn modelId="{A02B8740-F170-45F0-9E1E-2FDFDAF44801}" type="presOf" srcId="{F3990CD8-ED9F-4EE3-A371-506C1478510F}" destId="{B5359786-161D-483A-A76E-6E2249DD4FEB}" srcOrd="0" destOrd="0" presId="urn:microsoft.com/office/officeart/2008/layout/PictureStrips"/>
    <dgm:cxn modelId="{830A1244-1B1E-4E27-B260-B1F1CDFC593D}" srcId="{66A6AD3B-E1CD-474B-8C87-1CD631D7FEE5}" destId="{DFA74B86-E70B-43E9-86F4-75CFE3694532}" srcOrd="5" destOrd="0" parTransId="{72C2290B-2CDC-476F-AB22-A37467D33900}" sibTransId="{B0A2355B-C2CB-4EEA-993A-3ADCC152FD54}"/>
    <dgm:cxn modelId="{B145E768-65F0-4D69-84B2-A8377D8F0EEA}" type="presOf" srcId="{66A6AD3B-E1CD-474B-8C87-1CD631D7FEE5}" destId="{A323615A-EB80-402F-93E3-136803839533}" srcOrd="0" destOrd="0" presId="urn:microsoft.com/office/officeart/2008/layout/PictureStrips"/>
    <dgm:cxn modelId="{B389CA49-AA90-467B-8035-4C08E3824D48}" type="presOf" srcId="{DFA74B86-E70B-43E9-86F4-75CFE3694532}" destId="{EEF55524-C705-4706-A0D0-1751BBAB5693}" srcOrd="0" destOrd="0" presId="urn:microsoft.com/office/officeart/2008/layout/PictureStrips"/>
    <dgm:cxn modelId="{8623E24E-0E87-4360-9EFB-1AD7D26A9343}" srcId="{66A6AD3B-E1CD-474B-8C87-1CD631D7FEE5}" destId="{8E50B708-FAFB-4F01-9213-3BFD0F46F247}" srcOrd="9" destOrd="0" parTransId="{8369EB37-8EB9-4F78-876D-5B3231185951}" sibTransId="{43A150CD-C633-4939-AE14-7892E0528D29}"/>
    <dgm:cxn modelId="{9AE32471-0AE0-44B7-B674-E665AFCEEE08}" type="presOf" srcId="{E16904AD-2B3A-4342-B689-D51BA18112FB}" destId="{7B7BD3C9-1BC4-4A47-A15F-092218ACCEFA}" srcOrd="0" destOrd="0" presId="urn:microsoft.com/office/officeart/2008/layout/PictureStrips"/>
    <dgm:cxn modelId="{568FFD74-0D83-4772-B33B-23ED60DA5181}" srcId="{66A6AD3B-E1CD-474B-8C87-1CD631D7FEE5}" destId="{B909A2C8-C489-4513-BEFF-5519D6BB43B6}" srcOrd="7" destOrd="0" parTransId="{0ED805D3-057A-4A3E-944B-4ED87D5D190B}" sibTransId="{F522DA39-65E4-4B9E-AFA9-475F97CF30F8}"/>
    <dgm:cxn modelId="{40B12B7B-5C63-4F07-938E-985873469AB7}" srcId="{66A6AD3B-E1CD-474B-8C87-1CD631D7FEE5}" destId="{9BFBFD66-B5B2-4299-95CA-51F8A77CA9CF}" srcOrd="6" destOrd="0" parTransId="{E5222111-5046-49A1-98CE-C52992BFE4BC}" sibTransId="{5519EDDE-1204-4AFF-A7FC-F3D639DC72C0}"/>
    <dgm:cxn modelId="{4789E59A-7E07-498F-B6CD-0D02A68321F8}" srcId="{66A6AD3B-E1CD-474B-8C87-1CD631D7FEE5}" destId="{6313EC15-1121-4351-8796-977B593DD124}" srcOrd="2" destOrd="0" parTransId="{0422A2AC-7FC7-4585-A819-262ADDE756E7}" sibTransId="{69FD9E45-5968-41B7-B2D5-B7703A4421FD}"/>
    <dgm:cxn modelId="{445B6FA9-D288-4A9A-9D3B-2200540AC3C6}" type="presOf" srcId="{9BFBFD66-B5B2-4299-95CA-51F8A77CA9CF}" destId="{469EADB0-5CA1-42DE-9CDC-788A9BE66C96}" srcOrd="0" destOrd="0" presId="urn:microsoft.com/office/officeart/2008/layout/PictureStrips"/>
    <dgm:cxn modelId="{6B8DD4B4-B002-4549-A4B8-69CDF2D503A0}" srcId="{66A6AD3B-E1CD-474B-8C87-1CD631D7FEE5}" destId="{D4D141E7-A642-4B55-81A6-9B71ED705771}" srcOrd="3" destOrd="0" parTransId="{932A08D3-C939-407A-99DA-D83A75C8A747}" sibTransId="{DE8F5E81-F971-4C05-A398-A963F24FFF83}"/>
    <dgm:cxn modelId="{6760EFB7-81F6-492E-B858-386E802D6F9F}" srcId="{66A6AD3B-E1CD-474B-8C87-1CD631D7FEE5}" destId="{55608CA1-1223-4968-9E76-EF74CF5D4865}" srcOrd="8" destOrd="0" parTransId="{DAB29614-A317-4D20-A2E5-EFACE8DF1C8F}" sibTransId="{7B8B90D0-FFFC-4DE4-8095-2EE7B1F023AF}"/>
    <dgm:cxn modelId="{2EBAEEC8-3CD9-468B-8E63-D883A27D4BEB}" srcId="{66A6AD3B-E1CD-474B-8C87-1CD631D7FEE5}" destId="{F3990CD8-ED9F-4EE3-A371-506C1478510F}" srcOrd="4" destOrd="0" parTransId="{AB8E3ADC-69F8-4561-8EE3-64CEDF334E50}" sibTransId="{99DD0499-7C4E-4ED4-9FE7-AF7AD270226F}"/>
    <dgm:cxn modelId="{3E7B35CD-920F-4633-BFD1-B06A0DE03697}" type="presOf" srcId="{442971F2-A992-496E-A942-2F596B18A1CC}" destId="{82E05EE3-C359-4ABE-860D-E91A7DA318E0}" srcOrd="0" destOrd="0" presId="urn:microsoft.com/office/officeart/2008/layout/PictureStrips"/>
    <dgm:cxn modelId="{F15732D6-11FC-468F-B4FD-FD0B49FB9E9C}" type="presOf" srcId="{6313EC15-1121-4351-8796-977B593DD124}" destId="{E1E289C3-3E76-4A39-A927-695CA2C76F93}" srcOrd="0" destOrd="0" presId="urn:microsoft.com/office/officeart/2008/layout/PictureStrips"/>
    <dgm:cxn modelId="{5DA96BDC-95F1-44C3-8FFF-A9C32EAFA6CE}" srcId="{66A6AD3B-E1CD-474B-8C87-1CD631D7FEE5}" destId="{E16904AD-2B3A-4342-B689-D51BA18112FB}" srcOrd="1" destOrd="0" parTransId="{E30EBDF1-BAB0-4987-8EF9-15646987CA81}" sibTransId="{D4A6CADA-9B46-49EF-9755-1DD767722E0A}"/>
    <dgm:cxn modelId="{8EB029E4-554D-4CFC-AAF2-05E73C1ED5F2}" type="presOf" srcId="{55608CA1-1223-4968-9E76-EF74CF5D4865}" destId="{8B7FB128-5707-4888-87A9-7CA8A694E2AF}" srcOrd="0" destOrd="0" presId="urn:microsoft.com/office/officeart/2008/layout/PictureStrips"/>
    <dgm:cxn modelId="{69B74CA8-788E-4DF1-BCDD-CFC5E271E4E5}" type="presParOf" srcId="{A323615A-EB80-402F-93E3-136803839533}" destId="{AA245E1E-7213-45F8-B5B3-DEE7897A3F65}" srcOrd="0" destOrd="0" presId="urn:microsoft.com/office/officeart/2008/layout/PictureStrips"/>
    <dgm:cxn modelId="{60E0E4BA-DFC6-4CFA-9895-4370AEE27E97}" type="presParOf" srcId="{AA245E1E-7213-45F8-B5B3-DEE7897A3F65}" destId="{82E05EE3-C359-4ABE-860D-E91A7DA318E0}" srcOrd="0" destOrd="0" presId="urn:microsoft.com/office/officeart/2008/layout/PictureStrips"/>
    <dgm:cxn modelId="{0C36F73A-B347-464B-8593-28BC84F4BB2B}" type="presParOf" srcId="{AA245E1E-7213-45F8-B5B3-DEE7897A3F65}" destId="{B56080F4-A355-462A-9565-128B296355C4}" srcOrd="1" destOrd="0" presId="urn:microsoft.com/office/officeart/2008/layout/PictureStrips"/>
    <dgm:cxn modelId="{3E10CA4B-6C6D-4710-8F82-B17EAD583D75}" type="presParOf" srcId="{A323615A-EB80-402F-93E3-136803839533}" destId="{40D1E36F-3642-421B-B8FA-F9BA9CCE650D}" srcOrd="1" destOrd="0" presId="urn:microsoft.com/office/officeart/2008/layout/PictureStrips"/>
    <dgm:cxn modelId="{86CF1BD6-0B53-4E36-BACF-1D604A6CECF2}" type="presParOf" srcId="{A323615A-EB80-402F-93E3-136803839533}" destId="{3748EECC-D835-4BF3-954A-A338AA8E40A6}" srcOrd="2" destOrd="0" presId="urn:microsoft.com/office/officeart/2008/layout/PictureStrips"/>
    <dgm:cxn modelId="{D882902B-6182-40B1-8576-019E2E7A986F}" type="presParOf" srcId="{3748EECC-D835-4BF3-954A-A338AA8E40A6}" destId="{7B7BD3C9-1BC4-4A47-A15F-092218ACCEFA}" srcOrd="0" destOrd="0" presId="urn:microsoft.com/office/officeart/2008/layout/PictureStrips"/>
    <dgm:cxn modelId="{EBF141DC-9059-4E0B-BFF6-BD347E201F4E}" type="presParOf" srcId="{3748EECC-D835-4BF3-954A-A338AA8E40A6}" destId="{911DFC33-57DF-41ED-AECA-785202471917}" srcOrd="1" destOrd="0" presId="urn:microsoft.com/office/officeart/2008/layout/PictureStrips"/>
    <dgm:cxn modelId="{79459EA5-3586-4CFD-9648-83B8C403C655}" type="presParOf" srcId="{A323615A-EB80-402F-93E3-136803839533}" destId="{FEB20299-8C6B-4EEE-9E1F-A20E1D0727EB}" srcOrd="3" destOrd="0" presId="urn:microsoft.com/office/officeart/2008/layout/PictureStrips"/>
    <dgm:cxn modelId="{EEE0A87D-BAC4-4ADF-BD1E-28174456BBAE}" type="presParOf" srcId="{A323615A-EB80-402F-93E3-136803839533}" destId="{8255B925-88FA-49C6-AB65-BBA8D2129F4E}" srcOrd="4" destOrd="0" presId="urn:microsoft.com/office/officeart/2008/layout/PictureStrips"/>
    <dgm:cxn modelId="{E2899A40-D23A-4E2E-81E5-51EDE7C704CF}" type="presParOf" srcId="{8255B925-88FA-49C6-AB65-BBA8D2129F4E}" destId="{E1E289C3-3E76-4A39-A927-695CA2C76F93}" srcOrd="0" destOrd="0" presId="urn:microsoft.com/office/officeart/2008/layout/PictureStrips"/>
    <dgm:cxn modelId="{EED31266-66C7-4077-924C-0A63BBA0F787}" type="presParOf" srcId="{8255B925-88FA-49C6-AB65-BBA8D2129F4E}" destId="{1DCD5FB6-2DF8-4295-927E-03EA399E83B9}" srcOrd="1" destOrd="0" presId="urn:microsoft.com/office/officeart/2008/layout/PictureStrips"/>
    <dgm:cxn modelId="{87F8683F-AE3C-4E5B-A90C-F1E1874213C6}" type="presParOf" srcId="{A323615A-EB80-402F-93E3-136803839533}" destId="{E5995B15-2FE3-4E16-B031-3E0D16439821}" srcOrd="5" destOrd="0" presId="urn:microsoft.com/office/officeart/2008/layout/PictureStrips"/>
    <dgm:cxn modelId="{5F521D87-F07F-455F-BF96-35B539AC5555}" type="presParOf" srcId="{A323615A-EB80-402F-93E3-136803839533}" destId="{8CAA0160-75EF-459D-833C-1CABFD7752F4}" srcOrd="6" destOrd="0" presId="urn:microsoft.com/office/officeart/2008/layout/PictureStrips"/>
    <dgm:cxn modelId="{FD065390-FCB6-4DB4-AD1F-AC21B8AB6827}" type="presParOf" srcId="{8CAA0160-75EF-459D-833C-1CABFD7752F4}" destId="{5E850687-652A-40C0-8685-7132B74785EF}" srcOrd="0" destOrd="0" presId="urn:microsoft.com/office/officeart/2008/layout/PictureStrips"/>
    <dgm:cxn modelId="{E15B135A-BF9C-40DB-99B2-CFDA38133C65}" type="presParOf" srcId="{8CAA0160-75EF-459D-833C-1CABFD7752F4}" destId="{1BC3628D-C430-49CD-97E0-608735991818}" srcOrd="1" destOrd="0" presId="urn:microsoft.com/office/officeart/2008/layout/PictureStrips"/>
    <dgm:cxn modelId="{72BDDD4B-2747-491D-A93C-B6CB96DDE0A7}" type="presParOf" srcId="{A323615A-EB80-402F-93E3-136803839533}" destId="{606F1990-0589-4D13-8DFD-2F83F68E797C}" srcOrd="7" destOrd="0" presId="urn:microsoft.com/office/officeart/2008/layout/PictureStrips"/>
    <dgm:cxn modelId="{516349A4-6CA6-4680-AA40-9F074DCEC0B4}" type="presParOf" srcId="{A323615A-EB80-402F-93E3-136803839533}" destId="{A2D6C753-DE2D-4D8B-8EFE-AC77FBB590CD}" srcOrd="8" destOrd="0" presId="urn:microsoft.com/office/officeart/2008/layout/PictureStrips"/>
    <dgm:cxn modelId="{63ACE338-F093-4E85-BE0C-6D9BDE09FF39}" type="presParOf" srcId="{A2D6C753-DE2D-4D8B-8EFE-AC77FBB590CD}" destId="{B5359786-161D-483A-A76E-6E2249DD4FEB}" srcOrd="0" destOrd="0" presId="urn:microsoft.com/office/officeart/2008/layout/PictureStrips"/>
    <dgm:cxn modelId="{FE4E51E0-4CC8-4ED5-943D-29E07CC6DE67}" type="presParOf" srcId="{A2D6C753-DE2D-4D8B-8EFE-AC77FBB590CD}" destId="{68C19167-B084-465E-92FD-DAC495EE7FD4}" srcOrd="1" destOrd="0" presId="urn:microsoft.com/office/officeart/2008/layout/PictureStrips"/>
    <dgm:cxn modelId="{751D91D6-E60B-4F18-9126-1A1106B080F6}" type="presParOf" srcId="{A323615A-EB80-402F-93E3-136803839533}" destId="{18B2A5A4-BDE9-4E42-B42E-60884FE2CCD0}" srcOrd="9" destOrd="0" presId="urn:microsoft.com/office/officeart/2008/layout/PictureStrips"/>
    <dgm:cxn modelId="{417ADC67-67B2-41E6-8460-812E2B243687}" type="presParOf" srcId="{A323615A-EB80-402F-93E3-136803839533}" destId="{09A9E81A-F147-4AED-9F0C-2816D969EDB9}" srcOrd="10" destOrd="0" presId="urn:microsoft.com/office/officeart/2008/layout/PictureStrips"/>
    <dgm:cxn modelId="{970A4B10-C192-4629-B996-D541AF8D5A60}" type="presParOf" srcId="{09A9E81A-F147-4AED-9F0C-2816D969EDB9}" destId="{EEF55524-C705-4706-A0D0-1751BBAB5693}" srcOrd="0" destOrd="0" presId="urn:microsoft.com/office/officeart/2008/layout/PictureStrips"/>
    <dgm:cxn modelId="{AB57DC15-112C-4252-A32D-B1D350F19CDC}" type="presParOf" srcId="{09A9E81A-F147-4AED-9F0C-2816D969EDB9}" destId="{E95E5508-346B-4247-AA02-F28EE128BEBB}" srcOrd="1" destOrd="0" presId="urn:microsoft.com/office/officeart/2008/layout/PictureStrips"/>
    <dgm:cxn modelId="{D5541FD0-9DEF-47AB-8A85-2E8A94461001}" type="presParOf" srcId="{A323615A-EB80-402F-93E3-136803839533}" destId="{5C1E759A-21EF-4434-84FF-4C3A2713C310}" srcOrd="11" destOrd="0" presId="urn:microsoft.com/office/officeart/2008/layout/PictureStrips"/>
    <dgm:cxn modelId="{9361401F-212C-40CB-8D04-7BFF2569FC49}" type="presParOf" srcId="{A323615A-EB80-402F-93E3-136803839533}" destId="{8D8CBCA1-FA85-4713-9F02-C8954011EAC1}" srcOrd="12" destOrd="0" presId="urn:microsoft.com/office/officeart/2008/layout/PictureStrips"/>
    <dgm:cxn modelId="{6075EA27-A907-42AC-87E9-C19F41F1FC52}" type="presParOf" srcId="{8D8CBCA1-FA85-4713-9F02-C8954011EAC1}" destId="{469EADB0-5CA1-42DE-9CDC-788A9BE66C96}" srcOrd="0" destOrd="0" presId="urn:microsoft.com/office/officeart/2008/layout/PictureStrips"/>
    <dgm:cxn modelId="{9D0298F3-E8DF-4A90-87D4-AE5B1D4768D0}" type="presParOf" srcId="{8D8CBCA1-FA85-4713-9F02-C8954011EAC1}" destId="{68627EFE-C40E-493A-ABCF-6DD3F689543B}" srcOrd="1" destOrd="0" presId="urn:microsoft.com/office/officeart/2008/layout/PictureStrips"/>
    <dgm:cxn modelId="{0DEAD2B1-12B8-4473-9430-83B5BACC3377}" type="presParOf" srcId="{A323615A-EB80-402F-93E3-136803839533}" destId="{CA183A11-8205-4408-B092-CA46E2288A73}" srcOrd="13" destOrd="0" presId="urn:microsoft.com/office/officeart/2008/layout/PictureStrips"/>
    <dgm:cxn modelId="{31ACC1AE-099B-4B45-9207-7D3A869709F1}" type="presParOf" srcId="{A323615A-EB80-402F-93E3-136803839533}" destId="{33AE87D0-37CC-49D5-99FF-339C546D3CCE}" srcOrd="14" destOrd="0" presId="urn:microsoft.com/office/officeart/2008/layout/PictureStrips"/>
    <dgm:cxn modelId="{3948B4C8-82EB-48EA-91EB-3F5C6A8FEB96}" type="presParOf" srcId="{33AE87D0-37CC-49D5-99FF-339C546D3CCE}" destId="{4F5BB006-6545-4953-8C6B-673EE3F2AF77}" srcOrd="0" destOrd="0" presId="urn:microsoft.com/office/officeart/2008/layout/PictureStrips"/>
    <dgm:cxn modelId="{A9538B82-C1AB-4FA2-BDF9-867DD8C845F3}" type="presParOf" srcId="{33AE87D0-37CC-49D5-99FF-339C546D3CCE}" destId="{20908428-05FE-4049-A38B-04E8886051C6}" srcOrd="1" destOrd="0" presId="urn:microsoft.com/office/officeart/2008/layout/PictureStrips"/>
    <dgm:cxn modelId="{CF5022AF-2EC9-4DBF-925E-2CD16574894F}" type="presParOf" srcId="{A323615A-EB80-402F-93E3-136803839533}" destId="{E806DAC3-4E0B-46A9-80A2-63BC1A323A0E}" srcOrd="15" destOrd="0" presId="urn:microsoft.com/office/officeart/2008/layout/PictureStrips"/>
    <dgm:cxn modelId="{9414C481-2B5E-490A-9BC6-7DDE029807F5}" type="presParOf" srcId="{A323615A-EB80-402F-93E3-136803839533}" destId="{B7E0BB03-3DC4-41D4-A7A6-E1C808DC6C16}" srcOrd="16" destOrd="0" presId="urn:microsoft.com/office/officeart/2008/layout/PictureStrips"/>
    <dgm:cxn modelId="{8EECF63D-11B5-4D46-BC7A-2F4CAE97FBCE}" type="presParOf" srcId="{B7E0BB03-3DC4-41D4-A7A6-E1C808DC6C16}" destId="{8B7FB128-5707-4888-87A9-7CA8A694E2AF}" srcOrd="0" destOrd="0" presId="urn:microsoft.com/office/officeart/2008/layout/PictureStrips"/>
    <dgm:cxn modelId="{034FAAF3-5519-4CEC-9F8D-9B26D1718472}" type="presParOf" srcId="{B7E0BB03-3DC4-41D4-A7A6-E1C808DC6C16}" destId="{5E432CDC-F6E2-4DA5-95B1-5A628B8B6B75}" srcOrd="1" destOrd="0" presId="urn:microsoft.com/office/officeart/2008/layout/PictureStrips"/>
    <dgm:cxn modelId="{3CEE7342-ED67-440F-A194-0730E2A17F1C}" type="presParOf" srcId="{A323615A-EB80-402F-93E3-136803839533}" destId="{EC29718B-123E-4CE9-B6E8-BEB33AB7867C}" srcOrd="17" destOrd="0" presId="urn:microsoft.com/office/officeart/2008/layout/PictureStrips"/>
    <dgm:cxn modelId="{56442F30-7424-408E-92D0-768666B394A8}" type="presParOf" srcId="{A323615A-EB80-402F-93E3-136803839533}" destId="{7E236A82-EF1B-458E-B0A2-D8A58E481D0D}" srcOrd="18" destOrd="0" presId="urn:microsoft.com/office/officeart/2008/layout/PictureStrips"/>
    <dgm:cxn modelId="{192716FC-743F-4934-B23F-5D244D6499E1}" type="presParOf" srcId="{7E236A82-EF1B-458E-B0A2-D8A58E481D0D}" destId="{4BF795BB-39D2-467A-A932-958D6FC9B38F}" srcOrd="0" destOrd="0" presId="urn:microsoft.com/office/officeart/2008/layout/PictureStrips"/>
    <dgm:cxn modelId="{E89A323F-E1F0-44AA-9E2B-2186AED47C2D}" type="presParOf" srcId="{7E236A82-EF1B-458E-B0A2-D8A58E481D0D}" destId="{3D0E4AEF-BFB3-462B-A69F-817C525A0B6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D5B23-666A-4D39-B9B9-926B280A37A3}">
      <dsp:nvSpPr>
        <dsp:cNvPr id="0" name=""/>
        <dsp:cNvSpPr/>
      </dsp:nvSpPr>
      <dsp:spPr>
        <a:xfrm>
          <a:off x="-4207326" y="-645572"/>
          <a:ext cx="5013076" cy="5013076"/>
        </a:xfrm>
        <a:prstGeom prst="blockArc">
          <a:avLst>
            <a:gd name="adj1" fmla="val 18900000"/>
            <a:gd name="adj2" fmla="val 2700000"/>
            <a:gd name="adj3" fmla="val 4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C8A75-0154-4767-A729-23355C0393B2}">
      <dsp:nvSpPr>
        <dsp:cNvPr id="0" name=""/>
        <dsp:cNvSpPr/>
      </dsp:nvSpPr>
      <dsp:spPr>
        <a:xfrm>
          <a:off x="352929" y="232546"/>
          <a:ext cx="5107036" cy="465390"/>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04"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l-GR" sz="1600" b="1" kern="1200" dirty="0">
              <a:effectLst/>
              <a:latin typeface="+mn-lt"/>
              <a:ea typeface="+mn-ea"/>
              <a:cs typeface="+mn-cs"/>
            </a:rPr>
            <a:t>Ανάλυση του γεωγραφικού πλαισίου και των δυνατοτήτων για καινοτομία</a:t>
          </a:r>
          <a:endParaRPr lang="en-GB" sz="1600" b="1" kern="1200" dirty="0"/>
        </a:p>
      </dsp:txBody>
      <dsp:txXfrm>
        <a:off x="352929" y="232546"/>
        <a:ext cx="5107036" cy="465390"/>
      </dsp:txXfrm>
    </dsp:sp>
    <dsp:sp modelId="{0858AFCC-1F3A-466A-9C18-3A0669ED2CEC}">
      <dsp:nvSpPr>
        <dsp:cNvPr id="0" name=""/>
        <dsp:cNvSpPr/>
      </dsp:nvSpPr>
      <dsp:spPr>
        <a:xfrm>
          <a:off x="62060" y="174372"/>
          <a:ext cx="581737" cy="581737"/>
        </a:xfrm>
        <a:prstGeom prst="ellipse">
          <a:avLst/>
        </a:prstGeom>
        <a:solidFill>
          <a:schemeClr val="bg1">
            <a:lumMod val="8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468B456-9E82-4BBF-80D5-CD9FFB941FFF}">
      <dsp:nvSpPr>
        <dsp:cNvPr id="0" name=""/>
        <dsp:cNvSpPr/>
      </dsp:nvSpPr>
      <dsp:spPr>
        <a:xfrm>
          <a:off x="686414" y="930408"/>
          <a:ext cx="4773551" cy="465390"/>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0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latin typeface="+mn-lt"/>
              <a:ea typeface="+mn-ea"/>
              <a:cs typeface="+mn-cs"/>
            </a:rPr>
            <a:t>Δημιουργία μιας υγιούς και χωρίς αποκλεισμούς δομής διακυβέρνησης</a:t>
          </a:r>
        </a:p>
      </dsp:txBody>
      <dsp:txXfrm>
        <a:off x="686414" y="930408"/>
        <a:ext cx="4773551" cy="465390"/>
      </dsp:txXfrm>
    </dsp:sp>
    <dsp:sp modelId="{7714F002-F7B3-4A63-BD7B-590DE52BA544}">
      <dsp:nvSpPr>
        <dsp:cNvPr id="0" name=""/>
        <dsp:cNvSpPr/>
      </dsp:nvSpPr>
      <dsp:spPr>
        <a:xfrm>
          <a:off x="395545" y="872234"/>
          <a:ext cx="581737" cy="581737"/>
        </a:xfrm>
        <a:prstGeom prst="ellipse">
          <a:avLst/>
        </a:prstGeom>
        <a:solidFill>
          <a:schemeClr val="bg1">
            <a:lumMod val="8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222C6A9-E005-40A3-82C0-72B49A36DD6D}">
      <dsp:nvSpPr>
        <dsp:cNvPr id="0" name=""/>
        <dsp:cNvSpPr/>
      </dsp:nvSpPr>
      <dsp:spPr>
        <a:xfrm>
          <a:off x="788767" y="1628270"/>
          <a:ext cx="4671198" cy="465390"/>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0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latin typeface="+mn-lt"/>
              <a:ea typeface="+mn-ea"/>
              <a:cs typeface="+mn-cs"/>
            </a:rPr>
            <a:t>Παραγωγή κοινού οράματος για το μέλλον της γεωγραφικής περιοχής (χώρα / περιφέρεια)</a:t>
          </a:r>
        </a:p>
      </dsp:txBody>
      <dsp:txXfrm>
        <a:off x="788767" y="1628270"/>
        <a:ext cx="4671198" cy="465390"/>
      </dsp:txXfrm>
    </dsp:sp>
    <dsp:sp modelId="{FB5603F1-9DF8-4FDB-9384-BA016588AF6F}">
      <dsp:nvSpPr>
        <dsp:cNvPr id="0" name=""/>
        <dsp:cNvSpPr/>
      </dsp:nvSpPr>
      <dsp:spPr>
        <a:xfrm>
          <a:off x="497898" y="1570097"/>
          <a:ext cx="581737" cy="581737"/>
        </a:xfrm>
        <a:prstGeom prst="ellipse">
          <a:avLst/>
        </a:prstGeom>
        <a:solidFill>
          <a:schemeClr val="bg1">
            <a:lumMod val="8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C6C88064-585E-4150-9BB4-5778014FC4E1}">
      <dsp:nvSpPr>
        <dsp:cNvPr id="0" name=""/>
        <dsp:cNvSpPr/>
      </dsp:nvSpPr>
      <dsp:spPr>
        <a:xfrm>
          <a:off x="686414" y="2326133"/>
          <a:ext cx="4773551" cy="465390"/>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0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latin typeface="+mn-lt"/>
              <a:ea typeface="+mn-ea"/>
              <a:cs typeface="+mn-cs"/>
            </a:rPr>
            <a:t>Επιλογή περιορισμένου αριθμού προτεραιοτήτων για την ανάπτυξη</a:t>
          </a:r>
        </a:p>
      </dsp:txBody>
      <dsp:txXfrm>
        <a:off x="686414" y="2326133"/>
        <a:ext cx="4773551" cy="465390"/>
      </dsp:txXfrm>
    </dsp:sp>
    <dsp:sp modelId="{57782EA3-2849-4A4B-9290-347D69034D9C}">
      <dsp:nvSpPr>
        <dsp:cNvPr id="0" name=""/>
        <dsp:cNvSpPr/>
      </dsp:nvSpPr>
      <dsp:spPr>
        <a:xfrm>
          <a:off x="395545" y="2267959"/>
          <a:ext cx="581737" cy="581737"/>
        </a:xfrm>
        <a:prstGeom prst="ellipse">
          <a:avLst/>
        </a:prstGeom>
        <a:solidFill>
          <a:schemeClr val="bg1">
            <a:lumMod val="8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24B9D75-DC02-4B2E-8253-4632E68E761B}">
      <dsp:nvSpPr>
        <dsp:cNvPr id="0" name=""/>
        <dsp:cNvSpPr/>
      </dsp:nvSpPr>
      <dsp:spPr>
        <a:xfrm>
          <a:off x="352929" y="3023995"/>
          <a:ext cx="5107036" cy="465390"/>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0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effectLst/>
              <a:latin typeface="+mn-lt"/>
              <a:ea typeface="+mn-ea"/>
              <a:cs typeface="+mn-cs"/>
            </a:rPr>
            <a:t>Καθιέρωση κατάλληλων συνδυασμών πολιτικής</a:t>
          </a:r>
        </a:p>
      </dsp:txBody>
      <dsp:txXfrm>
        <a:off x="352929" y="3023995"/>
        <a:ext cx="5107036" cy="465390"/>
      </dsp:txXfrm>
    </dsp:sp>
    <dsp:sp modelId="{7B2CF042-3DB4-426F-B633-5477A59D69B6}">
      <dsp:nvSpPr>
        <dsp:cNvPr id="0" name=""/>
        <dsp:cNvSpPr/>
      </dsp:nvSpPr>
      <dsp:spPr>
        <a:xfrm>
          <a:off x="62060" y="2965821"/>
          <a:ext cx="581737" cy="581737"/>
        </a:xfrm>
        <a:prstGeom prst="ellipse">
          <a:avLst/>
        </a:prstGeom>
        <a:solidFill>
          <a:schemeClr val="bg1">
            <a:lumMod val="8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04F2E-9641-43B0-B636-1C9C5EB3755F}">
      <dsp:nvSpPr>
        <dsp:cNvPr id="0" name=""/>
        <dsp:cNvSpPr/>
      </dsp:nvSpPr>
      <dsp:spPr>
        <a:xfrm>
          <a:off x="-4168474" y="-639665"/>
          <a:ext cx="4966923" cy="4966923"/>
        </a:xfrm>
        <a:prstGeom prst="blockArc">
          <a:avLst>
            <a:gd name="adj1" fmla="val 18900000"/>
            <a:gd name="adj2" fmla="val 2700000"/>
            <a:gd name="adj3" fmla="val 435"/>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BD755-E08D-4175-8FF5-3209E76650AC}">
      <dsp:nvSpPr>
        <dsp:cNvPr id="0" name=""/>
        <dsp:cNvSpPr/>
      </dsp:nvSpPr>
      <dsp:spPr>
        <a:xfrm>
          <a:off x="349755" y="230400"/>
          <a:ext cx="5595299" cy="461096"/>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95" tIns="35560" rIns="35560" bIns="3556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effectLst/>
              <a:latin typeface="+mn-lt"/>
              <a:ea typeface="+mn-ea"/>
              <a:cs typeface="+mn-cs"/>
            </a:rPr>
            <a:t>να κατανοηθεί το πλαίσιο σχεδιασμού μιας εντελώς νέας προσέγγισης και να καθοριστούν οι σχετικές διαδικασίες για τη διοίκησή της</a:t>
          </a:r>
          <a:endParaRPr lang="en-GB" sz="1400" b="1" kern="1200" dirty="0"/>
        </a:p>
      </dsp:txBody>
      <dsp:txXfrm>
        <a:off x="349755" y="230400"/>
        <a:ext cx="5595299" cy="461096"/>
      </dsp:txXfrm>
    </dsp:sp>
    <dsp:sp modelId="{937B1EC7-F637-4D6F-80A9-C88F94A88AB7}">
      <dsp:nvSpPr>
        <dsp:cNvPr id="0" name=""/>
        <dsp:cNvSpPr/>
      </dsp:nvSpPr>
      <dsp:spPr>
        <a:xfrm>
          <a:off x="61570" y="172763"/>
          <a:ext cx="576370" cy="576370"/>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E12D8-F676-40A5-8CCE-87A80E339AB9}">
      <dsp:nvSpPr>
        <dsp:cNvPr id="0" name=""/>
        <dsp:cNvSpPr/>
      </dsp:nvSpPr>
      <dsp:spPr>
        <a:xfrm>
          <a:off x="680164" y="921824"/>
          <a:ext cx="5264891" cy="461096"/>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95"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να αναπτυχθεί η βάση αναφοράς για τον σχεδιασμό και την εξειδίκευση (διαμόρφωση με βάση κείμενα, προτάσεις πολιτικής, μελέτες ΓΓΕΚ και άλλων φορέων, κλπ.)</a:t>
          </a:r>
          <a:endParaRPr lang="en-GB" sz="1400" b="1" kern="1200" dirty="0">
            <a:effectLst/>
            <a:latin typeface="+mn-lt"/>
            <a:ea typeface="+mn-ea"/>
            <a:cs typeface="+mn-cs"/>
          </a:endParaRPr>
        </a:p>
      </dsp:txBody>
      <dsp:txXfrm>
        <a:off x="680164" y="921824"/>
        <a:ext cx="5264891" cy="461096"/>
      </dsp:txXfrm>
    </dsp:sp>
    <dsp:sp modelId="{2C86F25A-C5DD-42B6-809B-3A53B52905F4}">
      <dsp:nvSpPr>
        <dsp:cNvPr id="0" name=""/>
        <dsp:cNvSpPr/>
      </dsp:nvSpPr>
      <dsp:spPr>
        <a:xfrm>
          <a:off x="391978" y="864187"/>
          <a:ext cx="576370" cy="576370"/>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4F0C4-C3E4-480E-AAD1-C8EEAB5F2E2B}">
      <dsp:nvSpPr>
        <dsp:cNvPr id="0" name=""/>
        <dsp:cNvSpPr/>
      </dsp:nvSpPr>
      <dsp:spPr>
        <a:xfrm>
          <a:off x="781572" y="1613247"/>
          <a:ext cx="5163482" cy="461096"/>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95"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να στηθεί και να λειτουργήσει ο μηχανισμός της τετραπλής έλικας</a:t>
          </a:r>
          <a:endParaRPr lang="en-GB" sz="1400" b="1" kern="1200" dirty="0">
            <a:effectLst/>
            <a:latin typeface="+mn-lt"/>
            <a:ea typeface="+mn-ea"/>
            <a:cs typeface="+mn-cs"/>
          </a:endParaRPr>
        </a:p>
      </dsp:txBody>
      <dsp:txXfrm>
        <a:off x="781572" y="1613247"/>
        <a:ext cx="5163482" cy="461096"/>
      </dsp:txXfrm>
    </dsp:sp>
    <dsp:sp modelId="{D46B479C-2DEB-4A6D-8553-6C70BE7CACA1}">
      <dsp:nvSpPr>
        <dsp:cNvPr id="0" name=""/>
        <dsp:cNvSpPr/>
      </dsp:nvSpPr>
      <dsp:spPr>
        <a:xfrm>
          <a:off x="493387" y="1555610"/>
          <a:ext cx="576370" cy="576370"/>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C2DB3-723C-4040-8FA9-ACFB13561F23}">
      <dsp:nvSpPr>
        <dsp:cNvPr id="0" name=""/>
        <dsp:cNvSpPr/>
      </dsp:nvSpPr>
      <dsp:spPr>
        <a:xfrm>
          <a:off x="680164" y="2304671"/>
          <a:ext cx="5264891" cy="461096"/>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95"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να ξεπεραστεί γρήγορα ο αρχικός χαρακτήρας πειραματισμού (</a:t>
          </a:r>
          <a:r>
            <a:rPr lang="en-US" sz="1400" b="1" i="1" kern="1200" dirty="0">
              <a:effectLst/>
              <a:latin typeface="+mn-lt"/>
              <a:ea typeface="+mn-ea"/>
              <a:cs typeface="+mn-cs"/>
            </a:rPr>
            <a:t>learning by doing</a:t>
          </a:r>
          <a:r>
            <a:rPr lang="el-GR" sz="1400" b="1" kern="1200" dirty="0">
              <a:effectLst/>
              <a:latin typeface="+mn-lt"/>
              <a:ea typeface="+mn-ea"/>
              <a:cs typeface="+mn-cs"/>
            </a:rPr>
            <a:t>) και να αποκτηθεί εμπειρία</a:t>
          </a:r>
          <a:endParaRPr lang="en-GB" sz="1400" b="1" kern="1200" dirty="0">
            <a:effectLst/>
            <a:latin typeface="+mn-lt"/>
            <a:ea typeface="+mn-ea"/>
            <a:cs typeface="+mn-cs"/>
          </a:endParaRPr>
        </a:p>
      </dsp:txBody>
      <dsp:txXfrm>
        <a:off x="680164" y="2304671"/>
        <a:ext cx="5264891" cy="461096"/>
      </dsp:txXfrm>
    </dsp:sp>
    <dsp:sp modelId="{1B5C2B41-4E7D-4639-9AE1-639BDCABB114}">
      <dsp:nvSpPr>
        <dsp:cNvPr id="0" name=""/>
        <dsp:cNvSpPr/>
      </dsp:nvSpPr>
      <dsp:spPr>
        <a:xfrm>
          <a:off x="391978" y="2247034"/>
          <a:ext cx="576370" cy="576370"/>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8B2E8-1290-4896-8FF2-2DE905FDEC6F}">
      <dsp:nvSpPr>
        <dsp:cNvPr id="0" name=""/>
        <dsp:cNvSpPr/>
      </dsp:nvSpPr>
      <dsp:spPr>
        <a:xfrm>
          <a:off x="349755" y="2996094"/>
          <a:ext cx="5595299" cy="461096"/>
        </a:xfrm>
        <a:prstGeom prst="rect">
          <a:avLst/>
        </a:prstGeom>
        <a:solidFill>
          <a:srgbClr val="E3F1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95"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να οριστικοποιηθούν εν τέλει οι βασικοί τομείς της οικονομίας και ο πολύ μεγάλος αριθμός προτεραιοτήτων της Στρατηγικής</a:t>
          </a:r>
          <a:endParaRPr lang="en-GB" sz="1400" b="1" kern="1200" dirty="0">
            <a:effectLst/>
            <a:latin typeface="+mn-lt"/>
            <a:ea typeface="+mn-ea"/>
            <a:cs typeface="+mn-cs"/>
          </a:endParaRPr>
        </a:p>
      </dsp:txBody>
      <dsp:txXfrm>
        <a:off x="349755" y="2996094"/>
        <a:ext cx="5595299" cy="461096"/>
      </dsp:txXfrm>
    </dsp:sp>
    <dsp:sp modelId="{85F55FAA-6AFF-4AE0-928F-215357BE673A}">
      <dsp:nvSpPr>
        <dsp:cNvPr id="0" name=""/>
        <dsp:cNvSpPr/>
      </dsp:nvSpPr>
      <dsp:spPr>
        <a:xfrm>
          <a:off x="61570" y="2938457"/>
          <a:ext cx="576370" cy="576370"/>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B0CD5-24C0-4D79-A8CB-50D306AA13BB}">
      <dsp:nvSpPr>
        <dsp:cNvPr id="0" name=""/>
        <dsp:cNvSpPr/>
      </dsp:nvSpPr>
      <dsp:spPr>
        <a:xfrm>
          <a:off x="0" y="901"/>
          <a:ext cx="49015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56F21-C662-47E6-BBA9-73DECC383A11}">
      <dsp:nvSpPr>
        <dsp:cNvPr id="0" name=""/>
        <dsp:cNvSpPr/>
      </dsp:nvSpPr>
      <dsp:spPr>
        <a:xfrm>
          <a:off x="0" y="901"/>
          <a:ext cx="1443026" cy="184504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Οι αρχικές δυσκολίες ξεπεράστηκαν  με την εφαρμογή:</a:t>
          </a:r>
          <a:endParaRPr lang="en-GB" sz="1400" kern="1200" dirty="0"/>
        </a:p>
      </dsp:txBody>
      <dsp:txXfrm>
        <a:off x="0" y="901"/>
        <a:ext cx="1443026" cy="1845046"/>
      </dsp:txXfrm>
    </dsp:sp>
    <dsp:sp modelId="{8643400A-C07B-4496-BC1E-9EA12A957C44}">
      <dsp:nvSpPr>
        <dsp:cNvPr id="0" name=""/>
        <dsp:cNvSpPr/>
      </dsp:nvSpPr>
      <dsp:spPr>
        <a:xfrm>
          <a:off x="1507789" y="22590"/>
          <a:ext cx="3389290" cy="433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srgbClr val="C00000"/>
              </a:solidFill>
            </a:rPr>
            <a:t>τεκμηριωμένης ανάλυσης </a:t>
          </a:r>
          <a:endParaRPr lang="en-GB" sz="1400" kern="1200" dirty="0"/>
        </a:p>
      </dsp:txBody>
      <dsp:txXfrm>
        <a:off x="1507789" y="22590"/>
        <a:ext cx="3389290" cy="433784"/>
      </dsp:txXfrm>
    </dsp:sp>
    <dsp:sp modelId="{346268E9-4466-4C34-8872-63EFF4F468F1}">
      <dsp:nvSpPr>
        <dsp:cNvPr id="0" name=""/>
        <dsp:cNvSpPr/>
      </dsp:nvSpPr>
      <dsp:spPr>
        <a:xfrm>
          <a:off x="1443026" y="456375"/>
          <a:ext cx="3454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14B2E-11BF-4F47-A9F9-9E928D230827}">
      <dsp:nvSpPr>
        <dsp:cNvPr id="0" name=""/>
        <dsp:cNvSpPr/>
      </dsp:nvSpPr>
      <dsp:spPr>
        <a:xfrm>
          <a:off x="1507789" y="478064"/>
          <a:ext cx="3389290" cy="433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solidFill>
                <a:srgbClr val="C00000"/>
              </a:solidFill>
            </a:rPr>
            <a:t>ανοιχτού διάλογου και συμμετοχής </a:t>
          </a:r>
          <a:endParaRPr lang="el-GR" sz="1400" kern="1200" dirty="0">
            <a:solidFill>
              <a:srgbClr val="C00000"/>
            </a:solidFill>
          </a:endParaRPr>
        </a:p>
      </dsp:txBody>
      <dsp:txXfrm>
        <a:off x="1507789" y="478064"/>
        <a:ext cx="3389290" cy="433784"/>
      </dsp:txXfrm>
    </dsp:sp>
    <dsp:sp modelId="{B9C3033A-A0A3-4A1B-9085-6B937F06D441}">
      <dsp:nvSpPr>
        <dsp:cNvPr id="0" name=""/>
        <dsp:cNvSpPr/>
      </dsp:nvSpPr>
      <dsp:spPr>
        <a:xfrm>
          <a:off x="1443026" y="911848"/>
          <a:ext cx="3454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94CAE-1772-4452-9EEE-06DDDEDB0BCF}">
      <dsp:nvSpPr>
        <dsp:cNvPr id="0" name=""/>
        <dsp:cNvSpPr/>
      </dsp:nvSpPr>
      <dsp:spPr>
        <a:xfrm>
          <a:off x="1507789" y="933537"/>
          <a:ext cx="3389290" cy="433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srgbClr val="C00000"/>
              </a:solidFill>
            </a:rPr>
            <a:t>συστηματικής μεθοδολογικής προσέγγισης</a:t>
          </a:r>
        </a:p>
      </dsp:txBody>
      <dsp:txXfrm>
        <a:off x="1507789" y="933537"/>
        <a:ext cx="3389290" cy="433784"/>
      </dsp:txXfrm>
    </dsp:sp>
    <dsp:sp modelId="{1EE5030A-96F7-4AD8-843D-86AF22FAE617}">
      <dsp:nvSpPr>
        <dsp:cNvPr id="0" name=""/>
        <dsp:cNvSpPr/>
      </dsp:nvSpPr>
      <dsp:spPr>
        <a:xfrm>
          <a:off x="1443026" y="1367321"/>
          <a:ext cx="3454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96576-D486-42FD-B1E2-73E8FD32AC68}">
      <dsp:nvSpPr>
        <dsp:cNvPr id="0" name=""/>
        <dsp:cNvSpPr/>
      </dsp:nvSpPr>
      <dsp:spPr>
        <a:xfrm>
          <a:off x="1507789" y="1389010"/>
          <a:ext cx="3389290" cy="433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srgbClr val="C00000"/>
              </a:solidFill>
            </a:rPr>
            <a:t>διάθεσης σημαντικών πόρων από τους εμπλεκόμενους</a:t>
          </a:r>
        </a:p>
      </dsp:txBody>
      <dsp:txXfrm>
        <a:off x="1507789" y="1389010"/>
        <a:ext cx="3389290" cy="433784"/>
      </dsp:txXfrm>
    </dsp:sp>
    <dsp:sp modelId="{9680EE90-7530-442F-ACBF-905F1747397A}">
      <dsp:nvSpPr>
        <dsp:cNvPr id="0" name=""/>
        <dsp:cNvSpPr/>
      </dsp:nvSpPr>
      <dsp:spPr>
        <a:xfrm>
          <a:off x="1443026" y="1822795"/>
          <a:ext cx="3454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35876-45D6-41DC-A3E0-51666C916975}">
      <dsp:nvSpPr>
        <dsp:cNvPr id="0" name=""/>
        <dsp:cNvSpPr/>
      </dsp:nvSpPr>
      <dsp:spPr>
        <a:xfrm>
          <a:off x="111200" y="69152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Clr>
              <a:srgbClr val="931B21"/>
            </a:buClr>
            <a:buSzPts val="1200"/>
            <a:buFont typeface="Wingdings" panose="05000000000000000000" pitchFamily="2" charset="2"/>
            <a:buNone/>
          </a:pPr>
          <a:r>
            <a:rPr lang="el-GR" sz="1400" b="1" kern="1200">
              <a:ea typeface="Calibri" panose="020F0502020204030204" pitchFamily="34" charset="0"/>
              <a:cs typeface="Calibri" panose="020F0502020204030204" pitchFamily="34" charset="0"/>
            </a:rPr>
            <a:t>Σημαντική παραγωγική επένδυση σε τομείς έντασης γνώσης</a:t>
          </a:r>
          <a:endParaRPr lang="en-GB" sz="1400" b="1" kern="1200" dirty="0"/>
        </a:p>
      </dsp:txBody>
      <dsp:txXfrm>
        <a:off x="111200" y="691521"/>
        <a:ext cx="2625324" cy="820413"/>
      </dsp:txXfrm>
    </dsp:sp>
    <dsp:sp modelId="{CFC67AEE-8210-4636-860F-CFFA04C7DED7}">
      <dsp:nvSpPr>
        <dsp:cNvPr id="0" name=""/>
        <dsp:cNvSpPr/>
      </dsp:nvSpPr>
      <dsp:spPr>
        <a:xfrm>
          <a:off x="1811" y="573017"/>
          <a:ext cx="574289" cy="861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DA0F0-765A-410B-84F5-66918E22541C}">
      <dsp:nvSpPr>
        <dsp:cNvPr id="0" name=""/>
        <dsp:cNvSpPr/>
      </dsp:nvSpPr>
      <dsp:spPr>
        <a:xfrm>
          <a:off x="3093692" y="69152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Βελτίωση της ποιότητας των προϊόντων και υπηρεσιών των καινοτόμων </a:t>
          </a:r>
          <a:r>
            <a:rPr lang="el-GR" sz="1400" b="1" kern="1200" dirty="0" err="1">
              <a:ea typeface="Calibri" panose="020F0502020204030204" pitchFamily="34" charset="0"/>
              <a:cs typeface="Calibri" panose="020F0502020204030204" pitchFamily="34" charset="0"/>
            </a:rPr>
            <a:t>ΜμΕ</a:t>
          </a:r>
          <a:endParaRPr lang="en-GB" sz="1400" b="1" kern="1200" dirty="0">
            <a:ea typeface="Calibri" panose="020F0502020204030204" pitchFamily="34" charset="0"/>
            <a:cs typeface="Arial" panose="020B0604020202020204" pitchFamily="34" charset="0"/>
          </a:endParaRPr>
        </a:p>
      </dsp:txBody>
      <dsp:txXfrm>
        <a:off x="3093692" y="691521"/>
        <a:ext cx="2625324" cy="820413"/>
      </dsp:txXfrm>
    </dsp:sp>
    <dsp:sp modelId="{AD2AC21D-4048-4F72-9B09-B851A669E4CC}">
      <dsp:nvSpPr>
        <dsp:cNvPr id="0" name=""/>
        <dsp:cNvSpPr/>
      </dsp:nvSpPr>
      <dsp:spPr>
        <a:xfrm>
          <a:off x="2984304" y="573017"/>
          <a:ext cx="574289" cy="861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CAB8A-107B-4106-8973-2528CD46C82E}">
      <dsp:nvSpPr>
        <dsp:cNvPr id="0" name=""/>
        <dsp:cNvSpPr/>
      </dsp:nvSpPr>
      <dsp:spPr>
        <a:xfrm>
          <a:off x="111200" y="172433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Ανάπτυξη «εγκάρσιων» συνεργατικών και δημιουργικών δεξιοτήτων </a:t>
          </a:r>
          <a:endParaRPr lang="en-GB" sz="1400" b="1" kern="1200" dirty="0">
            <a:ea typeface="Calibri" panose="020F0502020204030204" pitchFamily="34" charset="0"/>
            <a:cs typeface="Arial" panose="020B0604020202020204" pitchFamily="34" charset="0"/>
          </a:endParaRPr>
        </a:p>
      </dsp:txBody>
      <dsp:txXfrm>
        <a:off x="111200" y="1724331"/>
        <a:ext cx="2625324" cy="820413"/>
      </dsp:txXfrm>
    </dsp:sp>
    <dsp:sp modelId="{89BC83C8-DC3C-4B25-8C00-C76F6393E74D}">
      <dsp:nvSpPr>
        <dsp:cNvPr id="0" name=""/>
        <dsp:cNvSpPr/>
      </dsp:nvSpPr>
      <dsp:spPr>
        <a:xfrm>
          <a:off x="1811" y="1605827"/>
          <a:ext cx="574289" cy="861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5EC53C-F0AE-46CB-B8A7-403BD30B33AA}">
      <dsp:nvSpPr>
        <dsp:cNvPr id="0" name=""/>
        <dsp:cNvSpPr/>
      </dsp:nvSpPr>
      <dsp:spPr>
        <a:xfrm>
          <a:off x="3093692" y="172433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Ενίσχυση ανθεκτικότητας και ανταγωνιστικού πλεονεκτήματος των καινοτόμων επιχειρήσεων</a:t>
          </a:r>
          <a:endParaRPr lang="en-GB" sz="1400" b="1" kern="1200" dirty="0">
            <a:ea typeface="Calibri" panose="020F0502020204030204" pitchFamily="34" charset="0"/>
            <a:cs typeface="Arial" panose="020B0604020202020204" pitchFamily="34" charset="0"/>
          </a:endParaRPr>
        </a:p>
      </dsp:txBody>
      <dsp:txXfrm>
        <a:off x="3093692" y="1724331"/>
        <a:ext cx="2625324" cy="820413"/>
      </dsp:txXfrm>
    </dsp:sp>
    <dsp:sp modelId="{D193D36C-AA18-48B9-A22B-D8238A7DC4AE}">
      <dsp:nvSpPr>
        <dsp:cNvPr id="0" name=""/>
        <dsp:cNvSpPr/>
      </dsp:nvSpPr>
      <dsp:spPr>
        <a:xfrm>
          <a:off x="2984304" y="1605827"/>
          <a:ext cx="574289" cy="861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C4123E-DE51-44AC-8E60-E9C1BA22FDA8}">
      <dsp:nvSpPr>
        <dsp:cNvPr id="0" name=""/>
        <dsp:cNvSpPr/>
      </dsp:nvSpPr>
      <dsp:spPr>
        <a:xfrm>
          <a:off x="111200" y="275714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Δυνατότητα γρήγορης αντίδρασης, προσαρμογής σε αλλαγές και διαχείρισης προκλήσεων</a:t>
          </a:r>
          <a:endParaRPr lang="en-GB" sz="1400" b="1" kern="1200" dirty="0">
            <a:ea typeface="Calibri" panose="020F0502020204030204" pitchFamily="34" charset="0"/>
            <a:cs typeface="Arial" panose="020B0604020202020204" pitchFamily="34" charset="0"/>
          </a:endParaRPr>
        </a:p>
      </dsp:txBody>
      <dsp:txXfrm>
        <a:off x="111200" y="2757141"/>
        <a:ext cx="2625324" cy="820413"/>
      </dsp:txXfrm>
    </dsp:sp>
    <dsp:sp modelId="{35E12226-E9ED-4E4D-8EC2-9066C3B1B206}">
      <dsp:nvSpPr>
        <dsp:cNvPr id="0" name=""/>
        <dsp:cNvSpPr/>
      </dsp:nvSpPr>
      <dsp:spPr>
        <a:xfrm>
          <a:off x="1811" y="2638637"/>
          <a:ext cx="574289" cy="861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18959-EABF-4745-A7B9-53AC413A8AE9}">
      <dsp:nvSpPr>
        <dsp:cNvPr id="0" name=""/>
        <dsp:cNvSpPr/>
      </dsp:nvSpPr>
      <dsp:spPr>
        <a:xfrm>
          <a:off x="3093692" y="275714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Ενίσχυση της ικανότητας αξιοποίησης ευκαιριών</a:t>
          </a:r>
          <a:endParaRPr lang="en-GB" sz="1400" b="1" kern="1200" dirty="0">
            <a:ea typeface="Calibri" panose="020F0502020204030204" pitchFamily="34" charset="0"/>
            <a:cs typeface="Arial" panose="020B0604020202020204" pitchFamily="34" charset="0"/>
          </a:endParaRPr>
        </a:p>
      </dsp:txBody>
      <dsp:txXfrm>
        <a:off x="3093692" y="2757141"/>
        <a:ext cx="2625324" cy="820413"/>
      </dsp:txXfrm>
    </dsp:sp>
    <dsp:sp modelId="{7E9E0025-2B52-441B-BA52-7ADFE070C69B}">
      <dsp:nvSpPr>
        <dsp:cNvPr id="0" name=""/>
        <dsp:cNvSpPr/>
      </dsp:nvSpPr>
      <dsp:spPr>
        <a:xfrm>
          <a:off x="2984304" y="2638637"/>
          <a:ext cx="574289" cy="8614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90892-95FA-42D6-B38D-A3CCC6B0CBA5}">
      <dsp:nvSpPr>
        <dsp:cNvPr id="0" name=""/>
        <dsp:cNvSpPr/>
      </dsp:nvSpPr>
      <dsp:spPr>
        <a:xfrm>
          <a:off x="111200" y="378995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Προώθηση της συνεργασίας μεταξύ των </a:t>
          </a:r>
          <a:r>
            <a:rPr lang="el-GR" sz="1400" b="1" kern="1200" dirty="0" err="1">
              <a:ea typeface="Calibri" panose="020F0502020204030204" pitchFamily="34" charset="0"/>
              <a:cs typeface="Calibri" panose="020F0502020204030204" pitchFamily="34" charset="0"/>
            </a:rPr>
            <a:t>ΜμΕ</a:t>
          </a:r>
          <a:r>
            <a:rPr lang="el-GR" sz="1400" b="1" kern="1200" dirty="0">
              <a:ea typeface="Calibri" panose="020F0502020204030204" pitchFamily="34" charset="0"/>
              <a:cs typeface="Calibri" panose="020F0502020204030204" pitchFamily="34" charset="0"/>
            </a:rPr>
            <a:t> </a:t>
          </a:r>
          <a:endParaRPr lang="en-GB" sz="1400" b="1" kern="1200" dirty="0">
            <a:ea typeface="Calibri" panose="020F0502020204030204" pitchFamily="34" charset="0"/>
            <a:cs typeface="Arial" panose="020B0604020202020204" pitchFamily="34" charset="0"/>
          </a:endParaRPr>
        </a:p>
      </dsp:txBody>
      <dsp:txXfrm>
        <a:off x="111200" y="3789951"/>
        <a:ext cx="2625324" cy="820413"/>
      </dsp:txXfrm>
    </dsp:sp>
    <dsp:sp modelId="{5ED1E894-8074-43E6-AF13-468D1078A156}">
      <dsp:nvSpPr>
        <dsp:cNvPr id="0" name=""/>
        <dsp:cNvSpPr/>
      </dsp:nvSpPr>
      <dsp:spPr>
        <a:xfrm>
          <a:off x="1811" y="3671447"/>
          <a:ext cx="574289" cy="86143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926C3-62BA-45E2-9919-84E95517DAD5}">
      <dsp:nvSpPr>
        <dsp:cNvPr id="0" name=""/>
        <dsp:cNvSpPr/>
      </dsp:nvSpPr>
      <dsp:spPr>
        <a:xfrm>
          <a:off x="3093692" y="3789951"/>
          <a:ext cx="2625324" cy="820413"/>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569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a typeface="Calibri" panose="020F0502020204030204" pitchFamily="34" charset="0"/>
              <a:cs typeface="Calibri" panose="020F0502020204030204" pitchFamily="34" charset="0"/>
            </a:rPr>
            <a:t>Ανάπτυξη οικοσυστήματος συνεργατικής καινοτομίας</a:t>
          </a:r>
          <a:endParaRPr lang="en-GB" sz="1400" b="1" kern="1200" dirty="0"/>
        </a:p>
      </dsp:txBody>
      <dsp:txXfrm>
        <a:off x="3093692" y="3789951"/>
        <a:ext cx="2625324" cy="820413"/>
      </dsp:txXfrm>
    </dsp:sp>
    <dsp:sp modelId="{A9E9F647-C3D7-4C34-B4BA-1F27F459ED2B}">
      <dsp:nvSpPr>
        <dsp:cNvPr id="0" name=""/>
        <dsp:cNvSpPr/>
      </dsp:nvSpPr>
      <dsp:spPr>
        <a:xfrm>
          <a:off x="2984304" y="3671447"/>
          <a:ext cx="574289" cy="86143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A0004-9CC9-4DF7-846A-77D913FEC3DF}">
      <dsp:nvSpPr>
        <dsp:cNvPr id="0" name=""/>
        <dsp:cNvSpPr/>
      </dsp:nvSpPr>
      <dsp:spPr>
        <a:xfrm>
          <a:off x="475814" y="244364"/>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Clr>
              <a:srgbClr val="C00000"/>
            </a:buClr>
            <a:buSzTx/>
            <a:buFont typeface="Wingdings" panose="05000000000000000000" pitchFamily="2" charset="2"/>
            <a:buNone/>
          </a:pPr>
          <a:r>
            <a:rPr lang="el-GR" sz="1400" b="1" kern="1200" dirty="0">
              <a:effectLst/>
              <a:latin typeface="+mn-lt"/>
              <a:ea typeface="+mn-ea"/>
              <a:cs typeface="+mn-cs"/>
            </a:rPr>
            <a:t>Διαμόρφωση μιας Στρατηγικής περισσότερο ευθυγραμμισμένης με την ‘</a:t>
          </a:r>
          <a:r>
            <a:rPr lang="el-GR" sz="1400" b="1" i="1" kern="1200" dirty="0" err="1">
              <a:effectLst/>
              <a:latin typeface="+mn-lt"/>
              <a:ea typeface="+mn-ea"/>
              <a:cs typeface="+mn-cs"/>
            </a:rPr>
            <a:t>προϊοντική</a:t>
          </a:r>
          <a:r>
            <a:rPr lang="el-GR" sz="1400" b="1" i="1" kern="1200" dirty="0">
              <a:effectLst/>
              <a:latin typeface="+mn-lt"/>
              <a:ea typeface="+mn-ea"/>
              <a:cs typeface="+mn-cs"/>
            </a:rPr>
            <a:t>’</a:t>
          </a:r>
          <a:r>
            <a:rPr lang="el-GR" sz="1400" b="1" kern="1200" dirty="0">
              <a:effectLst/>
              <a:latin typeface="+mn-lt"/>
              <a:ea typeface="+mn-ea"/>
              <a:cs typeface="+mn-cs"/>
            </a:rPr>
            <a:t> προσέγγιση </a:t>
          </a:r>
          <a:r>
            <a:rPr lang="el-GR" sz="1400" b="0" kern="1200" dirty="0">
              <a:effectLst/>
              <a:latin typeface="+mn-lt"/>
              <a:ea typeface="+mn-ea"/>
              <a:cs typeface="+mn-cs"/>
            </a:rPr>
            <a:t>με</a:t>
          </a:r>
          <a:r>
            <a:rPr lang="el-GR" sz="1400" kern="1200" dirty="0">
              <a:effectLst/>
              <a:latin typeface="+mn-lt"/>
              <a:ea typeface="+mn-ea"/>
              <a:cs typeface="+mn-cs"/>
            </a:rPr>
            <a:t> βάση την ύπαρξη κρίσιμης μάζας επιχειρήσεων </a:t>
          </a:r>
          <a:endParaRPr lang="en-GB" sz="1400" kern="1200" dirty="0"/>
        </a:p>
      </dsp:txBody>
      <dsp:txXfrm>
        <a:off x="475814" y="244364"/>
        <a:ext cx="3760505" cy="1175157"/>
      </dsp:txXfrm>
    </dsp:sp>
    <dsp:sp modelId="{907F4268-AECD-4326-A854-706C33965CE6}">
      <dsp:nvSpPr>
        <dsp:cNvPr id="0" name=""/>
        <dsp:cNvSpPr/>
      </dsp:nvSpPr>
      <dsp:spPr>
        <a:xfrm>
          <a:off x="319127" y="74619"/>
          <a:ext cx="822610" cy="12339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9E7E13-B21C-4F68-A97E-E50C89E43628}">
      <dsp:nvSpPr>
        <dsp:cNvPr id="0" name=""/>
        <dsp:cNvSpPr/>
      </dsp:nvSpPr>
      <dsp:spPr>
        <a:xfrm>
          <a:off x="4575206" y="244364"/>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Διαμόρφωση μιας Στρατηγικής με σαφή Λογική της Παρέμβασης </a:t>
          </a:r>
          <a:r>
            <a:rPr lang="el-GR" sz="1400" b="0" kern="1200" dirty="0">
              <a:effectLst/>
              <a:latin typeface="+mn-lt"/>
              <a:ea typeface="+mn-ea"/>
              <a:cs typeface="+mn-cs"/>
            </a:rPr>
            <a:t>μέσω </a:t>
          </a:r>
          <a:r>
            <a:rPr lang="el-GR" sz="1400" kern="1200" dirty="0">
              <a:effectLst/>
              <a:latin typeface="+mn-lt"/>
              <a:ea typeface="+mn-ea"/>
              <a:cs typeface="+mn-cs"/>
            </a:rPr>
            <a:t>ανάπτυξης δομημένου συστήματος δεικτών και ποσοτικοποίησης της τελικής συμβολής των δράσεων</a:t>
          </a:r>
        </a:p>
      </dsp:txBody>
      <dsp:txXfrm>
        <a:off x="4575206" y="244364"/>
        <a:ext cx="3760505" cy="1175157"/>
      </dsp:txXfrm>
    </dsp:sp>
    <dsp:sp modelId="{5CF93C86-0A16-451E-A97E-552B0649366F}">
      <dsp:nvSpPr>
        <dsp:cNvPr id="0" name=""/>
        <dsp:cNvSpPr/>
      </dsp:nvSpPr>
      <dsp:spPr>
        <a:xfrm>
          <a:off x="4418518" y="74619"/>
          <a:ext cx="822610" cy="12339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877EC3-E91C-4B59-AE7D-29D9EB7472D7}">
      <dsp:nvSpPr>
        <dsp:cNvPr id="0" name=""/>
        <dsp:cNvSpPr/>
      </dsp:nvSpPr>
      <dsp:spPr>
        <a:xfrm>
          <a:off x="8674598" y="244364"/>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Θεσμοθέτηση της ΔΕΑ ως συστηματική και συστημική δυναμική διεργασία </a:t>
          </a:r>
          <a:r>
            <a:rPr lang="el-GR" sz="1400" kern="1200" dirty="0">
              <a:effectLst/>
              <a:latin typeface="+mn-lt"/>
              <a:ea typeface="+mn-ea"/>
              <a:cs typeface="+mn-cs"/>
            </a:rPr>
            <a:t>στο επίκεντρο των πολιτικών οικονομικής και κοινωνικής ανάπτυξης</a:t>
          </a:r>
        </a:p>
      </dsp:txBody>
      <dsp:txXfrm>
        <a:off x="8674598" y="244364"/>
        <a:ext cx="3760505" cy="1175157"/>
      </dsp:txXfrm>
    </dsp:sp>
    <dsp:sp modelId="{EE68B32A-0976-4A60-81DB-51812DB1D794}">
      <dsp:nvSpPr>
        <dsp:cNvPr id="0" name=""/>
        <dsp:cNvSpPr/>
      </dsp:nvSpPr>
      <dsp:spPr>
        <a:xfrm>
          <a:off x="8517910" y="74619"/>
          <a:ext cx="822610" cy="12339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DB104-2998-40C6-A892-C6EAF5E17B95}">
      <dsp:nvSpPr>
        <dsp:cNvPr id="0" name=""/>
        <dsp:cNvSpPr/>
      </dsp:nvSpPr>
      <dsp:spPr>
        <a:xfrm>
          <a:off x="475814" y="1723757"/>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Αναβάθμιση του πλαισίου για τον βέλτιστο ‘καθορισμό προτεραιοτήτων’ </a:t>
          </a:r>
          <a:r>
            <a:rPr lang="el-GR" sz="1400" kern="1200" dirty="0">
              <a:effectLst/>
              <a:latin typeface="+mn-lt"/>
              <a:ea typeface="+mn-ea"/>
              <a:cs typeface="+mn-cs"/>
            </a:rPr>
            <a:t>σε συσχέτιση με τις οικονομικές ανάγκες και τις δυνατότητες των επιχειρήσεων</a:t>
          </a:r>
          <a:endParaRPr lang="el-GR" sz="1400" b="1" kern="1200" dirty="0">
            <a:effectLst/>
            <a:latin typeface="+mn-lt"/>
            <a:ea typeface="+mn-ea"/>
            <a:cs typeface="+mn-cs"/>
          </a:endParaRPr>
        </a:p>
      </dsp:txBody>
      <dsp:txXfrm>
        <a:off x="475814" y="1723757"/>
        <a:ext cx="3760505" cy="1175157"/>
      </dsp:txXfrm>
    </dsp:sp>
    <dsp:sp modelId="{9111784E-9C32-4F31-9846-81072C556FE4}">
      <dsp:nvSpPr>
        <dsp:cNvPr id="0" name=""/>
        <dsp:cNvSpPr/>
      </dsp:nvSpPr>
      <dsp:spPr>
        <a:xfrm>
          <a:off x="319127" y="1554012"/>
          <a:ext cx="822610" cy="12339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6039CF-4FFD-4CC8-BAE5-0525E9678CE8}">
      <dsp:nvSpPr>
        <dsp:cNvPr id="0" name=""/>
        <dsp:cNvSpPr/>
      </dsp:nvSpPr>
      <dsp:spPr>
        <a:xfrm>
          <a:off x="4575206" y="1723757"/>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Επανεξέταση του πλήθους των προτεραιοτήτων </a:t>
          </a:r>
          <a:r>
            <a:rPr lang="el-GR" sz="1400" b="0" kern="1200" dirty="0">
              <a:effectLst/>
              <a:latin typeface="+mn-lt"/>
              <a:ea typeface="+mn-ea"/>
              <a:cs typeface="+mn-cs"/>
            </a:rPr>
            <a:t>με στόχο τη </a:t>
          </a:r>
          <a:r>
            <a:rPr lang="el-GR" sz="1400" kern="1200" dirty="0">
              <a:effectLst/>
              <a:latin typeface="+mn-lt"/>
              <a:ea typeface="+mn-ea"/>
              <a:cs typeface="+mn-cs"/>
            </a:rPr>
            <a:t>μείωσή του, μέσω επίτευξης </a:t>
          </a:r>
          <a:r>
            <a:rPr lang="el-GR" sz="1400" i="0" kern="1200" dirty="0">
              <a:effectLst/>
              <a:latin typeface="+mn-lt"/>
              <a:ea typeface="+mn-ea"/>
              <a:cs typeface="+mn-cs"/>
            </a:rPr>
            <a:t>ισορροπίας μεταξύ εξειδίκευσης και υποστήριξης μιας πιο «ανοιχτής» καινοτομίας </a:t>
          </a:r>
          <a:endParaRPr lang="el-GR" sz="1400" b="1" i="0" kern="1200" dirty="0">
            <a:effectLst/>
            <a:latin typeface="+mn-lt"/>
            <a:ea typeface="+mn-ea"/>
            <a:cs typeface="+mn-cs"/>
          </a:endParaRPr>
        </a:p>
      </dsp:txBody>
      <dsp:txXfrm>
        <a:off x="4575206" y="1723757"/>
        <a:ext cx="3760505" cy="1175157"/>
      </dsp:txXfrm>
    </dsp:sp>
    <dsp:sp modelId="{EA4C44CA-B1B0-4425-973D-9BD3A3B17792}">
      <dsp:nvSpPr>
        <dsp:cNvPr id="0" name=""/>
        <dsp:cNvSpPr/>
      </dsp:nvSpPr>
      <dsp:spPr>
        <a:xfrm>
          <a:off x="4418518" y="1554012"/>
          <a:ext cx="822610" cy="12339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305A5-D62C-48E6-B1CB-A2576DD90A63}">
      <dsp:nvSpPr>
        <dsp:cNvPr id="0" name=""/>
        <dsp:cNvSpPr/>
      </dsp:nvSpPr>
      <dsp:spPr>
        <a:xfrm>
          <a:off x="8674598" y="1723757"/>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Περιοδική και συστηματική εφαρμογή της ανάλυσης SWOT, </a:t>
          </a:r>
          <a:r>
            <a:rPr lang="el-GR" sz="1400" kern="1200" dirty="0"/>
            <a:t>ως</a:t>
          </a:r>
          <a:r>
            <a:rPr lang="el-GR" sz="1400" b="1" kern="1200" dirty="0">
              <a:effectLst/>
              <a:latin typeface="+mn-lt"/>
              <a:ea typeface="+mn-ea"/>
              <a:cs typeface="+mn-cs"/>
            </a:rPr>
            <a:t> </a:t>
          </a:r>
          <a:r>
            <a:rPr lang="el-GR" sz="1400" b="0" kern="1200" dirty="0">
              <a:effectLst/>
              <a:latin typeface="+mn-lt"/>
              <a:ea typeface="+mn-ea"/>
              <a:cs typeface="+mn-cs"/>
            </a:rPr>
            <a:t>βασικού  εργαλείου μαζί με τη ΔΕΑ, και διασύνδεσή τους με κατάλληλο σύστημα δεικτών </a:t>
          </a:r>
          <a:endParaRPr lang="el-GR" sz="1400" b="1" kern="1200" dirty="0">
            <a:effectLst/>
            <a:latin typeface="+mn-lt"/>
            <a:ea typeface="+mn-ea"/>
            <a:cs typeface="+mn-cs"/>
          </a:endParaRPr>
        </a:p>
      </dsp:txBody>
      <dsp:txXfrm>
        <a:off x="8674598" y="1723757"/>
        <a:ext cx="3760505" cy="1175157"/>
      </dsp:txXfrm>
    </dsp:sp>
    <dsp:sp modelId="{8507B1A5-CE25-4F74-AB8A-F4188DF897E8}">
      <dsp:nvSpPr>
        <dsp:cNvPr id="0" name=""/>
        <dsp:cNvSpPr/>
      </dsp:nvSpPr>
      <dsp:spPr>
        <a:xfrm>
          <a:off x="8517910" y="1554012"/>
          <a:ext cx="822610" cy="12339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1975D-D330-48D7-8AD0-3C5E0B6D6A86}">
      <dsp:nvSpPr>
        <dsp:cNvPr id="0" name=""/>
        <dsp:cNvSpPr/>
      </dsp:nvSpPr>
      <dsp:spPr>
        <a:xfrm>
          <a:off x="475814" y="3203150"/>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Ανάπτυξη μηχανισμού αξιοποίησης και διασφάλισης της γνώσης που προέρχεται από την εμπειρία του ιδιωτικού τομέα</a:t>
          </a:r>
          <a:r>
            <a:rPr lang="el-GR" sz="1400" b="0" kern="1200" dirty="0">
              <a:effectLst/>
              <a:latin typeface="+mn-lt"/>
              <a:ea typeface="+mn-ea"/>
              <a:cs typeface="+mn-cs"/>
            </a:rPr>
            <a:t> </a:t>
          </a:r>
        </a:p>
      </dsp:txBody>
      <dsp:txXfrm>
        <a:off x="475814" y="3203150"/>
        <a:ext cx="3760505" cy="1175157"/>
      </dsp:txXfrm>
    </dsp:sp>
    <dsp:sp modelId="{59452ED9-C386-4E42-8C9B-6D6262FD1872}">
      <dsp:nvSpPr>
        <dsp:cNvPr id="0" name=""/>
        <dsp:cNvSpPr/>
      </dsp:nvSpPr>
      <dsp:spPr>
        <a:xfrm>
          <a:off x="319127" y="3033405"/>
          <a:ext cx="822610" cy="123391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D67A2-C931-4408-9746-12C954E4956A}">
      <dsp:nvSpPr>
        <dsp:cNvPr id="0" name=""/>
        <dsp:cNvSpPr/>
      </dsp:nvSpPr>
      <dsp:spPr>
        <a:xfrm>
          <a:off x="4575206" y="3203150"/>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Διασφάλιση ισόρροπης προσέλκυσης και ενεργού συμμετοχής φορέων στην τετραπλή έλικα </a:t>
          </a:r>
          <a:r>
            <a:rPr lang="el-GR" sz="1400" b="0" kern="1200" dirty="0">
              <a:effectLst/>
              <a:latin typeface="+mn-lt"/>
              <a:ea typeface="+mn-ea"/>
              <a:cs typeface="+mn-cs"/>
            </a:rPr>
            <a:t>(</a:t>
          </a:r>
          <a:r>
            <a:rPr lang="el-GR" sz="1400" kern="1200" dirty="0">
              <a:effectLst/>
              <a:latin typeface="+mn-lt"/>
              <a:ea typeface="+mn-ea"/>
              <a:cs typeface="+mn-cs"/>
            </a:rPr>
            <a:t>Διακυβέρνηση και ΔΕΑ), με ενεργοποίηση της Κοινωνίας των Πολιτών και τη συμμετοχή των επιχειρήσεων</a:t>
          </a:r>
        </a:p>
      </dsp:txBody>
      <dsp:txXfrm>
        <a:off x="4575206" y="3203150"/>
        <a:ext cx="3760505" cy="1175157"/>
      </dsp:txXfrm>
    </dsp:sp>
    <dsp:sp modelId="{2CC916FA-BC7C-4962-BBC5-E4D469E97F75}">
      <dsp:nvSpPr>
        <dsp:cNvPr id="0" name=""/>
        <dsp:cNvSpPr/>
      </dsp:nvSpPr>
      <dsp:spPr>
        <a:xfrm>
          <a:off x="4418518" y="3033405"/>
          <a:ext cx="822610" cy="123391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2AFE5-6CCC-4A63-8C91-50DF831940E4}">
      <dsp:nvSpPr>
        <dsp:cNvPr id="0" name=""/>
        <dsp:cNvSpPr/>
      </dsp:nvSpPr>
      <dsp:spPr>
        <a:xfrm>
          <a:off x="8674598" y="3203150"/>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Πιθανή εγκαθίδρυση κεντρικού σημείου (δομής)</a:t>
          </a:r>
          <a:r>
            <a:rPr lang="el-GR" sz="1400" kern="1200" dirty="0"/>
            <a:t> </a:t>
          </a:r>
          <a:r>
            <a:rPr lang="el-GR" sz="1400" b="0" kern="1200" dirty="0"/>
            <a:t>με ρόλο </a:t>
          </a:r>
          <a:r>
            <a:rPr lang="el-GR" sz="1400" b="0" kern="1200" dirty="0">
              <a:effectLst/>
              <a:latin typeface="+mn-lt"/>
              <a:ea typeface="+mn-ea"/>
              <a:cs typeface="+mn-cs"/>
            </a:rPr>
            <a:t>το συντονισμό και τη </a:t>
          </a:r>
          <a:r>
            <a:rPr lang="el-GR" sz="1400" b="0" kern="1200" dirty="0" err="1">
              <a:effectLst/>
              <a:latin typeface="+mn-lt"/>
              <a:ea typeface="+mn-ea"/>
              <a:cs typeface="+mn-cs"/>
            </a:rPr>
            <a:t>διαλειτουργικότητα</a:t>
          </a:r>
          <a:r>
            <a:rPr lang="el-GR" sz="1400" b="0" kern="1200" dirty="0">
              <a:effectLst/>
              <a:latin typeface="+mn-lt"/>
              <a:ea typeface="+mn-ea"/>
              <a:cs typeface="+mn-cs"/>
            </a:rPr>
            <a:t> επιμέρους συστημάτων – μηχανισμών για την παρακολούθηση της Στρατηγικής</a:t>
          </a:r>
        </a:p>
      </dsp:txBody>
      <dsp:txXfrm>
        <a:off x="8674598" y="3203150"/>
        <a:ext cx="3760505" cy="1175157"/>
      </dsp:txXfrm>
    </dsp:sp>
    <dsp:sp modelId="{33D8A484-7144-4579-B906-1C0E128B944D}">
      <dsp:nvSpPr>
        <dsp:cNvPr id="0" name=""/>
        <dsp:cNvSpPr/>
      </dsp:nvSpPr>
      <dsp:spPr>
        <a:xfrm>
          <a:off x="8517910" y="3033405"/>
          <a:ext cx="822610" cy="1233915"/>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9E7AF-C4A2-4F31-B4AC-7D896B442F87}">
      <dsp:nvSpPr>
        <dsp:cNvPr id="0" name=""/>
        <dsp:cNvSpPr/>
      </dsp:nvSpPr>
      <dsp:spPr>
        <a:xfrm>
          <a:off x="4575206" y="4682543"/>
          <a:ext cx="3760505" cy="117515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5974"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mn-lt"/>
              <a:ea typeface="+mn-ea"/>
              <a:cs typeface="+mn-cs"/>
            </a:rPr>
            <a:t>Αναβάθμιση του ρόλου της ΓΓΕΚ </a:t>
          </a:r>
          <a:r>
            <a:rPr lang="el-GR" sz="1400" b="1" kern="1200" dirty="0"/>
            <a:t>ως συντονιστή του Συστήματος Διακυβέρνησης της ΕΣΕΕ, </a:t>
          </a:r>
          <a:r>
            <a:rPr lang="el-GR" sz="1400" b="0" kern="1200" dirty="0"/>
            <a:t>και</a:t>
          </a:r>
          <a:r>
            <a:rPr lang="el-GR" sz="1400" b="1" kern="1200" dirty="0"/>
            <a:t> </a:t>
          </a:r>
          <a:r>
            <a:rPr lang="el-GR" sz="1400" kern="1200" dirty="0">
              <a:effectLst/>
              <a:latin typeface="+mn-lt"/>
              <a:ea typeface="+mn-ea"/>
              <a:cs typeface="+mn-cs"/>
            </a:rPr>
            <a:t>ενίσχυση της επιχειρησιακής της ικανότητας (προσωπικό, τεχνικά μέσα, εργαλεία, λειτουργία μηχανισμού ‘</a:t>
          </a:r>
          <a:r>
            <a:rPr lang="el-GR" sz="1400" i="1" kern="1200" dirty="0" err="1">
              <a:effectLst/>
              <a:latin typeface="+mn-lt"/>
              <a:ea typeface="+mn-ea"/>
              <a:cs typeface="+mn-cs"/>
            </a:rPr>
            <a:t>secretariat</a:t>
          </a:r>
          <a:r>
            <a:rPr lang="el-GR" sz="1400" i="1" kern="1200" dirty="0">
              <a:effectLst/>
              <a:latin typeface="+mn-lt"/>
              <a:ea typeface="+mn-ea"/>
              <a:cs typeface="+mn-cs"/>
            </a:rPr>
            <a:t>’</a:t>
          </a:r>
          <a:r>
            <a:rPr lang="el-GR" sz="1400" kern="1200" dirty="0">
              <a:effectLst/>
              <a:latin typeface="+mn-lt"/>
              <a:ea typeface="+mn-ea"/>
              <a:cs typeface="+mn-cs"/>
            </a:rPr>
            <a:t>)</a:t>
          </a:r>
          <a:endParaRPr lang="el-GR" sz="1400" b="1" kern="1200" dirty="0">
            <a:effectLst/>
            <a:latin typeface="+mn-lt"/>
            <a:ea typeface="+mn-ea"/>
            <a:cs typeface="+mn-cs"/>
          </a:endParaRPr>
        </a:p>
      </dsp:txBody>
      <dsp:txXfrm>
        <a:off x="4575206" y="4682543"/>
        <a:ext cx="3760505" cy="1175157"/>
      </dsp:txXfrm>
    </dsp:sp>
    <dsp:sp modelId="{07D8567B-47A1-494D-8880-2BCEB7997A2C}">
      <dsp:nvSpPr>
        <dsp:cNvPr id="0" name=""/>
        <dsp:cNvSpPr/>
      </dsp:nvSpPr>
      <dsp:spPr>
        <a:xfrm>
          <a:off x="4418518" y="4512798"/>
          <a:ext cx="822610" cy="1233915"/>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F83C0-86E8-4524-80B1-19727DB0E6E5}">
      <dsp:nvSpPr>
        <dsp:cNvPr id="0" name=""/>
        <dsp:cNvSpPr/>
      </dsp:nvSpPr>
      <dsp:spPr>
        <a:xfrm>
          <a:off x="2419775" y="322428"/>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Clr>
              <a:srgbClr val="C00000"/>
            </a:buClr>
            <a:buSzPts val="1200"/>
            <a:buFont typeface="Wingdings" panose="05000000000000000000" pitchFamily="2" charset="2"/>
            <a:buNone/>
          </a:pPr>
          <a:r>
            <a:rPr lang="el-GR" sz="1400" b="1" kern="1200" dirty="0">
              <a:latin typeface="Calibri" panose="020F0502020204030204" pitchFamily="34" charset="0"/>
              <a:ea typeface="Tahoma" panose="020B0604030504040204" pitchFamily="34" charset="0"/>
              <a:cs typeface="Calibri" panose="020F0502020204030204" pitchFamily="34" charset="0"/>
            </a:rPr>
            <a:t>Ενίσχυση της συνέργειας και του συντονισμού με άλλα προγράμματα για </a:t>
          </a:r>
          <a:r>
            <a:rPr lang="el-GR" sz="1400" b="1" kern="1200" dirty="0" err="1">
              <a:latin typeface="Calibri" panose="020F0502020204030204" pitchFamily="34" charset="0"/>
              <a:ea typeface="Tahoma" panose="020B0604030504040204" pitchFamily="34" charset="0"/>
              <a:cs typeface="Calibri" panose="020F0502020204030204" pitchFamily="34" charset="0"/>
            </a:rPr>
            <a:t>μόχλευση</a:t>
          </a:r>
          <a:r>
            <a:rPr lang="el-GR" sz="1400" b="1" kern="1200" dirty="0">
              <a:latin typeface="Calibri" panose="020F0502020204030204" pitchFamily="34" charset="0"/>
              <a:ea typeface="Tahoma" panose="020B0604030504040204" pitchFamily="34" charset="0"/>
              <a:cs typeface="Calibri" panose="020F0502020204030204" pitchFamily="34" charset="0"/>
            </a:rPr>
            <a:t> πρόσθετων διαθέσιμων πόρων </a:t>
          </a:r>
          <a:r>
            <a:rPr lang="el-GR" sz="1400" kern="1200" dirty="0">
              <a:latin typeface="Calibri" panose="020F0502020204030204" pitchFamily="34" charset="0"/>
              <a:ea typeface="Tahoma" panose="020B0604030504040204" pitchFamily="34" charset="0"/>
              <a:cs typeface="Calibri" panose="020F0502020204030204" pitchFamily="34" charset="0"/>
            </a:rPr>
            <a:t>υ</a:t>
          </a:r>
          <a:r>
            <a:rPr lang="el-GR" sz="1400" kern="1200" dirty="0">
              <a:effectLst/>
              <a:latin typeface="Calibri" panose="020F0502020204030204" pitchFamily="34" charset="0"/>
              <a:ea typeface="Tahoma" panose="020B0604030504040204" pitchFamily="34" charset="0"/>
              <a:cs typeface="Calibri" panose="020F0502020204030204" pitchFamily="34" charset="0"/>
            </a:rPr>
            <a:t>πό το πρίσμα των τάσεων που αναμένεται να επηρεάσουν την ελληνική οικονομία τις επόμενες δεκαετίες</a:t>
          </a:r>
          <a:endParaRPr lang="en-GB" sz="1400" kern="1200" dirty="0"/>
        </a:p>
      </dsp:txBody>
      <dsp:txXfrm>
        <a:off x="2419775" y="322428"/>
        <a:ext cx="4482188" cy="1400683"/>
      </dsp:txXfrm>
    </dsp:sp>
    <dsp:sp modelId="{7A5C84BD-2C46-4A10-A53D-5A1981B51271}">
      <dsp:nvSpPr>
        <dsp:cNvPr id="0" name=""/>
        <dsp:cNvSpPr/>
      </dsp:nvSpPr>
      <dsp:spPr>
        <a:xfrm>
          <a:off x="2233017" y="120107"/>
          <a:ext cx="980478" cy="1470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A9830-AFAE-4DE0-881F-32749A09AC62}">
      <dsp:nvSpPr>
        <dsp:cNvPr id="0" name=""/>
        <dsp:cNvSpPr/>
      </dsp:nvSpPr>
      <dsp:spPr>
        <a:xfrm>
          <a:off x="7325913" y="322428"/>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Tahoma" panose="020B0604030504040204" pitchFamily="34" charset="0"/>
              <a:cs typeface="Calibri" panose="020F0502020204030204" pitchFamily="34" charset="0"/>
            </a:rPr>
            <a:t>Αξιοποίηση των αποτελεσμάτων του «Ερευνώ-Δημιουργώ-Καινοτομώ»</a:t>
          </a:r>
          <a:r>
            <a:rPr lang="el-GR" sz="1400" kern="1200" dirty="0">
              <a:effectLst/>
              <a:latin typeface="Calibri" panose="020F0502020204030204" pitchFamily="34" charset="0"/>
              <a:ea typeface="Tahoma" panose="020B0604030504040204" pitchFamily="34" charset="0"/>
              <a:cs typeface="Calibri" panose="020F0502020204030204" pitchFamily="34" charset="0"/>
            </a:rPr>
            <a:t>, προκειμένου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να </a:t>
          </a:r>
          <a:r>
            <a:rPr lang="el-GR" sz="1400" b="1" kern="1200" dirty="0" err="1">
              <a:effectLst/>
              <a:latin typeface="Calibri" panose="020F0502020204030204" pitchFamily="34" charset="0"/>
              <a:ea typeface="Tahoma" panose="020B0604030504040204" pitchFamily="34" charset="0"/>
              <a:cs typeface="Calibri" panose="020F0502020204030204" pitchFamily="34" charset="0"/>
            </a:rPr>
            <a:t>επαναπροσεγγιστεί</a:t>
          </a:r>
          <a:r>
            <a:rPr lang="el-GR" sz="1400" b="1" kern="1200" dirty="0">
              <a:effectLst/>
              <a:latin typeface="Calibri" panose="020F0502020204030204" pitchFamily="34" charset="0"/>
              <a:ea typeface="Tahoma" panose="020B0604030504040204" pitchFamily="34" charset="0"/>
              <a:cs typeface="Calibri" panose="020F0502020204030204" pitchFamily="34" charset="0"/>
            </a:rPr>
            <a:t> η εξειδίκευση τρίτου βαθμού, </a:t>
          </a:r>
          <a:r>
            <a:rPr lang="el-GR" sz="1400" b="0" kern="1200" dirty="0">
              <a:effectLst/>
              <a:latin typeface="Calibri" panose="020F0502020204030204" pitchFamily="34" charset="0"/>
              <a:ea typeface="Tahoma" panose="020B0604030504040204" pitchFamily="34" charset="0"/>
              <a:cs typeface="Calibri" panose="020F0502020204030204" pitchFamily="34" charset="0"/>
            </a:rPr>
            <a:t>μέσω της διερεύνησης συνενώσεων </a:t>
          </a:r>
          <a:r>
            <a:rPr lang="el-GR" sz="1400" b="0" kern="1200" dirty="0" err="1">
              <a:effectLst/>
              <a:latin typeface="Calibri" panose="020F0502020204030204" pitchFamily="34" charset="0"/>
              <a:ea typeface="Tahoma" panose="020B0604030504040204" pitchFamily="34" charset="0"/>
              <a:cs typeface="Calibri" panose="020F0502020204030204" pitchFamily="34" charset="0"/>
            </a:rPr>
            <a:t>υποτομέων</a:t>
          </a:r>
          <a:r>
            <a:rPr lang="el-GR" sz="1400" b="0" kern="1200" dirty="0">
              <a:effectLst/>
              <a:latin typeface="Calibri" panose="020F0502020204030204" pitchFamily="34" charset="0"/>
              <a:ea typeface="Tahoma" panose="020B0604030504040204" pitchFamily="34" charset="0"/>
              <a:cs typeface="Calibri" panose="020F0502020204030204" pitchFamily="34" charset="0"/>
            </a:rPr>
            <a:t> και της καθιέρωσης του τομέα </a:t>
          </a:r>
          <a:r>
            <a:rPr lang="el-GR" sz="1400" kern="1200" dirty="0">
              <a:effectLst/>
              <a:latin typeface="Calibri" panose="020F0502020204030204" pitchFamily="34" charset="0"/>
              <a:ea typeface="Calibri" panose="020F0502020204030204" pitchFamily="34" charset="0"/>
              <a:cs typeface="Calibri" panose="020F0502020204030204" pitchFamily="34" charset="0"/>
            </a:rPr>
            <a:t>των ΤΠΕ ως οριζόντια προτεραιότητα </a:t>
          </a:r>
          <a:endParaRPr lang="el-GR" sz="1400" kern="1200" dirty="0">
            <a:effectLst/>
            <a:latin typeface="Calibri" panose="020F0502020204030204" pitchFamily="34" charset="0"/>
            <a:ea typeface="Tahoma" panose="020B0604030504040204" pitchFamily="34" charset="0"/>
            <a:cs typeface="Calibri" panose="020F0502020204030204" pitchFamily="34" charset="0"/>
          </a:endParaRPr>
        </a:p>
      </dsp:txBody>
      <dsp:txXfrm>
        <a:off x="7325913" y="322428"/>
        <a:ext cx="4482188" cy="1400683"/>
      </dsp:txXfrm>
    </dsp:sp>
    <dsp:sp modelId="{F7025B8B-63FC-4044-8B6C-B85A6C4636C2}">
      <dsp:nvSpPr>
        <dsp:cNvPr id="0" name=""/>
        <dsp:cNvSpPr/>
      </dsp:nvSpPr>
      <dsp:spPr>
        <a:xfrm>
          <a:off x="7139155" y="120107"/>
          <a:ext cx="980478" cy="1470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5FD81-0A64-472F-85D4-13DE6EC523D9}">
      <dsp:nvSpPr>
        <dsp:cNvPr id="0" name=""/>
        <dsp:cNvSpPr/>
      </dsp:nvSpPr>
      <dsp:spPr>
        <a:xfrm>
          <a:off x="2437525" y="1846035"/>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Calibri" panose="020F0502020204030204" pitchFamily="34" charset="0"/>
              <a:ea typeface="Tahoma" panose="020B0604030504040204" pitchFamily="34" charset="0"/>
              <a:cs typeface="Calibri" panose="020F0502020204030204" pitchFamily="34" charset="0"/>
            </a:rPr>
            <a:t>Σε σχέση με τις ερευνητικές υποδομές, επανεξέταση του πλήθους τους </a:t>
          </a:r>
          <a:r>
            <a:rPr lang="el-GR" sz="1400" b="0" kern="1200" dirty="0">
              <a:latin typeface="Calibri" panose="020F0502020204030204" pitchFamily="34" charset="0"/>
              <a:ea typeface="Tahoma" panose="020B0604030504040204" pitchFamily="34" charset="0"/>
              <a:cs typeface="Calibri" panose="020F0502020204030204" pitchFamily="34" charset="0"/>
            </a:rPr>
            <a:t>με </a:t>
          </a:r>
          <a:r>
            <a:rPr lang="el-GR" sz="1400" kern="1200" dirty="0">
              <a:latin typeface="Calibri" panose="020F0502020204030204" pitchFamily="34" charset="0"/>
              <a:ea typeface="Tahoma" panose="020B0604030504040204" pitchFamily="34" charset="0"/>
              <a:cs typeface="Calibri" panose="020F0502020204030204" pitchFamily="34" charset="0"/>
            </a:rPr>
            <a:t>συνεχή αξιολόγηση της ικανότητάς τους και δικτύωσή τους με άλλες δομές </a:t>
          </a:r>
        </a:p>
      </dsp:txBody>
      <dsp:txXfrm>
        <a:off x="2437525" y="1846035"/>
        <a:ext cx="4482188" cy="1400683"/>
      </dsp:txXfrm>
    </dsp:sp>
    <dsp:sp modelId="{F12401DA-B5A0-4199-AD27-1319719DE516}">
      <dsp:nvSpPr>
        <dsp:cNvPr id="0" name=""/>
        <dsp:cNvSpPr/>
      </dsp:nvSpPr>
      <dsp:spPr>
        <a:xfrm>
          <a:off x="2392816" y="1652598"/>
          <a:ext cx="980478" cy="1470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F4C94-44DB-4544-A379-C4C2114DC70D}">
      <dsp:nvSpPr>
        <dsp:cNvPr id="0" name=""/>
        <dsp:cNvSpPr/>
      </dsp:nvSpPr>
      <dsp:spPr>
        <a:xfrm>
          <a:off x="7299289" y="1837168"/>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Calibri" panose="020F0502020204030204" pitchFamily="34" charset="0"/>
              <a:cs typeface="Times New Roman" panose="02020603050405020304" pitchFamily="18" charset="0"/>
            </a:rPr>
            <a:t>Συντονισμός των </a:t>
          </a:r>
          <a:r>
            <a:rPr lang="el-GR" sz="1400" b="1" kern="1200" dirty="0">
              <a:latin typeface="Calibri" panose="020F0502020204030204" pitchFamily="34" charset="0"/>
              <a:ea typeface="Calibri" panose="020F0502020204030204" pitchFamily="34" charset="0"/>
              <a:cs typeface="Times New Roman" panose="02020603050405020304" pitchFamily="18" charset="0"/>
            </a:rPr>
            <a:t>Προσκλήσεων μεταξύ εθνικού και περιφερειακού επιπέδου</a:t>
          </a:r>
          <a:r>
            <a:rPr lang="el-GR" sz="1400" kern="1200" dirty="0">
              <a:latin typeface="Calibri" panose="020F0502020204030204" pitchFamily="34" charset="0"/>
              <a:ea typeface="Calibri" panose="020F0502020204030204" pitchFamily="34" charset="0"/>
              <a:cs typeface="Times New Roman" panose="02020603050405020304" pitchFamily="18" charset="0"/>
            </a:rPr>
            <a:t> μέσω του οριζόντιου εθνικού </a:t>
          </a:r>
          <a:r>
            <a:rPr lang="el-GR" sz="1400" kern="1200" dirty="0">
              <a:effectLst/>
              <a:latin typeface="Calibri" panose="020F0502020204030204" pitchFamily="34" charset="0"/>
              <a:ea typeface="Calibri" panose="020F0502020204030204" pitchFamily="34" charset="0"/>
              <a:cs typeface="Times New Roman" panose="02020603050405020304" pitchFamily="18" charset="0"/>
            </a:rPr>
            <a:t>και καθετοποιημένου περιφερειακού προγραμματισμού και της </a:t>
          </a:r>
          <a:r>
            <a:rPr lang="el-GR" sz="1400" kern="1200" dirty="0">
              <a:latin typeface="Calibri" panose="020F0502020204030204" pitchFamily="34" charset="0"/>
              <a:ea typeface="Calibri" panose="020F0502020204030204" pitchFamily="34" charset="0"/>
              <a:cs typeface="Times New Roman" panose="02020603050405020304" pitchFamily="18" charset="0"/>
            </a:rPr>
            <a:t>υλοποίησης </a:t>
          </a:r>
          <a:r>
            <a:rPr lang="el-GR" sz="1400" kern="1200" dirty="0">
              <a:effectLst/>
              <a:latin typeface="Calibri" panose="020F0502020204030204" pitchFamily="34" charset="0"/>
              <a:ea typeface="Calibri" panose="020F0502020204030204" pitchFamily="34" charset="0"/>
              <a:cs typeface="Times New Roman" panose="02020603050405020304" pitchFamily="18" charset="0"/>
            </a:rPr>
            <a:t>προτεραιοτήτων </a:t>
          </a:r>
        </a:p>
      </dsp:txBody>
      <dsp:txXfrm>
        <a:off x="7299289" y="1837168"/>
        <a:ext cx="4482188" cy="1400683"/>
      </dsp:txXfrm>
    </dsp:sp>
    <dsp:sp modelId="{32ED4AC5-A371-4B76-8332-230D9630FA0C}">
      <dsp:nvSpPr>
        <dsp:cNvPr id="0" name=""/>
        <dsp:cNvSpPr/>
      </dsp:nvSpPr>
      <dsp:spPr>
        <a:xfrm>
          <a:off x="7233918" y="1634832"/>
          <a:ext cx="980478" cy="14707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BC800-7B37-42C7-9BB6-B71E499BA68F}">
      <dsp:nvSpPr>
        <dsp:cNvPr id="0" name=""/>
        <dsp:cNvSpPr/>
      </dsp:nvSpPr>
      <dsp:spPr>
        <a:xfrm>
          <a:off x="2437525" y="3422909"/>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Calibri" panose="020F0502020204030204" pitchFamily="34" charset="0"/>
              <a:ea typeface="Tahoma" panose="020B0604030504040204" pitchFamily="34" charset="0"/>
              <a:cs typeface="Calibri" panose="020F0502020204030204" pitchFamily="34" charset="0"/>
            </a:rPr>
            <a:t>Υ</a:t>
          </a:r>
          <a:r>
            <a:rPr lang="el-GR" sz="1400" b="1" kern="1200" dirty="0">
              <a:effectLst/>
              <a:latin typeface="Calibri" panose="020F0502020204030204" pitchFamily="34" charset="0"/>
              <a:ea typeface="Tahoma" panose="020B0604030504040204" pitchFamily="34" charset="0"/>
              <a:cs typeface="Calibri" panose="020F0502020204030204" pitchFamily="34" charset="0"/>
            </a:rPr>
            <a:t>ιοθέτηση επαναλαμβανόμενων, κυλιόμενων κύκλων Προσκλήσεων εκδήλωσης επενδυτικού ενδιαφέροντος</a:t>
          </a:r>
          <a:r>
            <a:rPr lang="el-GR" sz="1400" kern="1200" dirty="0">
              <a:effectLst/>
              <a:latin typeface="Calibri" panose="020F0502020204030204" pitchFamily="34" charset="0"/>
              <a:ea typeface="Tahoma" panose="020B0604030504040204" pitchFamily="34" charset="0"/>
              <a:cs typeface="Calibri" panose="020F0502020204030204" pitchFamily="34" charset="0"/>
            </a:rPr>
            <a:t> </a:t>
          </a:r>
        </a:p>
      </dsp:txBody>
      <dsp:txXfrm>
        <a:off x="2437525" y="3422909"/>
        <a:ext cx="4482188" cy="1400683"/>
      </dsp:txXfrm>
    </dsp:sp>
    <dsp:sp modelId="{B507699B-3DAB-422C-A7F0-E47AB9CD9BFD}">
      <dsp:nvSpPr>
        <dsp:cNvPr id="0" name=""/>
        <dsp:cNvSpPr/>
      </dsp:nvSpPr>
      <dsp:spPr>
        <a:xfrm>
          <a:off x="2321790" y="3202841"/>
          <a:ext cx="980478" cy="14707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CDA75-C7AA-4121-87E3-9543D3196A64}">
      <dsp:nvSpPr>
        <dsp:cNvPr id="0" name=""/>
        <dsp:cNvSpPr/>
      </dsp:nvSpPr>
      <dsp:spPr>
        <a:xfrm>
          <a:off x="7334787" y="3405149"/>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Tahoma" panose="020B0604030504040204" pitchFamily="34" charset="0"/>
              <a:cs typeface="Calibri" panose="020F0502020204030204" pitchFamily="34" charset="0"/>
            </a:rPr>
            <a:t>Σχεδιασμός εξειδικευμένων προγραμμάτων πρακτικής ανάπτυξης δεξιοτήτων</a:t>
          </a:r>
          <a:r>
            <a:rPr lang="en-US" sz="1400" b="1" kern="1200" dirty="0">
              <a:effectLst/>
              <a:latin typeface="Calibri" panose="020F0502020204030204" pitchFamily="34" charset="0"/>
              <a:ea typeface="Tahoma" panose="020B0604030504040204" pitchFamily="34" charset="0"/>
              <a:cs typeface="Calibri" panose="020F0502020204030204" pitchFamily="34" charset="0"/>
            </a:rPr>
            <a:t> </a:t>
          </a:r>
          <a:r>
            <a:rPr lang="el-GR" sz="1400" kern="1200" dirty="0">
              <a:effectLst/>
              <a:latin typeface="Calibri" panose="020F0502020204030204" pitchFamily="34" charset="0"/>
              <a:ea typeface="Tahoma" panose="020B0604030504040204" pitchFamily="34" charset="0"/>
              <a:cs typeface="Calibri" panose="020F0502020204030204" pitchFamily="34" charset="0"/>
            </a:rPr>
            <a:t>με σκοπό τη</a:t>
          </a:r>
          <a:r>
            <a:rPr lang="el-GR" sz="1400" kern="1200" dirty="0">
              <a:effectLst/>
              <a:latin typeface="Calibri" panose="020F0502020204030204" pitchFamily="34" charset="0"/>
              <a:ea typeface="Calibri" panose="020F0502020204030204" pitchFamily="34" charset="0"/>
              <a:cs typeface="Calibri" panose="020F0502020204030204" pitchFamily="34" charset="0"/>
            </a:rPr>
            <a:t> βελτίωση της ικανότητας παραγωγής και διαχείρισης της καινοτομίας εντός των επιχειρήσεων </a:t>
          </a:r>
          <a:endParaRPr lang="en-GB" sz="1400" kern="1200" dirty="0">
            <a:effectLst/>
            <a:latin typeface="Calibri" panose="020F0502020204030204" pitchFamily="34" charset="0"/>
            <a:ea typeface="Tahoma" panose="020B0604030504040204" pitchFamily="34" charset="0"/>
            <a:cs typeface="Calibri" panose="020F0502020204030204" pitchFamily="34" charset="0"/>
          </a:endParaRPr>
        </a:p>
      </dsp:txBody>
      <dsp:txXfrm>
        <a:off x="7334787" y="3405149"/>
        <a:ext cx="4482188" cy="1400683"/>
      </dsp:txXfrm>
    </dsp:sp>
    <dsp:sp modelId="{C3DFE7E3-8608-4C39-A493-5091889FC2E9}">
      <dsp:nvSpPr>
        <dsp:cNvPr id="0" name=""/>
        <dsp:cNvSpPr/>
      </dsp:nvSpPr>
      <dsp:spPr>
        <a:xfrm>
          <a:off x="7233918" y="3158440"/>
          <a:ext cx="980478" cy="14707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12D05C-0E49-4A19-B984-D6824FB6BB29}">
      <dsp:nvSpPr>
        <dsp:cNvPr id="0" name=""/>
        <dsp:cNvSpPr/>
      </dsp:nvSpPr>
      <dsp:spPr>
        <a:xfrm>
          <a:off x="4699339" y="4955200"/>
          <a:ext cx="4482188" cy="1400683"/>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873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Tahoma" panose="020B0604030504040204" pitchFamily="34" charset="0"/>
              <a:cs typeface="Calibri" panose="020F0502020204030204" pitchFamily="34" charset="0"/>
            </a:rPr>
            <a:t>Ανάπτυξη και ενίσχυση του δικτύου δομών</a:t>
          </a:r>
          <a:r>
            <a:rPr lang="el-GR" sz="1400" kern="1200" dirty="0">
              <a:effectLst/>
              <a:latin typeface="Calibri" panose="020F0502020204030204" pitchFamily="34" charset="0"/>
              <a:ea typeface="Tahoma" panose="020B0604030504040204" pitchFamily="34" charset="0"/>
              <a:cs typeface="Calibri" panose="020F0502020204030204" pitchFamily="34" charset="0"/>
            </a:rPr>
            <a:t>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καινοτομίας</a:t>
          </a:r>
          <a:r>
            <a:rPr lang="el-GR" sz="1400" kern="1200" dirty="0">
              <a:effectLst/>
              <a:latin typeface="Calibri" panose="020F0502020204030204" pitchFamily="34" charset="0"/>
              <a:ea typeface="Tahoma" panose="020B0604030504040204" pitchFamily="34" charset="0"/>
              <a:cs typeface="Calibri" panose="020F0502020204030204" pitchFamily="34" charset="0"/>
            </a:rPr>
            <a:t> </a:t>
          </a:r>
          <a:r>
            <a:rPr lang="el-GR" sz="1400" i="0" kern="1200" dirty="0">
              <a:effectLst/>
              <a:latin typeface="Calibri" panose="020F0502020204030204" pitchFamily="34" charset="0"/>
              <a:ea typeface="Tahoma" panose="020B0604030504040204" pitchFamily="34" charset="0"/>
              <a:cs typeface="Calibri" panose="020F0502020204030204" pitchFamily="34" charset="0"/>
            </a:rPr>
            <a:t>για την </a:t>
          </a:r>
          <a:r>
            <a:rPr lang="el-GR" sz="1400" kern="1200" dirty="0">
              <a:effectLst/>
              <a:latin typeface="Calibri" panose="020F0502020204030204" pitchFamily="34" charset="0"/>
              <a:ea typeface="Tahoma" panose="020B0604030504040204" pitchFamily="34" charset="0"/>
              <a:cs typeface="Calibri" panose="020F0502020204030204" pitchFamily="34" charset="0"/>
            </a:rPr>
            <a:t>αξιοποίηση υπηρεσιών συμμετοχής των </a:t>
          </a:r>
          <a:r>
            <a:rPr lang="el-GR" sz="1400" kern="1200" dirty="0" err="1">
              <a:effectLst/>
              <a:latin typeface="Calibri" panose="020F0502020204030204" pitchFamily="34" charset="0"/>
              <a:ea typeface="Tahoma" panose="020B0604030504040204" pitchFamily="34" charset="0"/>
              <a:cs typeface="Calibri" panose="020F0502020204030204" pitchFamily="34" charset="0"/>
            </a:rPr>
            <a:t>ΜμΕ</a:t>
          </a:r>
          <a:r>
            <a:rPr lang="el-GR" sz="1400" kern="1200" dirty="0">
              <a:effectLst/>
              <a:latin typeface="Calibri" panose="020F0502020204030204" pitchFamily="34" charset="0"/>
              <a:ea typeface="Tahoma" panose="020B0604030504040204" pitchFamily="34" charset="0"/>
              <a:cs typeface="Calibri" panose="020F0502020204030204" pitchFamily="34" charset="0"/>
            </a:rPr>
            <a:t> σε αλυσίδες αξίας και την ενίσχυση της δραστηριοποίησής τους στο οικοσύστημα καινοτομίας</a:t>
          </a:r>
        </a:p>
      </dsp:txBody>
      <dsp:txXfrm>
        <a:off x="4699339" y="4955200"/>
        <a:ext cx="4482188" cy="1400683"/>
      </dsp:txXfrm>
    </dsp:sp>
    <dsp:sp modelId="{CBA83330-CA6A-46DD-8DAB-B5B0547FF166}">
      <dsp:nvSpPr>
        <dsp:cNvPr id="0" name=""/>
        <dsp:cNvSpPr/>
      </dsp:nvSpPr>
      <dsp:spPr>
        <a:xfrm>
          <a:off x="4561791" y="4726434"/>
          <a:ext cx="980478" cy="147071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22BCA-22C5-4C29-A27E-2B9414201CB7}">
      <dsp:nvSpPr>
        <dsp:cNvPr id="0" name=""/>
        <dsp:cNvSpPr/>
      </dsp:nvSpPr>
      <dsp:spPr>
        <a:xfrm>
          <a:off x="158514" y="1847877"/>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Clr>
              <a:srgbClr val="800000"/>
            </a:buClr>
            <a:buSzPts val="1400"/>
            <a:buFont typeface="Wingdings" panose="05000000000000000000" pitchFamily="2" charset="2"/>
            <a:buNone/>
          </a:pPr>
          <a:r>
            <a:rPr lang="el-GR" sz="1400" b="1" kern="1200" dirty="0">
              <a:effectLst/>
              <a:ea typeface="Calibri" panose="020F0502020204030204" pitchFamily="34" charset="0"/>
              <a:cs typeface="Times New Roman" panose="02020603050405020304" pitchFamily="18" charset="0"/>
            </a:rPr>
            <a:t>Καθορισμός συγκεκριμένων ρόλων των εμπλεκομένων στο Σύστημα Διακυβέρνησης, σαφής κατανομή στα επίπεδα αυτού και ορισμός πλαισίου συμμετοχικής προσέγγισης </a:t>
          </a:r>
          <a:endParaRPr lang="en-GB" sz="1400" b="1" kern="1200" dirty="0"/>
        </a:p>
      </dsp:txBody>
      <dsp:txXfrm>
        <a:off x="158514" y="1847877"/>
        <a:ext cx="3741879" cy="1169337"/>
      </dsp:txXfrm>
    </dsp:sp>
    <dsp:sp modelId="{946D9BD8-984A-4F4C-AFC0-9745D13CE3BA}">
      <dsp:nvSpPr>
        <dsp:cNvPr id="0" name=""/>
        <dsp:cNvSpPr/>
      </dsp:nvSpPr>
      <dsp:spPr>
        <a:xfrm>
          <a:off x="2603" y="1678973"/>
          <a:ext cx="818536" cy="1227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F2C620-C4FA-4AC6-9A93-5BAA92E77D0C}">
      <dsp:nvSpPr>
        <dsp:cNvPr id="0" name=""/>
        <dsp:cNvSpPr/>
      </dsp:nvSpPr>
      <dsp:spPr>
        <a:xfrm>
          <a:off x="4300662" y="1847877"/>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ea typeface="Calibri" panose="020F0502020204030204" pitchFamily="34" charset="0"/>
              <a:cs typeface="Times New Roman" panose="02020603050405020304" pitchFamily="18" charset="0"/>
            </a:rPr>
            <a:t>Διασφάλιση ενεργού συμμετοχής εκπροσώπων των εμπλεκομένων στο Σύστημα Διακυβέρνησης</a:t>
          </a:r>
          <a:r>
            <a:rPr lang="el-GR" sz="1400" kern="1200" dirty="0">
              <a:effectLst/>
              <a:ea typeface="Calibri" panose="020F0502020204030204" pitchFamily="34" charset="0"/>
              <a:cs typeface="Times New Roman" panose="02020603050405020304" pitchFamily="18" charset="0"/>
            </a:rPr>
            <a:t>, αποτελεσματικός συντονισμός των φορέων κεντρικής και περιφερειακής διοίκησης </a:t>
          </a:r>
        </a:p>
      </dsp:txBody>
      <dsp:txXfrm>
        <a:off x="4300662" y="1847877"/>
        <a:ext cx="3741879" cy="1169337"/>
      </dsp:txXfrm>
    </dsp:sp>
    <dsp:sp modelId="{E3630539-CB8A-4443-8552-FB618623AA75}">
      <dsp:nvSpPr>
        <dsp:cNvPr id="0" name=""/>
        <dsp:cNvSpPr/>
      </dsp:nvSpPr>
      <dsp:spPr>
        <a:xfrm>
          <a:off x="4144750" y="1678973"/>
          <a:ext cx="818536" cy="1227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7553F-88EC-4CAC-96F4-0734D41C65A5}">
      <dsp:nvSpPr>
        <dsp:cNvPr id="0" name=""/>
        <dsp:cNvSpPr/>
      </dsp:nvSpPr>
      <dsp:spPr>
        <a:xfrm>
          <a:off x="8442809" y="1847877"/>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ea typeface="Calibri" panose="020F0502020204030204" pitchFamily="34" charset="0"/>
              <a:cs typeface="Times New Roman" panose="02020603050405020304" pitchFamily="18" charset="0"/>
            </a:rPr>
            <a:t>Σαφώς θεσμοθετημένη συνεργασία των φορέων σχεδιασμού και παρακολούθησης της Στρατηγικής Έξυπνης Εξειδίκευσης </a:t>
          </a:r>
          <a:endParaRPr lang="en-GB" sz="1400" b="1" kern="1200" dirty="0">
            <a:effectLst/>
            <a:ea typeface="Calibri" panose="020F0502020204030204" pitchFamily="34" charset="0"/>
            <a:cs typeface="Times New Roman" panose="02020603050405020304" pitchFamily="18" charset="0"/>
          </a:endParaRPr>
        </a:p>
      </dsp:txBody>
      <dsp:txXfrm>
        <a:off x="8442809" y="1847877"/>
        <a:ext cx="3741879" cy="1169337"/>
      </dsp:txXfrm>
    </dsp:sp>
    <dsp:sp modelId="{82AB10CE-44A9-452A-A7C8-5F76DC419113}">
      <dsp:nvSpPr>
        <dsp:cNvPr id="0" name=""/>
        <dsp:cNvSpPr/>
      </dsp:nvSpPr>
      <dsp:spPr>
        <a:xfrm>
          <a:off x="8286897" y="1678973"/>
          <a:ext cx="818536" cy="1227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44A93-65B2-4191-A549-74744BB02BFB}">
      <dsp:nvSpPr>
        <dsp:cNvPr id="0" name=""/>
        <dsp:cNvSpPr/>
      </dsp:nvSpPr>
      <dsp:spPr>
        <a:xfrm>
          <a:off x="158514" y="3319943"/>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ea typeface="Calibri" panose="020F0502020204030204" pitchFamily="34" charset="0"/>
              <a:cs typeface="Times New Roman" panose="02020603050405020304" pitchFamily="18" charset="0"/>
            </a:rPr>
            <a:t>Θεσμοθετημένη σύσταση και </a:t>
          </a:r>
          <a:r>
            <a:rPr lang="el-GR" sz="1400" b="1" u="sng" kern="1200" dirty="0">
              <a:effectLst/>
              <a:ea typeface="Calibri" panose="020F0502020204030204" pitchFamily="34" charset="0"/>
              <a:cs typeface="Times New Roman" panose="02020603050405020304" pitchFamily="18" charset="0"/>
            </a:rPr>
            <a:t>μόνιμη</a:t>
          </a:r>
          <a:r>
            <a:rPr lang="el-GR" sz="1400" b="1" kern="1200" dirty="0">
              <a:effectLst/>
              <a:ea typeface="Calibri" panose="020F0502020204030204" pitchFamily="34" charset="0"/>
              <a:cs typeface="Times New Roman" panose="02020603050405020304" pitchFamily="18" charset="0"/>
            </a:rPr>
            <a:t> λειτουργία των οργάνων διοίκησης των </a:t>
          </a:r>
          <a:r>
            <a:rPr lang="el-GR" sz="1400" b="1" kern="1200" dirty="0" err="1">
              <a:effectLst/>
              <a:ea typeface="Calibri" panose="020F0502020204030204" pitchFamily="34" charset="0"/>
              <a:cs typeface="Times New Roman" panose="02020603050405020304" pitchFamily="18" charset="0"/>
            </a:rPr>
            <a:t>πλατφορμών</a:t>
          </a:r>
          <a:r>
            <a:rPr lang="el-GR" sz="1400" b="1" kern="1200" dirty="0">
              <a:effectLst/>
              <a:ea typeface="Calibri" panose="020F0502020204030204" pitchFamily="34" charset="0"/>
              <a:cs typeface="Times New Roman" panose="02020603050405020304" pitchFamily="18" charset="0"/>
            </a:rPr>
            <a:t> καινοτομίας </a:t>
          </a:r>
          <a:r>
            <a:rPr lang="el-GR" sz="1400" b="0" kern="1200" dirty="0">
              <a:effectLst/>
              <a:ea typeface="Calibri" panose="020F0502020204030204" pitchFamily="34" charset="0"/>
              <a:cs typeface="Times New Roman" panose="02020603050405020304" pitchFamily="18" charset="0"/>
            </a:rPr>
            <a:t>και</a:t>
          </a:r>
          <a:r>
            <a:rPr lang="el-GR" sz="1400" b="1" kern="1200" dirty="0">
              <a:effectLst/>
              <a:ea typeface="Calibri" panose="020F0502020204030204" pitchFamily="34" charset="0"/>
              <a:cs typeface="Times New Roman" panose="02020603050405020304" pitchFamily="18" charset="0"/>
            </a:rPr>
            <a:t> </a:t>
          </a:r>
          <a:r>
            <a:rPr lang="el-GR" sz="1400" kern="1200" dirty="0">
              <a:effectLst/>
              <a:ea typeface="Calibri" panose="020F0502020204030204" pitchFamily="34" charset="0"/>
              <a:cs typeface="Times New Roman" panose="02020603050405020304" pitchFamily="18" charset="0"/>
            </a:rPr>
            <a:t>διασφάλιση της συμμετοχής εκπροσώπων της τετραπλής έλικας</a:t>
          </a:r>
        </a:p>
      </dsp:txBody>
      <dsp:txXfrm>
        <a:off x="158514" y="3319943"/>
        <a:ext cx="3741879" cy="1169337"/>
      </dsp:txXfrm>
    </dsp:sp>
    <dsp:sp modelId="{1A5F7C3A-8420-4AEF-A7FC-08A4461B4E48}">
      <dsp:nvSpPr>
        <dsp:cNvPr id="0" name=""/>
        <dsp:cNvSpPr/>
      </dsp:nvSpPr>
      <dsp:spPr>
        <a:xfrm>
          <a:off x="2603" y="3151039"/>
          <a:ext cx="818536" cy="122780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E25FD-821C-44C2-B1F1-344F88CDA04B}">
      <dsp:nvSpPr>
        <dsp:cNvPr id="0" name=""/>
        <dsp:cNvSpPr/>
      </dsp:nvSpPr>
      <dsp:spPr>
        <a:xfrm>
          <a:off x="4300662" y="3319943"/>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err="1">
              <a:ea typeface="Calibri" panose="020F0502020204030204" pitchFamily="34" charset="0"/>
              <a:cs typeface="Times New Roman" panose="02020603050405020304" pitchFamily="18" charset="0"/>
            </a:rPr>
            <a:t>Εξορθολογισμός</a:t>
          </a:r>
          <a:r>
            <a:rPr lang="el-GR" sz="1400" b="1" kern="1200" dirty="0">
              <a:ea typeface="Calibri" panose="020F0502020204030204" pitchFamily="34" charset="0"/>
              <a:cs typeface="Times New Roman" panose="02020603050405020304" pitchFamily="18" charset="0"/>
            </a:rPr>
            <a:t> του ρόλου και της σύνθεσης των Περιφερειακών Συμβουλίων Έρευνας &amp; Καινοτομίας (ΠΣΕΚ)</a:t>
          </a:r>
        </a:p>
      </dsp:txBody>
      <dsp:txXfrm>
        <a:off x="4300662" y="3319943"/>
        <a:ext cx="3741879" cy="1169337"/>
      </dsp:txXfrm>
    </dsp:sp>
    <dsp:sp modelId="{35AAC7D3-D92E-43EC-8D09-9202F71F8803}">
      <dsp:nvSpPr>
        <dsp:cNvPr id="0" name=""/>
        <dsp:cNvSpPr/>
      </dsp:nvSpPr>
      <dsp:spPr>
        <a:xfrm>
          <a:off x="4144750" y="3151039"/>
          <a:ext cx="818536" cy="1227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1ADE3-DF8C-467C-AA46-E5E3BDD8B851}">
      <dsp:nvSpPr>
        <dsp:cNvPr id="0" name=""/>
        <dsp:cNvSpPr/>
      </dsp:nvSpPr>
      <dsp:spPr>
        <a:xfrm>
          <a:off x="8442809" y="3319943"/>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ea typeface="Calibri" panose="020F0502020204030204" pitchFamily="34" charset="0"/>
              <a:cs typeface="Times New Roman" panose="02020603050405020304" pitchFamily="18" charset="0"/>
            </a:rPr>
            <a:t>Σύγκλιση του Τομεακού και Περιφερειακού Δικτύου ΕΠ και </a:t>
          </a:r>
          <a:r>
            <a:rPr lang="el-GR" sz="1400" b="1" kern="1200" dirty="0" err="1">
              <a:effectLst/>
              <a:ea typeface="Calibri" panose="020F0502020204030204" pitchFamily="34" charset="0"/>
              <a:cs typeface="Times New Roman" panose="02020603050405020304" pitchFamily="18" charset="0"/>
            </a:rPr>
            <a:t>ΠεΠ</a:t>
          </a:r>
          <a:r>
            <a:rPr lang="el-GR" sz="1400" b="1" kern="1200" dirty="0">
              <a:effectLst/>
              <a:ea typeface="Calibri" panose="020F0502020204030204" pitchFamily="34" charset="0"/>
              <a:cs typeface="Times New Roman" panose="02020603050405020304" pitchFamily="18" charset="0"/>
            </a:rPr>
            <a:t> </a:t>
          </a:r>
          <a:r>
            <a:rPr lang="el-GR" sz="1400" kern="1200" dirty="0">
              <a:effectLst/>
              <a:ea typeface="Calibri" panose="020F0502020204030204" pitchFamily="34" charset="0"/>
              <a:cs typeface="Times New Roman" panose="02020603050405020304" pitchFamily="18" charset="0"/>
            </a:rPr>
            <a:t>για τη Στρατηγική Έξυπνης Εξειδίκευσης Δικτύου τουλάχιστον 2 φορές ετησίως </a:t>
          </a:r>
          <a:endParaRPr lang="el-GR" sz="1400" b="1" kern="1200" dirty="0">
            <a:ea typeface="Calibri" panose="020F0502020204030204" pitchFamily="34" charset="0"/>
            <a:cs typeface="Times New Roman" panose="02020603050405020304" pitchFamily="18" charset="0"/>
          </a:endParaRPr>
        </a:p>
      </dsp:txBody>
      <dsp:txXfrm>
        <a:off x="8442809" y="3319943"/>
        <a:ext cx="3741879" cy="1169337"/>
      </dsp:txXfrm>
    </dsp:sp>
    <dsp:sp modelId="{17A1824A-1B08-419B-9BE1-306949466474}">
      <dsp:nvSpPr>
        <dsp:cNvPr id="0" name=""/>
        <dsp:cNvSpPr/>
      </dsp:nvSpPr>
      <dsp:spPr>
        <a:xfrm>
          <a:off x="8286897" y="3151039"/>
          <a:ext cx="818536" cy="12278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53D66F-CC45-4379-91B4-4014A81ACD8C}">
      <dsp:nvSpPr>
        <dsp:cNvPr id="0" name=""/>
        <dsp:cNvSpPr/>
      </dsp:nvSpPr>
      <dsp:spPr>
        <a:xfrm>
          <a:off x="158514" y="4792009"/>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ea typeface="Calibri" panose="020F0502020204030204" pitchFamily="34" charset="0"/>
              <a:cs typeface="Times New Roman" panose="02020603050405020304" pitchFamily="18" charset="0"/>
            </a:rPr>
            <a:t>Ανάπτυξη συστήματος δεικτών παρακολούθησης και αξιολόγησης της ΕΣΕΕ, </a:t>
          </a:r>
          <a:r>
            <a:rPr lang="el-GR" sz="1400" b="0" kern="1200" dirty="0">
              <a:effectLst/>
              <a:ea typeface="Calibri" panose="020F0502020204030204" pitchFamily="34" charset="0"/>
              <a:cs typeface="Times New Roman" panose="02020603050405020304" pitchFamily="18" charset="0"/>
            </a:rPr>
            <a:t>καθιέρωση</a:t>
          </a:r>
          <a:r>
            <a:rPr lang="el-GR" sz="1400" b="1" kern="1200" dirty="0">
              <a:effectLst/>
              <a:ea typeface="Calibri" panose="020F0502020204030204" pitchFamily="34" charset="0"/>
              <a:cs typeface="Times New Roman" panose="02020603050405020304" pitchFamily="18" charset="0"/>
            </a:rPr>
            <a:t> </a:t>
          </a:r>
          <a:r>
            <a:rPr lang="el-GR" sz="1400" kern="1200" dirty="0">
              <a:effectLst/>
              <a:ea typeface="Calibri" panose="020F0502020204030204" pitchFamily="34" charset="0"/>
              <a:cs typeface="Times New Roman" panose="02020603050405020304" pitchFamily="18" charset="0"/>
            </a:rPr>
            <a:t>πρόσθετων δεικτών παρακολούθησης και </a:t>
          </a:r>
          <a:r>
            <a:rPr lang="en-GB" sz="1400" kern="1200" dirty="0">
              <a:effectLst/>
              <a:ea typeface="Calibri" panose="020F0502020204030204" pitchFamily="34" charset="0"/>
              <a:cs typeface="Times New Roman" panose="02020603050405020304" pitchFamily="18" charset="0"/>
            </a:rPr>
            <a:t>Key Performance Indicators</a:t>
          </a:r>
          <a:r>
            <a:rPr lang="el-GR" sz="1400" kern="1200" dirty="0">
              <a:effectLst/>
              <a:ea typeface="Calibri" panose="020F0502020204030204" pitchFamily="34" charset="0"/>
              <a:cs typeface="Times New Roman" panose="02020603050405020304" pitchFamily="18" charset="0"/>
            </a:rPr>
            <a:t> – </a:t>
          </a:r>
          <a:r>
            <a:rPr lang="en-GB" sz="1400" b="0" kern="1200" dirty="0">
              <a:effectLst/>
              <a:ea typeface="Calibri" panose="020F0502020204030204" pitchFamily="34" charset="0"/>
              <a:cs typeface="Times New Roman" panose="02020603050405020304" pitchFamily="18" charset="0"/>
            </a:rPr>
            <a:t>KPIs</a:t>
          </a:r>
          <a:endParaRPr lang="el-GR" sz="1400" b="0" kern="1200" dirty="0">
            <a:effectLst/>
            <a:ea typeface="Calibri" panose="020F0502020204030204" pitchFamily="34" charset="0"/>
            <a:cs typeface="Times New Roman" panose="02020603050405020304" pitchFamily="18" charset="0"/>
          </a:endParaRPr>
        </a:p>
      </dsp:txBody>
      <dsp:txXfrm>
        <a:off x="158514" y="4792009"/>
        <a:ext cx="3741879" cy="1169337"/>
      </dsp:txXfrm>
    </dsp:sp>
    <dsp:sp modelId="{C22337E2-BFBE-40E8-BC8B-7317AC732E07}">
      <dsp:nvSpPr>
        <dsp:cNvPr id="0" name=""/>
        <dsp:cNvSpPr/>
      </dsp:nvSpPr>
      <dsp:spPr>
        <a:xfrm>
          <a:off x="2603" y="4623104"/>
          <a:ext cx="818536" cy="122780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3BD0B-754F-405F-9818-22D5EE8B1161}">
      <dsp:nvSpPr>
        <dsp:cNvPr id="0" name=""/>
        <dsp:cNvSpPr/>
      </dsp:nvSpPr>
      <dsp:spPr>
        <a:xfrm>
          <a:off x="4300662" y="4792009"/>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cs typeface="Times New Roman" panose="02020603050405020304" pitchFamily="18" charset="0"/>
            </a:rPr>
            <a:t>Διασφάλιση </a:t>
          </a:r>
          <a:r>
            <a:rPr lang="el-GR" sz="1400" b="1" kern="1200" dirty="0" err="1">
              <a:cs typeface="Times New Roman" panose="02020603050405020304" pitchFamily="18" charset="0"/>
            </a:rPr>
            <a:t>διαλειτουργικότητας</a:t>
          </a:r>
          <a:r>
            <a:rPr lang="el-GR" sz="1400" b="1" kern="1200" dirty="0">
              <a:cs typeface="Times New Roman" panose="02020603050405020304" pitchFamily="18" charset="0"/>
            </a:rPr>
            <a:t> των συστημάτων/δεδομένων που παρακολουθούν διακριτά τις δράσεις της ΕΣΕΕ</a:t>
          </a:r>
          <a:r>
            <a:rPr lang="el-GR" sz="1400" kern="1200" dirty="0">
              <a:cs typeface="Times New Roman" panose="02020603050405020304" pitchFamily="18" charset="0"/>
            </a:rPr>
            <a:t>, για τροφοδότηση της λήψης απόφασης και αντιμετώπιση γραφειοκρατικών διαδικασιών</a:t>
          </a:r>
        </a:p>
      </dsp:txBody>
      <dsp:txXfrm>
        <a:off x="4300662" y="4792009"/>
        <a:ext cx="3741879" cy="1169337"/>
      </dsp:txXfrm>
    </dsp:sp>
    <dsp:sp modelId="{71E76377-6589-4B20-94EE-73F419621C54}">
      <dsp:nvSpPr>
        <dsp:cNvPr id="0" name=""/>
        <dsp:cNvSpPr/>
      </dsp:nvSpPr>
      <dsp:spPr>
        <a:xfrm>
          <a:off x="4144750" y="4623104"/>
          <a:ext cx="818536" cy="122780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D8198-B00C-410F-AD41-ED046A9AA7D5}">
      <dsp:nvSpPr>
        <dsp:cNvPr id="0" name=""/>
        <dsp:cNvSpPr/>
      </dsp:nvSpPr>
      <dsp:spPr>
        <a:xfrm>
          <a:off x="8442809" y="4792009"/>
          <a:ext cx="3741879" cy="1169337"/>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2031"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cs typeface="Times New Roman" panose="02020603050405020304" pitchFamily="18" charset="0"/>
            </a:rPr>
            <a:t>Συστηματική αξιολόγηση της ΕΣΕΕ </a:t>
          </a:r>
          <a:r>
            <a:rPr lang="el-GR" sz="1400" b="0" kern="1200" dirty="0">
              <a:cs typeface="Times New Roman" panose="02020603050405020304" pitchFamily="18" charset="0"/>
            </a:rPr>
            <a:t>για την </a:t>
          </a:r>
          <a:r>
            <a:rPr lang="el-GR" sz="1400" kern="1200" dirty="0">
              <a:cs typeface="Times New Roman" panose="02020603050405020304" pitchFamily="18" charset="0"/>
            </a:rPr>
            <a:t>εκτίμηση της ορθότητας του σχεδιασμού και της καταλληλόλητας του χρησιμοποιούμενου μίγματος πολιτικής, καθώς και για την ενεργοποίηση του κύκλου πολιτικής</a:t>
          </a:r>
        </a:p>
      </dsp:txBody>
      <dsp:txXfrm>
        <a:off x="8442809" y="4792009"/>
        <a:ext cx="3741879" cy="1169337"/>
      </dsp:txXfrm>
    </dsp:sp>
    <dsp:sp modelId="{3CA27133-28E2-4AF1-A20A-4899AF09E179}">
      <dsp:nvSpPr>
        <dsp:cNvPr id="0" name=""/>
        <dsp:cNvSpPr/>
      </dsp:nvSpPr>
      <dsp:spPr>
        <a:xfrm>
          <a:off x="8286897" y="4623104"/>
          <a:ext cx="818536" cy="122780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5EE3-C359-4ABE-860D-E91A7DA318E0}">
      <dsp:nvSpPr>
        <dsp:cNvPr id="0" name=""/>
        <dsp:cNvSpPr/>
      </dsp:nvSpPr>
      <dsp:spPr>
        <a:xfrm>
          <a:off x="155874" y="557788"/>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Clr>
              <a:srgbClr val="800000"/>
            </a:buClr>
            <a:buSzPts val="1000"/>
            <a:buFont typeface="Wingdings" panose="05000000000000000000" pitchFamily="2" charset="2"/>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Βελτίωση των Περιφερειακών Συστημάτων Έρευνας και Καινοτομίας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με εξασφάλιση πόρων των Περιφερειακών Προγραμμάτων (</a:t>
          </a:r>
          <a:r>
            <a:rPr lang="el-GR" sz="1400" kern="1200" dirty="0" err="1">
              <a:effectLst/>
              <a:latin typeface="Calibri" panose="020F0502020204030204" pitchFamily="34" charset="0"/>
              <a:ea typeface="Yu Mincho" panose="02020400000000000000" pitchFamily="18" charset="-128"/>
              <a:cs typeface="Calibri" panose="020F0502020204030204" pitchFamily="34" charset="0"/>
            </a:rPr>
            <a:t>ΠεΠ</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 2021-2027</a:t>
          </a:r>
          <a:endParaRPr lang="en-GB" sz="1400" kern="1200" dirty="0"/>
        </a:p>
      </dsp:txBody>
      <dsp:txXfrm>
        <a:off x="155874" y="557788"/>
        <a:ext cx="3568030" cy="1115009"/>
      </dsp:txXfrm>
    </dsp:sp>
    <dsp:sp modelId="{B56080F4-A355-462A-9565-128B296355C4}">
      <dsp:nvSpPr>
        <dsp:cNvPr id="0" name=""/>
        <dsp:cNvSpPr/>
      </dsp:nvSpPr>
      <dsp:spPr>
        <a:xfrm>
          <a:off x="7206" y="396731"/>
          <a:ext cx="780506" cy="11707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BD3C9-1BC4-4A47-A15F-092218ACCEFA}">
      <dsp:nvSpPr>
        <dsp:cNvPr id="0" name=""/>
        <dsp:cNvSpPr/>
      </dsp:nvSpPr>
      <dsp:spPr>
        <a:xfrm>
          <a:off x="4074359" y="557788"/>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Συσχέτιση των μέσων πολιτικής,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που αξιοποιήθηκαν κατά την περίοδο 2014-2020, με τις ανάγκες και τα χαρακτηριστικά των τοπικών επιχειρήσεων</a:t>
          </a:r>
        </a:p>
      </dsp:txBody>
      <dsp:txXfrm>
        <a:off x="4074359" y="557788"/>
        <a:ext cx="3568030" cy="1115009"/>
      </dsp:txXfrm>
    </dsp:sp>
    <dsp:sp modelId="{911DFC33-57DF-41ED-AECA-785202471917}">
      <dsp:nvSpPr>
        <dsp:cNvPr id="0" name=""/>
        <dsp:cNvSpPr/>
      </dsp:nvSpPr>
      <dsp:spPr>
        <a:xfrm>
          <a:off x="3925691" y="396731"/>
          <a:ext cx="780506" cy="11707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E289C3-3E76-4A39-A927-695CA2C76F93}">
      <dsp:nvSpPr>
        <dsp:cNvPr id="0" name=""/>
        <dsp:cNvSpPr/>
      </dsp:nvSpPr>
      <dsp:spPr>
        <a:xfrm>
          <a:off x="7992845" y="557788"/>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Ανάπτυξη ενδοπεριφερειακών δικτύων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των συντελεστών της τετραπλής έλικας για θεσμοθετημένη μεταφορά τεχνολογίας, διάχυση γνώσεων και ανάληψη κοινών πρωτοβουλιών (</a:t>
          </a:r>
          <a:r>
            <a:rPr lang="el-GR" sz="1400" kern="1200" dirty="0" err="1">
              <a:effectLst/>
              <a:latin typeface="Calibri" panose="020F0502020204030204" pitchFamily="34" charset="0"/>
              <a:ea typeface="Yu Mincho" panose="02020400000000000000" pitchFamily="18" charset="-128"/>
              <a:cs typeface="Calibri" panose="020F0502020204030204" pitchFamily="34" charset="0"/>
            </a:rPr>
            <a:t>clustering</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a:t>
          </a:r>
        </a:p>
      </dsp:txBody>
      <dsp:txXfrm>
        <a:off x="7992845" y="557788"/>
        <a:ext cx="3568030" cy="1115009"/>
      </dsp:txXfrm>
    </dsp:sp>
    <dsp:sp modelId="{1DCD5FB6-2DF8-4295-927E-03EA399E83B9}">
      <dsp:nvSpPr>
        <dsp:cNvPr id="0" name=""/>
        <dsp:cNvSpPr/>
      </dsp:nvSpPr>
      <dsp:spPr>
        <a:xfrm>
          <a:off x="7844177" y="396731"/>
          <a:ext cx="780506" cy="11707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50687-652A-40C0-8685-7132B74785EF}">
      <dsp:nvSpPr>
        <dsp:cNvPr id="0" name=""/>
        <dsp:cNvSpPr/>
      </dsp:nvSpPr>
      <dsp:spPr>
        <a:xfrm>
          <a:off x="155874" y="1961461"/>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Ορισμός αρμόδιας περιφερειακής μονάδας/ υπηρεσίας</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 ή φορέα υπεύθυνου για τη διαχείριση της στρατηγικής έξυπνης εξειδίκευσης</a:t>
          </a:r>
        </a:p>
      </dsp:txBody>
      <dsp:txXfrm>
        <a:off x="155874" y="1961461"/>
        <a:ext cx="3568030" cy="1115009"/>
      </dsp:txXfrm>
    </dsp:sp>
    <dsp:sp modelId="{1BC3628D-C430-49CD-97E0-608735991818}">
      <dsp:nvSpPr>
        <dsp:cNvPr id="0" name=""/>
        <dsp:cNvSpPr/>
      </dsp:nvSpPr>
      <dsp:spPr>
        <a:xfrm>
          <a:off x="7206" y="1800404"/>
          <a:ext cx="780506" cy="11707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59786-161D-483A-A76E-6E2249DD4FEB}">
      <dsp:nvSpPr>
        <dsp:cNvPr id="0" name=""/>
        <dsp:cNvSpPr/>
      </dsp:nvSpPr>
      <dsp:spPr>
        <a:xfrm>
          <a:off x="4074359" y="1961461"/>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Εργαλεία παρακολούθησης και αξιολόγησης για τη μέτρηση των επιδόσεων,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υιοθέτηση κοινά αποδεκτών τιμών αποτελεσμάτων και στόχου, </a:t>
          </a:r>
          <a:r>
            <a:rPr lang="el-GR" sz="1400" kern="1200" dirty="0" err="1">
              <a:effectLst/>
              <a:latin typeface="Calibri" panose="020F0502020204030204" pitchFamily="34" charset="0"/>
              <a:ea typeface="Yu Mincho" panose="02020400000000000000" pitchFamily="18" charset="-128"/>
              <a:cs typeface="Calibri" panose="020F0502020204030204" pitchFamily="34" charset="0"/>
            </a:rPr>
            <a:t>διαλειτουργικότητα</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 συστημάτων</a:t>
          </a:r>
        </a:p>
      </dsp:txBody>
      <dsp:txXfrm>
        <a:off x="4074359" y="1961461"/>
        <a:ext cx="3568030" cy="1115009"/>
      </dsp:txXfrm>
    </dsp:sp>
    <dsp:sp modelId="{68C19167-B084-465E-92FD-DAC495EE7FD4}">
      <dsp:nvSpPr>
        <dsp:cNvPr id="0" name=""/>
        <dsp:cNvSpPr/>
      </dsp:nvSpPr>
      <dsp:spPr>
        <a:xfrm>
          <a:off x="3925691" y="1800404"/>
          <a:ext cx="780506" cy="11707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55524-C705-4706-A0D0-1751BBAB5693}">
      <dsp:nvSpPr>
        <dsp:cNvPr id="0" name=""/>
        <dsp:cNvSpPr/>
      </dsp:nvSpPr>
      <dsp:spPr>
        <a:xfrm>
          <a:off x="7992845" y="1961461"/>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Calibri" panose="020F0502020204030204" pitchFamily="34" charset="0"/>
              <a:cs typeface="Calibri" panose="020F0502020204030204" pitchFamily="34" charset="0"/>
            </a:rPr>
            <a:t>Απλούστευση και μείωση της γραφειοκρατίας </a:t>
          </a:r>
          <a:r>
            <a:rPr lang="el-GR" sz="1400" b="0" kern="1200" dirty="0">
              <a:effectLst/>
              <a:latin typeface="Calibri" panose="020F0502020204030204" pitchFamily="34" charset="0"/>
              <a:ea typeface="Calibri" panose="020F0502020204030204" pitchFamily="34" charset="0"/>
              <a:cs typeface="Calibri" panose="020F0502020204030204" pitchFamily="34" charset="0"/>
            </a:rPr>
            <a:t>για τη </a:t>
          </a:r>
          <a:r>
            <a:rPr lang="el-GR" sz="1400" kern="1200" dirty="0">
              <a:effectLst/>
              <a:latin typeface="Calibri" panose="020F0502020204030204" pitchFamily="34" charset="0"/>
              <a:ea typeface="Calibri" panose="020F0502020204030204" pitchFamily="34" charset="0"/>
              <a:cs typeface="Calibri" panose="020F0502020204030204" pitchFamily="34" charset="0"/>
            </a:rPr>
            <a:t>διευκόλυνση της πρόσβασης των ενδιαφερομένων σε χρηματοδότηση και πόρους για την Ε&amp;Κ</a:t>
          </a:r>
        </a:p>
      </dsp:txBody>
      <dsp:txXfrm>
        <a:off x="7992845" y="1961461"/>
        <a:ext cx="3568030" cy="1115009"/>
      </dsp:txXfrm>
    </dsp:sp>
    <dsp:sp modelId="{E95E5508-346B-4247-AA02-F28EE128BEBB}">
      <dsp:nvSpPr>
        <dsp:cNvPr id="0" name=""/>
        <dsp:cNvSpPr/>
      </dsp:nvSpPr>
      <dsp:spPr>
        <a:xfrm>
          <a:off x="7844177" y="1800404"/>
          <a:ext cx="780506" cy="11707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EADB0-5CA1-42DE-9CDC-788A9BE66C96}">
      <dsp:nvSpPr>
        <dsp:cNvPr id="0" name=""/>
        <dsp:cNvSpPr/>
      </dsp:nvSpPr>
      <dsp:spPr>
        <a:xfrm>
          <a:off x="155874" y="3365134"/>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Αποτελεσματική λειτουργία της Διαδικασίας Επιχειρηματικής Ανακάλυψης,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μεγαλύτερη συμμετοχή του επιχειρηματικού τομέα και των φορέων της κοινωνίας των πολιτών</a:t>
          </a:r>
        </a:p>
      </dsp:txBody>
      <dsp:txXfrm>
        <a:off x="155874" y="3365134"/>
        <a:ext cx="3568030" cy="1115009"/>
      </dsp:txXfrm>
    </dsp:sp>
    <dsp:sp modelId="{68627EFE-C40E-493A-ABCF-6DD3F689543B}">
      <dsp:nvSpPr>
        <dsp:cNvPr id="0" name=""/>
        <dsp:cNvSpPr/>
      </dsp:nvSpPr>
      <dsp:spPr>
        <a:xfrm>
          <a:off x="7206" y="3204077"/>
          <a:ext cx="780506" cy="11707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5BB006-6545-4953-8C6B-673EE3F2AF77}">
      <dsp:nvSpPr>
        <dsp:cNvPr id="0" name=""/>
        <dsp:cNvSpPr/>
      </dsp:nvSpPr>
      <dsp:spPr>
        <a:xfrm>
          <a:off x="4074359" y="3365134"/>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Μέτρα για διεθνή (και διαπεριφερειακή) συνεργασία </a:t>
          </a:r>
          <a:r>
            <a:rPr lang="el-GR" sz="1400" b="0" kern="1200" dirty="0">
              <a:effectLst/>
              <a:latin typeface="Calibri" panose="020F0502020204030204" pitchFamily="34" charset="0"/>
              <a:ea typeface="Yu Mincho" panose="02020400000000000000" pitchFamily="18" charset="-128"/>
              <a:cs typeface="Calibri" panose="020F0502020204030204" pitchFamily="34" charset="0"/>
            </a:rPr>
            <a:t>και </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ενεργοποίηση των  φορέων του περιφερειακού συστήματος καινοτομίας για συμμετοχή σε δράσεις διεθνούς συνεργασίας</a:t>
          </a:r>
        </a:p>
      </dsp:txBody>
      <dsp:txXfrm>
        <a:off x="4074359" y="3365134"/>
        <a:ext cx="3568030" cy="1115009"/>
      </dsp:txXfrm>
    </dsp:sp>
    <dsp:sp modelId="{20908428-05FE-4049-A38B-04E8886051C6}">
      <dsp:nvSpPr>
        <dsp:cNvPr id="0" name=""/>
        <dsp:cNvSpPr/>
      </dsp:nvSpPr>
      <dsp:spPr>
        <a:xfrm>
          <a:off x="3925691" y="3204077"/>
          <a:ext cx="780506" cy="117075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FB128-5707-4888-87A9-7CA8A694E2AF}">
      <dsp:nvSpPr>
        <dsp:cNvPr id="0" name=""/>
        <dsp:cNvSpPr/>
      </dsp:nvSpPr>
      <dsp:spPr>
        <a:xfrm>
          <a:off x="7992845" y="3365134"/>
          <a:ext cx="3568030"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Yu Mincho" panose="02020400000000000000" pitchFamily="18" charset="-128"/>
              <a:cs typeface="Calibri" panose="020F0502020204030204" pitchFamily="34" charset="0"/>
            </a:rPr>
            <a:t>Βελτίωση των περιφερειακών συστημάτων έρευνας &amp; καινοτομίας,  </a:t>
          </a:r>
          <a:r>
            <a:rPr lang="el-GR" sz="1400" b="0" kern="1200" dirty="0">
              <a:effectLst/>
              <a:latin typeface="Calibri" panose="020F0502020204030204" pitchFamily="34" charset="0"/>
              <a:ea typeface="Yu Mincho" panose="02020400000000000000" pitchFamily="18" charset="-128"/>
              <a:cs typeface="Calibri" panose="020F0502020204030204" pitchFamily="34" charset="0"/>
            </a:rPr>
            <a:t>ενίσχυση</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 της θεσμικής ικανότητας και εξασφάλιση των σχετικών πόρων από τα νέα </a:t>
          </a:r>
          <a:r>
            <a:rPr lang="el-GR" sz="1400" kern="1200" dirty="0" err="1">
              <a:effectLst/>
              <a:latin typeface="Calibri" panose="020F0502020204030204" pitchFamily="34" charset="0"/>
              <a:ea typeface="Yu Mincho" panose="02020400000000000000" pitchFamily="18" charset="-128"/>
              <a:cs typeface="Calibri" panose="020F0502020204030204" pitchFamily="34" charset="0"/>
            </a:rPr>
            <a:t>ΠεΠ</a:t>
          </a:r>
          <a:r>
            <a:rPr lang="el-GR" sz="1400" kern="1200" dirty="0">
              <a:effectLst/>
              <a:latin typeface="Calibri" panose="020F0502020204030204" pitchFamily="34" charset="0"/>
              <a:ea typeface="Yu Mincho" panose="02020400000000000000" pitchFamily="18" charset="-128"/>
              <a:cs typeface="Calibri" panose="020F0502020204030204" pitchFamily="34" charset="0"/>
            </a:rPr>
            <a:t> </a:t>
          </a:r>
          <a:endParaRPr lang="el-GR" sz="1400" b="1" kern="1200" dirty="0">
            <a:effectLst/>
            <a:latin typeface="Calibri" panose="020F0502020204030204" pitchFamily="34" charset="0"/>
            <a:ea typeface="Yu Mincho" panose="02020400000000000000" pitchFamily="18" charset="-128"/>
            <a:cs typeface="Calibri" panose="020F0502020204030204" pitchFamily="34" charset="0"/>
          </a:endParaRPr>
        </a:p>
      </dsp:txBody>
      <dsp:txXfrm>
        <a:off x="7992845" y="3365134"/>
        <a:ext cx="3568030" cy="1115009"/>
      </dsp:txXfrm>
    </dsp:sp>
    <dsp:sp modelId="{5E432CDC-F6E2-4DA5-95B1-5A628B8B6B75}">
      <dsp:nvSpPr>
        <dsp:cNvPr id="0" name=""/>
        <dsp:cNvSpPr/>
      </dsp:nvSpPr>
      <dsp:spPr>
        <a:xfrm>
          <a:off x="7844177" y="3204077"/>
          <a:ext cx="780506" cy="1170759"/>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795BB-39D2-467A-A932-958D6FC9B38F}">
      <dsp:nvSpPr>
        <dsp:cNvPr id="0" name=""/>
        <dsp:cNvSpPr/>
      </dsp:nvSpPr>
      <dsp:spPr>
        <a:xfrm>
          <a:off x="3812097" y="4768807"/>
          <a:ext cx="3943886" cy="1115009"/>
        </a:xfrm>
        <a:prstGeom prst="rect">
          <a:avLst/>
        </a:prstGeom>
        <a:solidFill>
          <a:srgbClr val="E3F1F9">
            <a:alpha val="4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233"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effectLst/>
              <a:latin typeface="Calibri" panose="020F0502020204030204" pitchFamily="34" charset="0"/>
              <a:ea typeface="Calibri" panose="020F0502020204030204" pitchFamily="34" charset="0"/>
              <a:cs typeface="Calibri" panose="020F0502020204030204" pitchFamily="34" charset="0"/>
            </a:rPr>
            <a:t>Αποσαφήνιση ρόλων εθνικού και περιφερειακού τομέα, </a:t>
          </a:r>
          <a:r>
            <a:rPr lang="el-GR" sz="1400" b="0" kern="1200" dirty="0">
              <a:effectLst/>
              <a:latin typeface="Calibri" panose="020F0502020204030204" pitchFamily="34" charset="0"/>
              <a:ea typeface="Calibri" panose="020F0502020204030204" pitchFamily="34" charset="0"/>
              <a:cs typeface="Calibri" panose="020F0502020204030204" pitchFamily="34" charset="0"/>
            </a:rPr>
            <a:t>ανασχεδιασμός</a:t>
          </a:r>
          <a:r>
            <a:rPr lang="el-GR" sz="1400" kern="1200" dirty="0">
              <a:effectLst/>
              <a:latin typeface="Calibri" panose="020F0502020204030204" pitchFamily="34" charset="0"/>
              <a:ea typeface="Calibri" panose="020F0502020204030204" pitchFamily="34" charset="0"/>
              <a:cs typeface="Calibri" panose="020F0502020204030204" pitchFamily="34" charset="0"/>
            </a:rPr>
            <a:t> έτσι ώστε </a:t>
          </a:r>
          <a:r>
            <a:rPr lang="el-GR" sz="1400" i="0" kern="1200" dirty="0">
              <a:effectLst/>
              <a:latin typeface="Calibri" panose="020F0502020204030204" pitchFamily="34" charset="0"/>
              <a:ea typeface="Calibri" panose="020F0502020204030204" pitchFamily="34" charset="0"/>
              <a:cs typeface="Calibri" panose="020F0502020204030204" pitchFamily="34" charset="0"/>
            </a:rPr>
            <a:t>οι καθετοποιημένες </a:t>
          </a:r>
          <a:r>
            <a:rPr lang="el-GR" sz="1400" kern="1200" dirty="0">
              <a:effectLst/>
              <a:latin typeface="Calibri" panose="020F0502020204030204" pitchFamily="34" charset="0"/>
              <a:ea typeface="Calibri" panose="020F0502020204030204" pitchFamily="34" charset="0"/>
              <a:cs typeface="Calibri" panose="020F0502020204030204" pitchFamily="34" charset="0"/>
            </a:rPr>
            <a:t>τομεακές/κλαδικές προτεραιότητες να υλοποιούνται  αποκλειστικά  περιφερειακά, ενώ οι οριζόντιες εθνικά </a:t>
          </a:r>
        </a:p>
      </dsp:txBody>
      <dsp:txXfrm>
        <a:off x="3812097" y="4768807"/>
        <a:ext cx="3943886" cy="1115009"/>
      </dsp:txXfrm>
    </dsp:sp>
    <dsp:sp modelId="{3D0E4AEF-BFB3-462B-A69F-817C525A0B67}">
      <dsp:nvSpPr>
        <dsp:cNvPr id="0" name=""/>
        <dsp:cNvSpPr/>
      </dsp:nvSpPr>
      <dsp:spPr>
        <a:xfrm>
          <a:off x="3701633" y="4607750"/>
          <a:ext cx="780506" cy="1170759"/>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74D0A-F509-4630-A4EB-DBF5DF65F6B6}" type="datetimeFigureOut">
              <a:rPr lang="en-GB" smtClean="0"/>
              <a:t>02/12/2024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455FD-2B3E-4AE7-BF79-B43FE8289E27}" type="slidenum">
              <a:rPr lang="en-GB" smtClean="0"/>
              <a:t>‹#›</a:t>
            </a:fld>
            <a:endParaRPr lang="en-GB"/>
          </a:p>
        </p:txBody>
      </p:sp>
    </p:spTree>
    <p:extLst>
      <p:ext uri="{BB962C8B-B14F-4D97-AF65-F5344CB8AC3E}">
        <p14:creationId xmlns:p14="http://schemas.microsoft.com/office/powerpoint/2010/main" val="421690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1FEC-52AC-65CD-7453-7DC2D9FA5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112DBE-1459-5326-F45C-DB7B8BC0C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3371F5-47D9-DC60-AAB6-DA12DE3C3FE8}"/>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B3125EEB-B07D-76B0-68B0-0DDF8934D9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389795-838B-9BC6-4834-65F4D4B52202}"/>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37047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02E6-548D-D4AC-57F8-90C5F6337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54D8CA-A468-015E-4D8D-874E973520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72C3D-A04C-7B31-A456-19908785AD3C}"/>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D8E623F2-4495-C7B5-EBCE-2AACED40D2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EEA048-761A-247D-E3CE-631F7CEB3484}"/>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393018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304B41-D6D8-4D8A-7CBD-82367CDFB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956D7C-7613-61AC-F04D-6F5D56E7F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E0248-B2F1-C9BE-BD5F-F7BB5EC853FA}"/>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A20437A7-89E9-5281-33DE-A9BFBD9C02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9959EF-911C-B7DC-7BEE-259C72E03D4A}"/>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343420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with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8610601" y="6356353"/>
            <a:ext cx="2743200" cy="365125"/>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832205" y="1234017"/>
            <a:ext cx="10197751" cy="830400"/>
          </a:xfrm>
          <a:prstGeom prst="rect">
            <a:avLst/>
          </a:prstGeom>
        </p:spPr>
        <p:txBody>
          <a:bodyPr>
            <a:noAutofit/>
          </a:bodyPr>
          <a:lstStyle>
            <a:lvl1pPr marL="0" indent="0">
              <a:buNone/>
              <a:defRPr sz="2400" b="1"/>
            </a:lvl1pPr>
          </a:lstStyle>
          <a:p>
            <a:pPr lvl="0"/>
            <a:r>
              <a:rPr lang="en-GB" noProof="0"/>
              <a:t>Title</a:t>
            </a: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832201" y="2182370"/>
            <a:ext cx="10521600" cy="4173983"/>
          </a:xfrm>
          <a:prstGeom prst="rect">
            <a:avLst/>
          </a:prstGeom>
        </p:spPr>
        <p:txBody>
          <a:bodyPr/>
          <a:lstStyle>
            <a:lvl1pPr>
              <a:defRPr sz="2000"/>
            </a:lvl1pPr>
            <a:lvl2pPr marL="514311" indent="-171438">
              <a:buFontTx/>
              <a:buBlip>
                <a:blip r:embed="rId2"/>
              </a:buBlip>
              <a:defRPr/>
            </a:lvl2pPr>
            <a:lvl3pPr marL="857185" indent="-171438">
              <a:buFontTx/>
              <a:buBlip>
                <a:blip r:embed="rId3"/>
              </a:buBlip>
              <a:defRPr/>
            </a:lvl3pPr>
            <a:lvl4pPr marL="1200061" indent="-171438">
              <a:buFontTx/>
              <a:buBlip>
                <a:blip r:embed="rId2"/>
              </a:buBlip>
              <a:defRPr/>
            </a:lvl4pPr>
            <a:lvl5pPr marL="1542935" indent="-171438">
              <a:buFontTx/>
              <a:buBlip>
                <a:blip r:embed="rId3"/>
              </a:buBlip>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5022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41B6-C3EB-212E-F37F-FB3397EFD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25DEB5-8302-ECA4-7A69-4E75B76AF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B1710A-FF0F-4450-EA05-C819EB00D609}"/>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52B01822-B457-EAA9-5ACE-CE50534E91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722287-9496-90EF-C286-9188A6A3805D}"/>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226121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5148-7ABA-8F68-6C88-FEFEF460A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5E887F-5860-10AB-37B2-078BB892A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CDCDB-6F19-7C6B-5BA8-47BD9BCC50BE}"/>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F0179A87-C16A-B558-86C3-7D4900C77D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088426-7EC8-7D5F-404F-27F8FFC7E488}"/>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364507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C1ED-1525-2BB3-972E-79ED8402F3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125200-CB45-2F25-CB95-B64BD51E08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FF4D84-4962-E748-1F0C-F7605DE808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FA878F-30F9-0D21-61C2-2DD97A5456C6}"/>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6" name="Footer Placeholder 5">
            <a:extLst>
              <a:ext uri="{FF2B5EF4-FFF2-40B4-BE49-F238E27FC236}">
                <a16:creationId xmlns:a16="http://schemas.microsoft.com/office/drawing/2014/main" id="{CD32E454-F801-6610-524D-B735168251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6AEB31-5138-51DD-4DF0-A1B93CCFBAA1}"/>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191020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CBC4-51D6-D862-EF5B-BD17FE2BBF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AC346-D039-139A-8A11-6F6E781F6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A4B44-A03A-757A-045B-ECF582346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4868D9-A3EE-A760-08B8-5D6CEAA543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EB1C7-B776-ACC5-B55F-7C58531B5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3C7326-C0C1-3702-D3C1-A8688292DE1F}"/>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8" name="Footer Placeholder 7">
            <a:extLst>
              <a:ext uri="{FF2B5EF4-FFF2-40B4-BE49-F238E27FC236}">
                <a16:creationId xmlns:a16="http://schemas.microsoft.com/office/drawing/2014/main" id="{3609B030-BCE0-9672-1AB3-07FF3D7746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23220E4-367F-7EC8-C0E1-6E3ADCC9C7E2}"/>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226839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43E1-4C92-5A30-2852-9BF96BCE98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8FA76E-3588-CE45-080A-AD9F6732E550}"/>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4" name="Footer Placeholder 3">
            <a:extLst>
              <a:ext uri="{FF2B5EF4-FFF2-40B4-BE49-F238E27FC236}">
                <a16:creationId xmlns:a16="http://schemas.microsoft.com/office/drawing/2014/main" id="{30D46C4F-2723-B0DE-27A3-83EE78A3D36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674A41C-1C15-9D6E-2639-2530BD7654EB}"/>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1790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D5FB1-6058-13C0-A25C-A40181EBFCA7}"/>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3" name="Footer Placeholder 2">
            <a:extLst>
              <a:ext uri="{FF2B5EF4-FFF2-40B4-BE49-F238E27FC236}">
                <a16:creationId xmlns:a16="http://schemas.microsoft.com/office/drawing/2014/main" id="{336DFFEB-F694-2AEA-0ACE-465D9CBE8A8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053C4F3-8E2D-0703-DF9B-68B933BB7AB5}"/>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260602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FE7D-7FBF-1619-E8BA-F135F8FD1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58203E-0733-A95C-0B58-1222D0202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A78769-C9BB-4DD3-8F9B-ADAF89BB1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ECB68-9A9E-5004-3835-F8D75A0F8106}"/>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6" name="Footer Placeholder 5">
            <a:extLst>
              <a:ext uri="{FF2B5EF4-FFF2-40B4-BE49-F238E27FC236}">
                <a16:creationId xmlns:a16="http://schemas.microsoft.com/office/drawing/2014/main" id="{058A0FD1-7B48-F620-6992-7242461E2C9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F72255-7796-4730-2680-94BD89CF6AA0}"/>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192107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BD74-1E0E-3427-7AC1-3A04CAE04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6B45D1-FB40-1A29-E0E5-7D551ACA1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2561B8-A995-53F9-44D5-B8F891424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1BA35-0779-526A-B608-48D92F095145}"/>
              </a:ext>
            </a:extLst>
          </p:cNvPr>
          <p:cNvSpPr>
            <a:spLocks noGrp="1"/>
          </p:cNvSpPr>
          <p:nvPr>
            <p:ph type="dt" sz="half" idx="10"/>
          </p:nvPr>
        </p:nvSpPr>
        <p:spPr/>
        <p:txBody>
          <a:bodyPr/>
          <a:lstStyle/>
          <a:p>
            <a:fld id="{7F3CCC8F-7696-45B0-8B0B-A1C25E5EC98B}" type="datetimeFigureOut">
              <a:rPr lang="en-GB" smtClean="0"/>
              <a:t>02/12/2024</a:t>
            </a:fld>
            <a:endParaRPr lang="en-GB" dirty="0"/>
          </a:p>
        </p:txBody>
      </p:sp>
      <p:sp>
        <p:nvSpPr>
          <p:cNvPr id="6" name="Footer Placeholder 5">
            <a:extLst>
              <a:ext uri="{FF2B5EF4-FFF2-40B4-BE49-F238E27FC236}">
                <a16:creationId xmlns:a16="http://schemas.microsoft.com/office/drawing/2014/main" id="{F19568DB-1815-4A48-244C-1876B02AD4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88F9877-745F-28ED-9FF8-8B34C1CEFE62}"/>
              </a:ext>
            </a:extLst>
          </p:cNvPr>
          <p:cNvSpPr>
            <a:spLocks noGrp="1"/>
          </p:cNvSpPr>
          <p:nvPr>
            <p:ph type="sldNum" sz="quarter" idx="12"/>
          </p:nvPr>
        </p:nvSpPr>
        <p:spPr/>
        <p:txBody>
          <a:bodyPr/>
          <a:lstStyle/>
          <a:p>
            <a:fld id="{85E900B9-8B5B-45D2-AC74-227306299D76}" type="slidenum">
              <a:rPr lang="en-GB" smtClean="0"/>
              <a:t>‹#›</a:t>
            </a:fld>
            <a:endParaRPr lang="en-GB" dirty="0"/>
          </a:p>
        </p:txBody>
      </p:sp>
    </p:spTree>
    <p:extLst>
      <p:ext uri="{BB962C8B-B14F-4D97-AF65-F5344CB8AC3E}">
        <p14:creationId xmlns:p14="http://schemas.microsoft.com/office/powerpoint/2010/main" val="292001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F71CF-B696-DFE6-614E-11665722F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89B1E4-E6E7-4644-20B6-D95017CC2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373478-CAB4-8FA0-B3AB-37B771DFF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CC8F-7696-45B0-8B0B-A1C25E5EC98B}" type="datetimeFigureOut">
              <a:rPr lang="en-GB" smtClean="0"/>
              <a:t>02/12/2024</a:t>
            </a:fld>
            <a:endParaRPr lang="en-GB" dirty="0"/>
          </a:p>
        </p:txBody>
      </p:sp>
      <p:sp>
        <p:nvSpPr>
          <p:cNvPr id="5" name="Footer Placeholder 4">
            <a:extLst>
              <a:ext uri="{FF2B5EF4-FFF2-40B4-BE49-F238E27FC236}">
                <a16:creationId xmlns:a16="http://schemas.microsoft.com/office/drawing/2014/main" id="{6FAD926A-B75E-A925-07EE-684B70F33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81DF37D-0E1B-E6F7-42D7-D9443841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900B9-8B5B-45D2-AC74-227306299D76}" type="slidenum">
              <a:rPr lang="en-GB" smtClean="0"/>
              <a:t>‹#›</a:t>
            </a:fld>
            <a:endParaRPr lang="en-GB" dirty="0"/>
          </a:p>
        </p:txBody>
      </p:sp>
    </p:spTree>
    <p:extLst>
      <p:ext uri="{BB962C8B-B14F-4D97-AF65-F5344CB8AC3E}">
        <p14:creationId xmlns:p14="http://schemas.microsoft.com/office/powerpoint/2010/main" val="2383973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08553E1-7D07-6213-3CC4-197573931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6072" y="0"/>
            <a:ext cx="9899854" cy="6858000"/>
          </a:xfrm>
          <a:prstGeom prst="rect">
            <a:avLst/>
          </a:prstGeom>
        </p:spPr>
      </p:pic>
      <p:sp>
        <p:nvSpPr>
          <p:cNvPr id="4" name="object 87">
            <a:extLst>
              <a:ext uri="{FF2B5EF4-FFF2-40B4-BE49-F238E27FC236}">
                <a16:creationId xmlns:a16="http://schemas.microsoft.com/office/drawing/2014/main" id="{E6F37633-6C30-092E-3D89-E7D011BDAFEC}"/>
              </a:ext>
            </a:extLst>
          </p:cNvPr>
          <p:cNvSpPr/>
          <p:nvPr/>
        </p:nvSpPr>
        <p:spPr>
          <a:xfrm>
            <a:off x="5372831" y="6186156"/>
            <a:ext cx="1174525" cy="434413"/>
          </a:xfrm>
          <a:prstGeom prst="rect">
            <a:avLst/>
          </a:prstGeom>
          <a:blipFill>
            <a:blip r:embed="rId3" cstate="print"/>
            <a:stretch>
              <a:fillRect/>
            </a:stretch>
          </a:blipFill>
        </p:spPr>
        <p:txBody>
          <a:bodyPr wrap="square" lIns="0" tIns="0" rIns="0" bIns="0" rtlCol="0">
            <a:noAutofit/>
          </a:bodyPr>
          <a:lstStyle/>
          <a:p>
            <a:endParaRPr sz="1322"/>
          </a:p>
        </p:txBody>
      </p:sp>
      <p:grpSp>
        <p:nvGrpSpPr>
          <p:cNvPr id="7" name="Group 6">
            <a:extLst>
              <a:ext uri="{FF2B5EF4-FFF2-40B4-BE49-F238E27FC236}">
                <a16:creationId xmlns:a16="http://schemas.microsoft.com/office/drawing/2014/main" id="{E71885CC-453E-F7E5-5D6A-F8C7409B8716}"/>
              </a:ext>
            </a:extLst>
          </p:cNvPr>
          <p:cNvGrpSpPr/>
          <p:nvPr/>
        </p:nvGrpSpPr>
        <p:grpSpPr>
          <a:xfrm>
            <a:off x="4719201" y="6713491"/>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5071" y="6170340"/>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062" y="6151590"/>
            <a:ext cx="568368" cy="573062"/>
          </a:xfrm>
          <a:prstGeom prst="rect">
            <a:avLst/>
          </a:prstGeom>
        </p:spPr>
      </p:pic>
      <p:sp>
        <p:nvSpPr>
          <p:cNvPr id="65" name="object 85">
            <a:extLst>
              <a:ext uri="{FF2B5EF4-FFF2-40B4-BE49-F238E27FC236}">
                <a16:creationId xmlns:a16="http://schemas.microsoft.com/office/drawing/2014/main" id="{DDFF913A-DE95-826F-D62E-817178FC21F5}"/>
              </a:ext>
            </a:extLst>
          </p:cNvPr>
          <p:cNvSpPr txBox="1"/>
          <p:nvPr/>
        </p:nvSpPr>
        <p:spPr>
          <a:xfrm>
            <a:off x="2396296" y="987375"/>
            <a:ext cx="7759170" cy="689932"/>
          </a:xfrm>
          <a:prstGeom prst="rect">
            <a:avLst/>
          </a:prstGeom>
          <a:noFill/>
        </p:spPr>
        <p:txBody>
          <a:bodyPr wrap="square" lIns="0" tIns="0" rIns="0" bIns="0" rtlCol="0">
            <a:spAutoFit/>
          </a:bodyPr>
          <a:lstStyle/>
          <a:p>
            <a:pPr algn="ctr">
              <a:lnSpc>
                <a:spcPts val="2530"/>
              </a:lnSpc>
              <a:spcBef>
                <a:spcPts val="126"/>
              </a:spcBef>
            </a:pPr>
            <a:r>
              <a:rPr lang="el-GR" sz="2400" b="1" dirty="0">
                <a:latin typeface="Calibri" panose="020F0502020204030204" pitchFamily="34" charset="0"/>
                <a:ea typeface="Calibri" panose="020F0502020204030204" pitchFamily="34" charset="0"/>
                <a:cs typeface="Times New Roman" panose="02020603050405020304" pitchFamily="18" charset="0"/>
              </a:rPr>
              <a:t>Αξιολόγηση της Εθνικής Στρατηγικής Ε&amp;Κ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r>
              <a:rPr lang="el-GR" sz="2400" b="1" dirty="0">
                <a:latin typeface="Calibri" panose="020F0502020204030204" pitchFamily="34" charset="0"/>
                <a:ea typeface="Calibri" panose="020F0502020204030204" pitchFamily="34" charset="0"/>
                <a:cs typeface="Times New Roman" panose="02020603050405020304" pitchFamily="18" charset="0"/>
              </a:rPr>
              <a:t>για την Έξυπνη Εξειδίκευση (RIS3) 2014 –2020 </a:t>
            </a:r>
            <a:endParaRPr sz="2400" b="1" dirty="0">
              <a:solidFill>
                <a:srgbClr val="C00000"/>
              </a:solidFill>
              <a:latin typeface="CeraGR-Black" panose="00000A00000000000000" pitchFamily="50" charset="-95"/>
              <a:cs typeface="Calibri" panose="020F0502020204030204" pitchFamily="34" charset="0"/>
            </a:endParaRPr>
          </a:p>
        </p:txBody>
      </p:sp>
      <p:pic>
        <p:nvPicPr>
          <p:cNvPr id="67" name="Picture 66" descr="A blue and white logo&#10;&#10;Description automatically generated">
            <a:extLst>
              <a:ext uri="{FF2B5EF4-FFF2-40B4-BE49-F238E27FC236}">
                <a16:creationId xmlns:a16="http://schemas.microsoft.com/office/drawing/2014/main" id="{D4B83089-974D-3CFF-E079-8CFF90038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1810" y="144420"/>
            <a:ext cx="1639116" cy="612355"/>
          </a:xfrm>
          <a:prstGeom prst="rect">
            <a:avLst/>
          </a:prstGeom>
        </p:spPr>
      </p:pic>
      <p:pic>
        <p:nvPicPr>
          <p:cNvPr id="69" name="Picture 68" descr="A white and blue text on a black background&#10;&#10;Description automatically generated">
            <a:extLst>
              <a:ext uri="{FF2B5EF4-FFF2-40B4-BE49-F238E27FC236}">
                <a16:creationId xmlns:a16="http://schemas.microsoft.com/office/drawing/2014/main" id="{CCC25F86-C785-E818-C02A-DD2C3F93C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1468" y="301039"/>
            <a:ext cx="1218722" cy="484859"/>
          </a:xfrm>
          <a:prstGeom prst="rect">
            <a:avLst/>
          </a:prstGeom>
        </p:spPr>
      </p:pic>
      <p:sp>
        <p:nvSpPr>
          <p:cNvPr id="2" name="object 85">
            <a:extLst>
              <a:ext uri="{FF2B5EF4-FFF2-40B4-BE49-F238E27FC236}">
                <a16:creationId xmlns:a16="http://schemas.microsoft.com/office/drawing/2014/main" id="{5B4A9CFF-2039-CDCD-FB7F-8176E08365AB}"/>
              </a:ext>
            </a:extLst>
          </p:cNvPr>
          <p:cNvSpPr txBox="1"/>
          <p:nvPr/>
        </p:nvSpPr>
        <p:spPr>
          <a:xfrm>
            <a:off x="5020275" y="2962852"/>
            <a:ext cx="2226580" cy="347668"/>
          </a:xfrm>
          <a:prstGeom prst="rect">
            <a:avLst/>
          </a:prstGeom>
          <a:noFill/>
        </p:spPr>
        <p:txBody>
          <a:bodyPr wrap="square" lIns="0" tIns="0" rIns="0" bIns="0" rtlCol="0">
            <a:noAutofit/>
          </a:bodyPr>
          <a:lstStyle/>
          <a:p>
            <a:pPr algn="ctr">
              <a:lnSpc>
                <a:spcPts val="2530"/>
              </a:lnSpc>
              <a:spcBef>
                <a:spcPts val="126"/>
              </a:spcBef>
            </a:pPr>
            <a:r>
              <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0</a:t>
            </a:r>
            <a:r>
              <a:rPr lang="el-GR" sz="1400" b="1" dirty="0">
                <a:solidFill>
                  <a:srgbClr val="C00000"/>
                </a:solidFill>
                <a:latin typeface="Calibri" panose="020F0502020204030204" pitchFamily="34" charset="0"/>
                <a:ea typeface="Calibri" panose="020F0502020204030204" pitchFamily="34" charset="0"/>
                <a:cs typeface="Calibri" panose="020F0502020204030204" pitchFamily="34" charset="0"/>
              </a:rPr>
              <a:t>3 Δεκεμβρίου 2024</a:t>
            </a:r>
            <a:endParaRPr sz="1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7DBA0D3-D7EB-9826-17D9-7C2876A95CBE}"/>
              </a:ext>
            </a:extLst>
          </p:cNvPr>
          <p:cNvSpPr txBox="1"/>
          <p:nvPr/>
        </p:nvSpPr>
        <p:spPr>
          <a:xfrm>
            <a:off x="3029603" y="1976516"/>
            <a:ext cx="6096000" cy="661720"/>
          </a:xfrm>
          <a:prstGeom prst="rect">
            <a:avLst/>
          </a:prstGeom>
          <a:noFill/>
        </p:spPr>
        <p:txBody>
          <a:bodyPr wrap="square">
            <a:spAutoFit/>
          </a:bodyPr>
          <a:lstStyle/>
          <a:p>
            <a:pPr algn="ctr">
              <a:spcBef>
                <a:spcPts val="300"/>
              </a:spcBef>
            </a:pPr>
            <a:r>
              <a:rPr lang="el-GR" b="1" dirty="0"/>
              <a:t>Τίνα Ορφανίδου</a:t>
            </a:r>
            <a:r>
              <a:rPr lang="en-US" b="1" dirty="0"/>
              <a:t>, </a:t>
            </a:r>
            <a:r>
              <a:rPr lang="el-GR" b="1" dirty="0"/>
              <a:t>Δρ. Βιοφυσικής</a:t>
            </a:r>
          </a:p>
          <a:p>
            <a:pPr algn="ctr">
              <a:spcBef>
                <a:spcPts val="600"/>
              </a:spcBef>
            </a:pPr>
            <a:r>
              <a:rPr lang="el-GR" sz="1400" dirty="0"/>
              <a:t>Υπεύθυνη Έργου Αξιολόγησης της ΕΣΕΕ 2014-2020</a:t>
            </a: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3F05-233F-04C1-90E8-2EA6DF3C38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AB47A3-64B2-D5FE-51FC-06D2B91652E3}"/>
              </a:ext>
            </a:extLst>
          </p:cNvPr>
          <p:cNvSpPr txBox="1"/>
          <p:nvPr/>
        </p:nvSpPr>
        <p:spPr>
          <a:xfrm>
            <a:off x="0" y="144084"/>
            <a:ext cx="10650071" cy="1200329"/>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Εξέλιξη υλοποίησης της RIS3 στους τομείς προτεραιότητας, παρούσα κατάσταση και επιδράσεις αυτών στην επιλογή των αντίστοιχων τομέων της επόμενης προγραμματικής περιόδου</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E907B7FB-4A4B-C005-D9AA-B80AAD5F2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3" name="TextBox 2">
            <a:extLst>
              <a:ext uri="{FF2B5EF4-FFF2-40B4-BE49-F238E27FC236}">
                <a16:creationId xmlns:a16="http://schemas.microsoft.com/office/drawing/2014/main" id="{1CA45DCA-5EDE-CF39-B87E-D2EDB95F20EC}"/>
              </a:ext>
            </a:extLst>
          </p:cNvPr>
          <p:cNvSpPr txBox="1"/>
          <p:nvPr/>
        </p:nvSpPr>
        <p:spPr>
          <a:xfrm>
            <a:off x="273977" y="2552533"/>
            <a:ext cx="6306864" cy="2416046"/>
          </a:xfrm>
          <a:prstGeom prst="rect">
            <a:avLst/>
          </a:prstGeom>
          <a:noFill/>
        </p:spPr>
        <p:txBody>
          <a:bodyPr wrap="square">
            <a:spAutoFit/>
          </a:bodyPr>
          <a:lstStyle/>
          <a:p>
            <a:pPr marL="342900" indent="-342900">
              <a:spcBef>
                <a:spcPts val="600"/>
              </a:spcBef>
              <a:buFont typeface="+mj-lt"/>
              <a:buAutoNum type="arabicPeriod"/>
            </a:pPr>
            <a:r>
              <a:rPr lang="el-GR" sz="1700" dirty="0"/>
              <a:t>Οι τρεις κυρίαρχοι τομείς </a:t>
            </a:r>
            <a:r>
              <a:rPr lang="el-GR" sz="1700" b="1" dirty="0" err="1"/>
              <a:t>Αγροδιατροφή</a:t>
            </a:r>
            <a:r>
              <a:rPr lang="el-GR" sz="1700" b="1" dirty="0"/>
              <a:t>, ΤΠΕ</a:t>
            </a:r>
            <a:r>
              <a:rPr lang="en-US" sz="1700" b="1" dirty="0"/>
              <a:t>, </a:t>
            </a:r>
            <a:r>
              <a:rPr lang="el-GR" sz="1700" b="1" dirty="0" err="1"/>
              <a:t>Βιοεπιστήμες</a:t>
            </a:r>
            <a:r>
              <a:rPr lang="el-GR" sz="1700" b="1" dirty="0"/>
              <a:t>-Υγεία-Φάρμακο</a:t>
            </a:r>
            <a:r>
              <a:rPr lang="el-GR" sz="1700" dirty="0"/>
              <a:t> διατηρούν το αθροιστικό τους ποσοστό (57% το 2015, 55% το 2023).</a:t>
            </a:r>
          </a:p>
          <a:p>
            <a:pPr marL="342900" indent="-342900">
              <a:spcBef>
                <a:spcPts val="600"/>
              </a:spcBef>
              <a:buFont typeface="+mj-lt"/>
              <a:buAutoNum type="arabicPeriod"/>
            </a:pPr>
            <a:r>
              <a:rPr lang="el-GR" sz="1700" dirty="0"/>
              <a:t>Μεταξύ των τομέων </a:t>
            </a:r>
            <a:r>
              <a:rPr lang="el-GR" sz="1700" dirty="0" err="1"/>
              <a:t>Αγροδιατροφής</a:t>
            </a:r>
            <a:r>
              <a:rPr lang="el-GR" sz="1700" dirty="0"/>
              <a:t> και ΤΠΕ αντιστρέφονται τα αρχικά ποσοστά.</a:t>
            </a:r>
          </a:p>
          <a:p>
            <a:pPr marL="342900" indent="-342900">
              <a:spcBef>
                <a:spcPts val="600"/>
              </a:spcBef>
              <a:buFont typeface="+mj-lt"/>
              <a:buAutoNum type="arabicPeriod"/>
            </a:pPr>
            <a:r>
              <a:rPr lang="el-GR" sz="1700" dirty="0"/>
              <a:t>Οι τομείς προτεραιότητας: Μεταφορές και Πολιτισμός</a:t>
            </a:r>
            <a:r>
              <a:rPr lang="en-US" sz="1700" dirty="0"/>
              <a:t>-</a:t>
            </a:r>
            <a:r>
              <a:rPr lang="el-GR" sz="1700" dirty="0"/>
              <a:t>Τουρισμός-Δημιουργική Βιομηχανία δείχνουν να ενισχύονται.</a:t>
            </a:r>
          </a:p>
          <a:p>
            <a:pPr marL="342900" indent="-342900">
              <a:spcBef>
                <a:spcPts val="600"/>
              </a:spcBef>
              <a:buFont typeface="+mj-lt"/>
              <a:buAutoNum type="arabicPeriod"/>
            </a:pPr>
            <a:r>
              <a:rPr lang="el-GR" sz="1700" dirty="0"/>
              <a:t>Οι λοιποί τομείς διατηρούνται σχεδόν σταθεροί.</a:t>
            </a:r>
          </a:p>
        </p:txBody>
      </p:sp>
      <p:sp>
        <p:nvSpPr>
          <p:cNvPr id="7" name="TextBox 6">
            <a:extLst>
              <a:ext uri="{FF2B5EF4-FFF2-40B4-BE49-F238E27FC236}">
                <a16:creationId xmlns:a16="http://schemas.microsoft.com/office/drawing/2014/main" id="{EDD1CFD3-5864-8C04-2FB3-19CC9835AF0D}"/>
              </a:ext>
            </a:extLst>
          </p:cNvPr>
          <p:cNvSpPr txBox="1"/>
          <p:nvPr/>
        </p:nvSpPr>
        <p:spPr>
          <a:xfrm>
            <a:off x="6798070" y="1487659"/>
            <a:ext cx="4898204" cy="3724096"/>
          </a:xfrm>
          <a:prstGeom prst="rect">
            <a:avLst/>
          </a:prstGeom>
          <a:solidFill>
            <a:srgbClr val="E3F1F9"/>
          </a:solidFill>
        </p:spPr>
        <p:txBody>
          <a:bodyPr wrap="square">
            <a:spAutoFit/>
          </a:bodyPr>
          <a:lstStyle/>
          <a:p>
            <a:pPr marL="285750" indent="-285750">
              <a:spcBef>
                <a:spcPts val="1200"/>
              </a:spcBef>
              <a:buClr>
                <a:schemeClr val="accent1"/>
              </a:buClr>
              <a:buFont typeface="Wingdings" panose="05000000000000000000" pitchFamily="2" charset="2"/>
              <a:buChar char="§"/>
            </a:pPr>
            <a:r>
              <a:rPr lang="el-GR" dirty="0"/>
              <a:t>Συμπερασματικά, αναγνωρίζεται η εξελικτική προσαρμογή των περιοχών παρέμβασης 2021-2027, οι οποίες σε μεγάλο βαθμό αξιοποιούν την κατηγοριοποίηση της περιόδου 2014-2020. </a:t>
            </a:r>
          </a:p>
          <a:p>
            <a:pPr marL="285750" indent="-285750">
              <a:spcBef>
                <a:spcPts val="1200"/>
              </a:spcBef>
              <a:buClr>
                <a:schemeClr val="accent1"/>
              </a:buClr>
              <a:buFont typeface="Wingdings" panose="05000000000000000000" pitchFamily="2" charset="2"/>
              <a:buChar char="§"/>
            </a:pPr>
            <a:r>
              <a:rPr lang="el-GR" dirty="0"/>
              <a:t>Οι ΠΠ της περιόδου 2021-2027 αποτελούν τη βάση πάνω στην οποία πραγματοποιείται η δυναμική προσαρμογή, όπως απαιτεί η ΔΕΑ, απαντώντας σε ανάγκες της αγοράς και εξελίξεις της τεχνολογίας. </a:t>
            </a:r>
          </a:p>
          <a:p>
            <a:pPr marL="285750" indent="-285750">
              <a:spcBef>
                <a:spcPts val="1200"/>
              </a:spcBef>
              <a:buClr>
                <a:schemeClr val="accent1"/>
              </a:buClr>
              <a:buFont typeface="Wingdings" panose="05000000000000000000" pitchFamily="2" charset="2"/>
              <a:buChar char="§"/>
            </a:pPr>
            <a:r>
              <a:rPr lang="el-GR" dirty="0"/>
              <a:t>Μέσω της προσαρμογής αναδεικνύεται και η προστιθέμενη αξία της ΔΕΑ, ως δυναμικού εργαλείου (συν)σχεδιασμού και εξειδίκευσης.</a:t>
            </a:r>
          </a:p>
        </p:txBody>
      </p:sp>
      <p:graphicFrame>
        <p:nvGraphicFramePr>
          <p:cNvPr id="2" name="Γράφημα 1">
            <a:extLst>
              <a:ext uri="{FF2B5EF4-FFF2-40B4-BE49-F238E27FC236}">
                <a16:creationId xmlns:a16="http://schemas.microsoft.com/office/drawing/2014/main" id="{0727A3AC-8EE2-EA51-0808-EABA139F7DAF}"/>
              </a:ext>
            </a:extLst>
          </p:cNvPr>
          <p:cNvGraphicFramePr>
            <a:graphicFrameLocks/>
          </p:cNvGraphicFramePr>
          <p:nvPr>
            <p:extLst>
              <p:ext uri="{D42A27DB-BD31-4B8C-83A1-F6EECF244321}">
                <p14:modId xmlns:p14="http://schemas.microsoft.com/office/powerpoint/2010/main" val="1491822609"/>
              </p:ext>
            </p:extLst>
          </p:nvPr>
        </p:nvGraphicFramePr>
        <p:xfrm>
          <a:off x="651419" y="5044341"/>
          <a:ext cx="3776744" cy="18136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2B42721-7039-564F-CA61-2BC1BA38340D}"/>
              </a:ext>
            </a:extLst>
          </p:cNvPr>
          <p:cNvSpPr txBox="1"/>
          <p:nvPr/>
        </p:nvSpPr>
        <p:spPr>
          <a:xfrm>
            <a:off x="361763" y="1486808"/>
            <a:ext cx="6219078" cy="923330"/>
          </a:xfrm>
          <a:prstGeom prst="rect">
            <a:avLst/>
          </a:prstGeom>
          <a:solidFill>
            <a:schemeClr val="bg1">
              <a:lumMod val="95000"/>
            </a:schemeClr>
          </a:solidFill>
        </p:spPr>
        <p:txBody>
          <a:bodyPr wrap="square">
            <a:spAutoFit/>
          </a:bodyPr>
          <a:lstStyle/>
          <a:p>
            <a:pPr algn="ctr">
              <a:spcBef>
                <a:spcPts val="600"/>
              </a:spcBef>
              <a:buClr>
                <a:srgbClr val="C00000"/>
              </a:buClr>
            </a:pPr>
            <a:r>
              <a:rPr lang="el-GR" b="1" dirty="0"/>
              <a:t>Οι τομείς της </a:t>
            </a:r>
            <a:r>
              <a:rPr lang="el-GR" b="1" dirty="0" err="1"/>
              <a:t>Αγροδιατροφής</a:t>
            </a:r>
            <a:r>
              <a:rPr lang="el-GR" b="1" dirty="0"/>
              <a:t>, των ΤΠΕ και των </a:t>
            </a:r>
            <a:r>
              <a:rPr lang="el-GR" b="1" dirty="0" err="1"/>
              <a:t>Βιοεπιστημών</a:t>
            </a:r>
            <a:r>
              <a:rPr lang="el-GR" b="1" dirty="0"/>
              <a:t>-Υγείας και Φαρμάκων συγκέντρωσαν το μεγαλύτερο ποσοστό της δημόσιας χρηματοδότησης</a:t>
            </a:r>
            <a:r>
              <a:rPr lang="el-GR" dirty="0"/>
              <a:t>.</a:t>
            </a:r>
          </a:p>
        </p:txBody>
      </p:sp>
      <p:pic>
        <p:nvPicPr>
          <p:cNvPr id="12" name="Εικόνα 11">
            <a:extLst>
              <a:ext uri="{FF2B5EF4-FFF2-40B4-BE49-F238E27FC236}">
                <a16:creationId xmlns:a16="http://schemas.microsoft.com/office/drawing/2014/main" id="{C0837B14-6FAA-1CE3-96CD-E90B080FF2B8}"/>
              </a:ext>
            </a:extLst>
          </p:cNvPr>
          <p:cNvPicPr>
            <a:picLocks noChangeAspect="1"/>
          </p:cNvPicPr>
          <p:nvPr/>
        </p:nvPicPr>
        <p:blipFill>
          <a:blip r:embed="rId4"/>
          <a:stretch>
            <a:fillRect/>
          </a:stretch>
        </p:blipFill>
        <p:spPr>
          <a:xfrm>
            <a:off x="5299593" y="5499561"/>
            <a:ext cx="6459100" cy="1065626"/>
          </a:xfrm>
          <a:prstGeom prst="rect">
            <a:avLst/>
          </a:prstGeom>
        </p:spPr>
      </p:pic>
    </p:spTree>
    <p:extLst>
      <p:ext uri="{BB962C8B-B14F-4D97-AF65-F5344CB8AC3E}">
        <p14:creationId xmlns:p14="http://schemas.microsoft.com/office/powerpoint/2010/main" val="251695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02AB-806D-7E86-F3E0-0BA9F3EFA6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70C864-DE25-092F-D76A-EA614D1A3AAE}"/>
              </a:ext>
            </a:extLst>
          </p:cNvPr>
          <p:cNvSpPr txBox="1"/>
          <p:nvPr/>
        </p:nvSpPr>
        <p:spPr>
          <a:xfrm>
            <a:off x="0" y="144084"/>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Επάρκεια χρηματοδότησης </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3F78BA71-DC08-C791-6534-3CCE8ACCA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pic>
        <p:nvPicPr>
          <p:cNvPr id="2" name="Εικόνα 1">
            <a:extLst>
              <a:ext uri="{FF2B5EF4-FFF2-40B4-BE49-F238E27FC236}">
                <a16:creationId xmlns:a16="http://schemas.microsoft.com/office/drawing/2014/main" id="{DA6F0B3F-F466-B24A-1A1D-46B6177D31FD}"/>
              </a:ext>
            </a:extLst>
          </p:cNvPr>
          <p:cNvPicPr>
            <a:picLocks noChangeAspect="1"/>
          </p:cNvPicPr>
          <p:nvPr/>
        </p:nvPicPr>
        <p:blipFill>
          <a:blip r:embed="rId3"/>
          <a:stretch>
            <a:fillRect/>
          </a:stretch>
        </p:blipFill>
        <p:spPr>
          <a:xfrm>
            <a:off x="6193986" y="4099455"/>
            <a:ext cx="5648763" cy="2614461"/>
          </a:xfrm>
          <a:prstGeom prst="rect">
            <a:avLst/>
          </a:prstGeom>
        </p:spPr>
      </p:pic>
      <p:pic>
        <p:nvPicPr>
          <p:cNvPr id="11" name="Εικόνα 10">
            <a:extLst>
              <a:ext uri="{FF2B5EF4-FFF2-40B4-BE49-F238E27FC236}">
                <a16:creationId xmlns:a16="http://schemas.microsoft.com/office/drawing/2014/main" id="{2B915CE5-8877-EA59-A938-8C41DAA609B0}"/>
              </a:ext>
            </a:extLst>
          </p:cNvPr>
          <p:cNvPicPr>
            <a:picLocks noChangeAspect="1"/>
          </p:cNvPicPr>
          <p:nvPr/>
        </p:nvPicPr>
        <p:blipFill>
          <a:blip r:embed="rId4"/>
          <a:stretch>
            <a:fillRect/>
          </a:stretch>
        </p:blipFill>
        <p:spPr>
          <a:xfrm>
            <a:off x="6193986" y="1613186"/>
            <a:ext cx="5736355" cy="2357235"/>
          </a:xfrm>
          <a:prstGeom prst="rect">
            <a:avLst/>
          </a:prstGeom>
        </p:spPr>
      </p:pic>
      <p:sp>
        <p:nvSpPr>
          <p:cNvPr id="7" name="TextBox 6">
            <a:extLst>
              <a:ext uri="{FF2B5EF4-FFF2-40B4-BE49-F238E27FC236}">
                <a16:creationId xmlns:a16="http://schemas.microsoft.com/office/drawing/2014/main" id="{41B8B0F5-3B4B-AF95-93DF-82262E23BB01}"/>
              </a:ext>
            </a:extLst>
          </p:cNvPr>
          <p:cNvSpPr txBox="1"/>
          <p:nvPr/>
        </p:nvSpPr>
        <p:spPr>
          <a:xfrm>
            <a:off x="172093" y="772881"/>
            <a:ext cx="11600216" cy="646331"/>
          </a:xfrm>
          <a:prstGeom prst="rect">
            <a:avLst/>
          </a:prstGeom>
          <a:solidFill>
            <a:schemeClr val="bg1">
              <a:lumMod val="95000"/>
            </a:schemeClr>
          </a:solidFill>
        </p:spPr>
        <p:txBody>
          <a:bodyPr wrap="square">
            <a:spAutoFit/>
          </a:bodyPr>
          <a:lstStyle/>
          <a:p>
            <a:pPr algn="just">
              <a:spcBef>
                <a:spcPts val="1200"/>
              </a:spcBef>
            </a:pPr>
            <a:r>
              <a:rPr lang="el-GR" sz="1800" dirty="0">
                <a:effectLst/>
                <a:latin typeface="Calibri" panose="020F0502020204030204" pitchFamily="34" charset="0"/>
                <a:ea typeface="Calibri" panose="020F0502020204030204" pitchFamily="34" charset="0"/>
                <a:cs typeface="Calibri" panose="020F0502020204030204" pitchFamily="34" charset="0"/>
              </a:rPr>
              <a:t>Το σύνολο του Π/Υ του Σχεδίου Δράσης ήταν της τάξης των </a:t>
            </a:r>
            <a:r>
              <a:rPr lang="el-GR" sz="1800" b="1" dirty="0">
                <a:effectLst/>
                <a:latin typeface="Calibri" panose="020F0502020204030204" pitchFamily="34" charset="0"/>
                <a:ea typeface="Calibri" panose="020F0502020204030204" pitchFamily="34" charset="0"/>
                <a:cs typeface="Calibri" panose="020F0502020204030204" pitchFamily="34" charset="0"/>
              </a:rPr>
              <a:t>3.648.844.092 €. Κατά την υλοποίηση του Σχεδίου Δράσης πραγματοποιήθηκαν οι ακόλουθες επενδύσεις, οι οποίες στο σύνολο του Σχεδίου Δράσης ήταν αυξημένες κατά 66,67%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AA6F2C-217B-4BA3-D32E-AEB09D3FF72B}"/>
              </a:ext>
            </a:extLst>
          </p:cNvPr>
          <p:cNvSpPr txBox="1"/>
          <p:nvPr/>
        </p:nvSpPr>
        <p:spPr>
          <a:xfrm>
            <a:off x="146279" y="1601533"/>
            <a:ext cx="5825922" cy="4909036"/>
          </a:xfrm>
          <a:prstGeom prst="rect">
            <a:avLst/>
          </a:prstGeom>
          <a:solidFill>
            <a:srgbClr val="E3F1F9"/>
          </a:solidFill>
        </p:spPr>
        <p:txBody>
          <a:bodyPr wrap="square">
            <a:spAutoFit/>
          </a:bodyPr>
          <a:lstStyle/>
          <a:p>
            <a:pPr algn="just">
              <a:spcBef>
                <a:spcPts val="600"/>
              </a:spcBef>
            </a:pPr>
            <a:r>
              <a:rPr lang="el-GR" sz="1800" dirty="0">
                <a:effectLst/>
                <a:latin typeface="Calibri" panose="020F0502020204030204" pitchFamily="34" charset="0"/>
                <a:ea typeface="Calibri" panose="020F0502020204030204" pitchFamily="34" charset="0"/>
                <a:cs typeface="Calibri" panose="020F0502020204030204" pitchFamily="34" charset="0"/>
              </a:rPr>
              <a:t>Διαπιστώνεται: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chemeClr val="accent1"/>
              </a:buClr>
              <a:buFont typeface="Wingdings" panose="05000000000000000000" pitchFamily="2" charset="2"/>
              <a:buChar char=""/>
            </a:pPr>
            <a:r>
              <a:rPr lang="el-GR" sz="1800" b="1" dirty="0">
                <a:effectLst/>
                <a:latin typeface="Calibri" panose="020F0502020204030204" pitchFamily="34" charset="0"/>
                <a:ea typeface="Calibri" panose="020F0502020204030204" pitchFamily="34" charset="0"/>
                <a:cs typeface="Calibri" panose="020F0502020204030204" pitchFamily="34" charset="0"/>
              </a:rPr>
              <a:t>η σημαντική ενεργοποίηση των Στρατηγικών Επιλογών 2 και 3</a:t>
            </a:r>
            <a:r>
              <a:rPr lang="el-GR" sz="1800" dirty="0">
                <a:effectLst/>
                <a:latin typeface="Calibri" panose="020F0502020204030204" pitchFamily="34" charset="0"/>
                <a:ea typeface="Calibri" panose="020F0502020204030204" pitchFamily="34" charset="0"/>
                <a:cs typeface="Calibri" panose="020F0502020204030204" pitchFamily="34" charset="0"/>
              </a:rPr>
              <a:t>. Οι ΣΕ 1 και 3 αντιστρέφουν τα αρχικά ποσοστά τους επί συνόλου Π/Υ του Σχεδίου Δράσης,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chemeClr val="accent1"/>
              </a:buClr>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a:t>
            </a:r>
            <a:r>
              <a:rPr lang="el-GR" sz="1800" b="1" dirty="0">
                <a:effectLst/>
                <a:latin typeface="Calibri" panose="020F0502020204030204" pitchFamily="34" charset="0"/>
                <a:ea typeface="Calibri" panose="020F0502020204030204" pitchFamily="34" charset="0"/>
                <a:cs typeface="Calibri" panose="020F0502020204030204" pitchFamily="34" charset="0"/>
              </a:rPr>
              <a:t>ορθότητα της αρχικής εκτίμησης για ανάγκη διασφάλισης μεγαλύτερου Π/Υ </a:t>
            </a:r>
            <a:r>
              <a:rPr lang="el-GR" sz="1800" dirty="0">
                <a:effectLst/>
                <a:latin typeface="Calibri" panose="020F0502020204030204" pitchFamily="34" charset="0"/>
                <a:ea typeface="Calibri" panose="020F0502020204030204" pitchFamily="34" charset="0"/>
                <a:cs typeface="Calibri" panose="020F0502020204030204" pitchFamily="34" charset="0"/>
              </a:rPr>
              <a:t>για την υλοποίηση των δράσεων του Σχεδίου, μειωμένη επάρκεια αρχικής κατανομής, κατά ποσοστό σχεδόν 66,7%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chemeClr val="accent1"/>
              </a:buClr>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a:t>
            </a:r>
            <a:r>
              <a:rPr lang="el-GR" sz="1800" b="1" dirty="0">
                <a:effectLst/>
                <a:latin typeface="Calibri" panose="020F0502020204030204" pitchFamily="34" charset="0"/>
                <a:ea typeface="Calibri" panose="020F0502020204030204" pitchFamily="34" charset="0"/>
                <a:cs typeface="Calibri" panose="020F0502020204030204" pitchFamily="34" charset="0"/>
              </a:rPr>
              <a:t>ορθότητα της αρχικής εκτίμησης για τη χρηματοδοτική βαρύτητα των ΕΠ 1</a:t>
            </a: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l-GR" sz="1800" b="1" dirty="0">
                <a:effectLst/>
                <a:latin typeface="Calibri" panose="020F0502020204030204" pitchFamily="34" charset="0"/>
                <a:ea typeface="Calibri" panose="020F0502020204030204" pitchFamily="34" charset="0"/>
                <a:cs typeface="Calibri" panose="020F0502020204030204" pitchFamily="34" charset="0"/>
              </a:rPr>
              <a:t>, 3</a:t>
            </a:r>
            <a:r>
              <a:rPr lang="en-US" sz="1800" b="1" dirty="0">
                <a:effectLst/>
                <a:latin typeface="Calibri" panose="020F0502020204030204" pitchFamily="34" charset="0"/>
                <a:ea typeface="Calibri" panose="020F0502020204030204" pitchFamily="34" charset="0"/>
                <a:cs typeface="Calibri" panose="020F0502020204030204" pitchFamily="34" charset="0"/>
              </a:rPr>
              <a:t>a</a:t>
            </a:r>
            <a:r>
              <a:rPr lang="el-GR" sz="1800" b="1" dirty="0">
                <a:effectLst/>
                <a:latin typeface="Calibri" panose="020F0502020204030204" pitchFamily="34" charset="0"/>
                <a:ea typeface="Calibri" panose="020F0502020204030204" pitchFamily="34" charset="0"/>
                <a:cs typeface="Calibri" panose="020F0502020204030204" pitchFamily="34" charset="0"/>
              </a:rPr>
              <a:t>, 3</a:t>
            </a:r>
            <a:r>
              <a:rPr lang="en-US" sz="1800" b="1" dirty="0">
                <a:effectLst/>
                <a:latin typeface="Calibri" panose="020F0502020204030204" pitchFamily="34" charset="0"/>
                <a:ea typeface="Calibri" panose="020F0502020204030204" pitchFamily="34" charset="0"/>
                <a:cs typeface="Calibri" panose="020F0502020204030204" pitchFamily="34" charset="0"/>
              </a:rPr>
              <a:t>c</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chemeClr val="accent1"/>
              </a:buClr>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a:t>
            </a:r>
            <a:r>
              <a:rPr lang="el-GR" sz="1800" b="1" dirty="0">
                <a:effectLst/>
                <a:latin typeface="Calibri" panose="020F0502020204030204" pitchFamily="34" charset="0"/>
                <a:ea typeface="Calibri" panose="020F0502020204030204" pitchFamily="34" charset="0"/>
                <a:cs typeface="Calibri" panose="020F0502020204030204" pitchFamily="34" charset="0"/>
              </a:rPr>
              <a:t>ανάγκη αυξημένων πόρων στις ΕΠ 1</a:t>
            </a: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l-GR" sz="1800" b="1" dirty="0">
                <a:effectLst/>
                <a:latin typeface="Calibri" panose="020F0502020204030204" pitchFamily="34" charset="0"/>
                <a:ea typeface="Calibri" panose="020F0502020204030204" pitchFamily="34" charset="0"/>
                <a:cs typeface="Calibri" panose="020F0502020204030204" pitchFamily="34" charset="0"/>
              </a:rPr>
              <a:t>, 3</a:t>
            </a:r>
            <a:r>
              <a:rPr lang="en-US" sz="1800" b="1" dirty="0">
                <a:effectLst/>
                <a:latin typeface="Calibri" panose="020F0502020204030204" pitchFamily="34" charset="0"/>
                <a:ea typeface="Calibri" panose="020F0502020204030204" pitchFamily="34" charset="0"/>
                <a:cs typeface="Calibri" panose="020F0502020204030204" pitchFamily="34" charset="0"/>
              </a:rPr>
              <a:t>a</a:t>
            </a:r>
            <a:r>
              <a:rPr lang="el-GR" sz="1800" b="1" dirty="0">
                <a:effectLst/>
                <a:latin typeface="Calibri" panose="020F0502020204030204" pitchFamily="34" charset="0"/>
                <a:ea typeface="Calibri" panose="020F0502020204030204" pitchFamily="34" charset="0"/>
                <a:cs typeface="Calibri" panose="020F0502020204030204" pitchFamily="34" charset="0"/>
              </a:rPr>
              <a:t>, 3</a:t>
            </a:r>
            <a:r>
              <a:rPr lang="en-US" sz="1800" b="1" dirty="0">
                <a:effectLst/>
                <a:latin typeface="Calibri" panose="020F0502020204030204" pitchFamily="34" charset="0"/>
                <a:ea typeface="Calibri" panose="020F0502020204030204" pitchFamily="34" charset="0"/>
                <a:cs typeface="Calibri" panose="020F0502020204030204" pitchFamily="34" charset="0"/>
              </a:rPr>
              <a:t>c</a:t>
            </a:r>
            <a:r>
              <a:rPr lang="el-GR" sz="1800" dirty="0">
                <a:effectLst/>
                <a:latin typeface="Calibri" panose="020F0502020204030204" pitchFamily="34" charset="0"/>
                <a:ea typeface="Calibri" panose="020F0502020204030204" pitchFamily="34" charset="0"/>
                <a:cs typeface="Calibri" panose="020F0502020204030204" pitchFamily="34" charset="0"/>
              </a:rPr>
              <a:t>, και η κυρίαρχη θέση τους στην κατανομή του Π/Υ, η οποία διατηρεί  την ποσοστιαία κατανομή της και μετά την αύξηση του Π/Υ,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chemeClr val="accent1"/>
              </a:buClr>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a:t>
            </a:r>
            <a:r>
              <a:rPr lang="el-GR" sz="1800" b="1" dirty="0">
                <a:effectLst/>
                <a:latin typeface="Calibri" panose="020F0502020204030204" pitchFamily="34" charset="0"/>
                <a:ea typeface="Calibri" panose="020F0502020204030204" pitchFamily="34" charset="0"/>
                <a:cs typeface="Calibri" panose="020F0502020204030204" pitchFamily="34" charset="0"/>
              </a:rPr>
              <a:t>ορθότητα της κατανομής, ανά τομέα προτεραιότητας </a:t>
            </a:r>
            <a:r>
              <a:rPr lang="el-GR" sz="1800" dirty="0">
                <a:effectLst/>
                <a:latin typeface="Calibri" panose="020F0502020204030204" pitchFamily="34" charset="0"/>
                <a:ea typeface="Calibri" panose="020F0502020204030204" pitchFamily="34" charset="0"/>
                <a:cs typeface="Calibri" panose="020F0502020204030204" pitchFamily="34" charset="0"/>
              </a:rPr>
              <a:t>με βάση τη μεθοδολογία που ακολουθήθηκε.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917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377D4-ADF3-59A2-F9FA-1C55DE3467B8}"/>
              </a:ext>
            </a:extLst>
          </p:cNvPr>
          <p:cNvSpPr txBox="1"/>
          <p:nvPr/>
        </p:nvSpPr>
        <p:spPr>
          <a:xfrm>
            <a:off x="-1" y="136522"/>
            <a:ext cx="10676965"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συμβολή του Σχεδίου Δράσης στο οικοσύστημα </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Ε&amp;Α της χώρας </a:t>
            </a:r>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σε αριθμούς</a:t>
            </a:r>
            <a:endParaRPr lang="en-GB" sz="2400" dirty="0">
              <a:solidFill>
                <a:schemeClr val="bg1"/>
              </a:solidFill>
              <a:effectLst/>
            </a:endParaRPr>
          </a:p>
        </p:txBody>
      </p:sp>
      <p:sp>
        <p:nvSpPr>
          <p:cNvPr id="5" name="Slide Number Placeholder 4">
            <a:extLst>
              <a:ext uri="{FF2B5EF4-FFF2-40B4-BE49-F238E27FC236}">
                <a16:creationId xmlns:a16="http://schemas.microsoft.com/office/drawing/2014/main" id="{D6E01A6B-973B-1CBD-427E-13DF3866D978}"/>
              </a:ext>
            </a:extLst>
          </p:cNvPr>
          <p:cNvSpPr>
            <a:spLocks noGrp="1"/>
          </p:cNvSpPr>
          <p:nvPr>
            <p:ph type="sldNum" sz="quarter" idx="12"/>
          </p:nvPr>
        </p:nvSpPr>
        <p:spPr>
          <a:xfrm>
            <a:off x="8610601" y="6356353"/>
            <a:ext cx="2743200" cy="365125"/>
          </a:xfrm>
          <a:noFill/>
        </p:spPr>
        <p:txBody>
          <a:bodyPr/>
          <a:lstStyle/>
          <a:p>
            <a:fld id="{909AFC50-D70B-44B6-8407-BF77DB51E328}" type="slidenum">
              <a:rPr lang="el-GR"/>
              <a:pPr/>
              <a:t>12</a:t>
            </a:fld>
            <a:endParaRPr lang="el-GR"/>
          </a:p>
        </p:txBody>
      </p:sp>
      <p:pic>
        <p:nvPicPr>
          <p:cNvPr id="6" name="Picture 68" descr="A white and blue text on a black background&#10;&#10;Description automatically generated">
            <a:extLst>
              <a:ext uri="{FF2B5EF4-FFF2-40B4-BE49-F238E27FC236}">
                <a16:creationId xmlns:a16="http://schemas.microsoft.com/office/drawing/2014/main" id="{925DAE4F-01A0-B1AE-2E4E-7665539BB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graphicFrame>
        <p:nvGraphicFramePr>
          <p:cNvPr id="7" name="Πίνακας 6">
            <a:extLst>
              <a:ext uri="{FF2B5EF4-FFF2-40B4-BE49-F238E27FC236}">
                <a16:creationId xmlns:a16="http://schemas.microsoft.com/office/drawing/2014/main" id="{A151A326-5167-0F9B-295A-DA867CD14A1D}"/>
              </a:ext>
            </a:extLst>
          </p:cNvPr>
          <p:cNvGraphicFramePr>
            <a:graphicFrameLocks noGrp="1"/>
          </p:cNvGraphicFramePr>
          <p:nvPr>
            <p:extLst>
              <p:ext uri="{D42A27DB-BD31-4B8C-83A1-F6EECF244321}">
                <p14:modId xmlns:p14="http://schemas.microsoft.com/office/powerpoint/2010/main" val="1024820978"/>
              </p:ext>
            </p:extLst>
          </p:nvPr>
        </p:nvGraphicFramePr>
        <p:xfrm>
          <a:off x="996971" y="741923"/>
          <a:ext cx="9679993" cy="5914625"/>
        </p:xfrm>
        <a:graphic>
          <a:graphicData uri="http://schemas.openxmlformats.org/drawingml/2006/table">
            <a:tbl>
              <a:tblPr firstRow="1" firstCol="1" bandRow="1">
                <a:tableStyleId>{C083E6E3-FA7D-4D7B-A595-EF9225AFEA82}</a:tableStyleId>
              </a:tblPr>
              <a:tblGrid>
                <a:gridCol w="3691579">
                  <a:extLst>
                    <a:ext uri="{9D8B030D-6E8A-4147-A177-3AD203B41FA5}">
                      <a16:colId xmlns:a16="http://schemas.microsoft.com/office/drawing/2014/main" val="683597650"/>
                    </a:ext>
                  </a:extLst>
                </a:gridCol>
                <a:gridCol w="927875">
                  <a:extLst>
                    <a:ext uri="{9D8B030D-6E8A-4147-A177-3AD203B41FA5}">
                      <a16:colId xmlns:a16="http://schemas.microsoft.com/office/drawing/2014/main" val="406350457"/>
                    </a:ext>
                  </a:extLst>
                </a:gridCol>
                <a:gridCol w="2434783">
                  <a:extLst>
                    <a:ext uri="{9D8B030D-6E8A-4147-A177-3AD203B41FA5}">
                      <a16:colId xmlns:a16="http://schemas.microsoft.com/office/drawing/2014/main" val="170232171"/>
                    </a:ext>
                  </a:extLst>
                </a:gridCol>
                <a:gridCol w="768010">
                  <a:extLst>
                    <a:ext uri="{9D8B030D-6E8A-4147-A177-3AD203B41FA5}">
                      <a16:colId xmlns:a16="http://schemas.microsoft.com/office/drawing/2014/main" val="405072366"/>
                    </a:ext>
                  </a:extLst>
                </a:gridCol>
                <a:gridCol w="928873">
                  <a:extLst>
                    <a:ext uri="{9D8B030D-6E8A-4147-A177-3AD203B41FA5}">
                      <a16:colId xmlns:a16="http://schemas.microsoft.com/office/drawing/2014/main" val="260429432"/>
                    </a:ext>
                  </a:extLst>
                </a:gridCol>
                <a:gridCol w="928873">
                  <a:extLst>
                    <a:ext uri="{9D8B030D-6E8A-4147-A177-3AD203B41FA5}">
                      <a16:colId xmlns:a16="http://schemas.microsoft.com/office/drawing/2014/main" val="412832015"/>
                    </a:ext>
                  </a:extLst>
                </a:gridCol>
              </a:tblGrid>
              <a:tr h="388632">
                <a:tc>
                  <a:txBody>
                    <a:bodyPr/>
                    <a:lstStyle/>
                    <a:p>
                      <a:pPr marL="9525" algn="l">
                        <a:lnSpc>
                          <a:spcPts val="1200"/>
                        </a:lnSpc>
                        <a:spcAft>
                          <a:spcPts val="800"/>
                        </a:spcAft>
                      </a:pPr>
                      <a:r>
                        <a:rPr lang="el-GR" sz="1200" kern="100" dirty="0">
                          <a:effectLst/>
                        </a:rPr>
                        <a:t>Δείκτης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tc>
                  <a:txBody>
                    <a:bodyPr/>
                    <a:lstStyle/>
                    <a:p>
                      <a:pPr marL="9525" algn="ctr">
                        <a:lnSpc>
                          <a:spcPts val="1200"/>
                        </a:lnSpc>
                        <a:spcAft>
                          <a:spcPts val="800"/>
                        </a:spcAft>
                      </a:pPr>
                      <a:r>
                        <a:rPr lang="el-GR" sz="1200" kern="100" dirty="0">
                          <a:effectLst/>
                        </a:rPr>
                        <a:t>Μονάδα μέτρησης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tc>
                  <a:txBody>
                    <a:bodyPr/>
                    <a:lstStyle/>
                    <a:p>
                      <a:pPr marL="9525" algn="ctr">
                        <a:lnSpc>
                          <a:spcPts val="1200"/>
                        </a:lnSpc>
                        <a:spcAft>
                          <a:spcPts val="800"/>
                        </a:spcAft>
                      </a:pPr>
                      <a:r>
                        <a:rPr lang="el-GR" sz="1200" kern="100" dirty="0">
                          <a:effectLst/>
                        </a:rPr>
                        <a:t>Περιφέρειες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tc>
                  <a:txBody>
                    <a:bodyPr/>
                    <a:lstStyle/>
                    <a:p>
                      <a:pPr marL="9525" algn="ctr">
                        <a:lnSpc>
                          <a:spcPts val="1200"/>
                        </a:lnSpc>
                        <a:spcAft>
                          <a:spcPts val="800"/>
                        </a:spcAft>
                      </a:pPr>
                      <a:r>
                        <a:rPr lang="el-GR" sz="1200" strike="noStrike" kern="100" dirty="0">
                          <a:effectLst/>
                        </a:rPr>
                        <a:t>Τιμή Στόχος</a:t>
                      </a:r>
                      <a:endParaRPr lang="en-GB" sz="12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tc>
                  <a:txBody>
                    <a:bodyPr/>
                    <a:lstStyle/>
                    <a:p>
                      <a:pPr marL="9525" algn="ctr">
                        <a:lnSpc>
                          <a:spcPts val="1200"/>
                        </a:lnSpc>
                        <a:spcAft>
                          <a:spcPts val="800"/>
                        </a:spcAft>
                      </a:pPr>
                      <a:r>
                        <a:rPr lang="el-GR" sz="1200" strike="noStrike" kern="100" dirty="0">
                          <a:effectLst/>
                        </a:rPr>
                        <a:t>Τιμή επίτευξης</a:t>
                      </a:r>
                      <a:endParaRPr lang="en-GB" sz="12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tc>
                  <a:txBody>
                    <a:bodyPr/>
                    <a:lstStyle/>
                    <a:p>
                      <a:pPr marL="9525" algn="ctr">
                        <a:lnSpc>
                          <a:spcPts val="1200"/>
                        </a:lnSpc>
                        <a:spcAft>
                          <a:spcPts val="800"/>
                        </a:spcAft>
                      </a:pPr>
                      <a:r>
                        <a:rPr lang="el-GR" sz="1200" strike="noStrike" kern="100" dirty="0">
                          <a:effectLst/>
                          <a:latin typeface="Calibri" panose="020F0502020204030204" pitchFamily="34" charset="0"/>
                          <a:ea typeface="Calibri" panose="020F0502020204030204" pitchFamily="34" charset="0"/>
                          <a:cs typeface="Times New Roman" panose="02020603050405020304" pitchFamily="18" charset="0"/>
                        </a:rPr>
                        <a:t>Μεταβολή</a:t>
                      </a:r>
                      <a:endParaRPr lang="en-GB" sz="12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solidFill>
                      <a:srgbClr val="FFF4E7"/>
                    </a:solidFill>
                  </a:tcPr>
                </a:tc>
                <a:extLst>
                  <a:ext uri="{0D108BD9-81ED-4DB2-BD59-A6C34878D82A}">
                    <a16:rowId xmlns:a16="http://schemas.microsoft.com/office/drawing/2014/main" val="1519265984"/>
                  </a:ext>
                </a:extLst>
              </a:tr>
              <a:tr h="147980">
                <a:tc rowSpan="5">
                  <a:txBody>
                    <a:bodyPr/>
                    <a:lstStyle/>
                    <a:p>
                      <a:pPr algn="l">
                        <a:lnSpc>
                          <a:spcPts val="1200"/>
                        </a:lnSpc>
                        <a:spcAft>
                          <a:spcPts val="800"/>
                        </a:spcAft>
                      </a:pPr>
                      <a:r>
                        <a:rPr lang="el-GR" sz="1200" kern="100" dirty="0">
                          <a:effectLst/>
                        </a:rPr>
                        <a:t>Δαπάνη ΕΤΑΚ των επιχειρήσεων ως ποσοστό του ΑΕΠ</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rowSpan="5">
                  <a:txBody>
                    <a:bodyPr/>
                    <a:lstStyle/>
                    <a:p>
                      <a:pPr algn="ctr">
                        <a:lnSpc>
                          <a:spcPts val="1200"/>
                        </a:lnSpc>
                        <a:spcAft>
                          <a:spcPts val="800"/>
                        </a:spcAft>
                      </a:pPr>
                      <a:r>
                        <a:rPr lang="el-GR"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Λιγότερο Ανεπτυγμένες Περιφέρειες-ΛΑΠ</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0,24</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0,36</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ctr">
                        <a:lnSpc>
                          <a:spcPts val="1200"/>
                        </a:lnSpc>
                        <a:spcAft>
                          <a:spcPts val="800"/>
                        </a:spcAft>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27939842"/>
                  </a:ext>
                </a:extLst>
              </a:tr>
              <a:tr h="295961">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Περιφέρειες σε Μετάβαση-ΜΕΤ (πλην </a:t>
                      </a:r>
                      <a:r>
                        <a:rPr lang="el-GR" sz="1000" kern="100" dirty="0" err="1">
                          <a:effectLst/>
                        </a:rPr>
                        <a:t>Στ</a:t>
                      </a:r>
                      <a:r>
                        <a:rPr lang="el-GR" sz="1000" kern="100" dirty="0">
                          <a:effectLst/>
                        </a:rPr>
                        <a:t>. Ελλάδας)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0,12</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0,21</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952454879"/>
                  </a:ext>
                </a:extLst>
              </a:tr>
              <a:tr h="147980">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Αττική</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0,60</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0,96</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2779016587"/>
                  </a:ext>
                </a:extLst>
              </a:tr>
              <a:tr h="394614">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err="1">
                          <a:effectLst/>
                        </a:rPr>
                        <a:t>Στ</a:t>
                      </a:r>
                      <a:r>
                        <a:rPr lang="el-GR" sz="1000" kern="100" dirty="0">
                          <a:effectLst/>
                        </a:rPr>
                        <a:t>. Ελλάδα</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0,51</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0,68</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200"/>
                        </a:lnSpc>
                        <a:spcAft>
                          <a:spcPts val="800"/>
                        </a:spcAft>
                      </a:pPr>
                      <a:endParaRPr lang="en-GB" sz="11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2369088466"/>
                  </a:ext>
                </a:extLst>
              </a:tr>
              <a:tr h="147980">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Ν. Αιγαίο</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a:effectLst/>
                        </a:rPr>
                        <a:t>0,01</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0,01</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100" strike="noStrike"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808303"/>
                  </a:ext>
                </a:extLst>
              </a:tr>
              <a:tr h="196611">
                <a:tc>
                  <a:txBody>
                    <a:bodyPr/>
                    <a:lstStyle/>
                    <a:p>
                      <a:pPr algn="l">
                        <a:lnSpc>
                          <a:spcPts val="1200"/>
                        </a:lnSpc>
                        <a:spcAft>
                          <a:spcPts val="800"/>
                        </a:spcAft>
                      </a:pPr>
                      <a:r>
                        <a:rPr lang="el-GR" sz="1200" kern="100" dirty="0">
                          <a:effectLst/>
                        </a:rPr>
                        <a:t>Αριθμός </a:t>
                      </a:r>
                      <a:r>
                        <a:rPr lang="el-GR" sz="1200" kern="100" dirty="0" err="1">
                          <a:effectLst/>
                        </a:rPr>
                        <a:t>πατεντών</a:t>
                      </a:r>
                      <a:r>
                        <a:rPr lang="el-GR" sz="1200" kern="100" dirty="0">
                          <a:effectLst/>
                        </a:rPr>
                        <a:t> (PCT </a:t>
                      </a:r>
                      <a:r>
                        <a:rPr lang="el-GR" sz="1200" kern="100" dirty="0" err="1">
                          <a:effectLst/>
                        </a:rPr>
                        <a:t>patents</a:t>
                      </a:r>
                      <a:r>
                        <a:rPr lang="el-GR"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200" kern="100" dirty="0">
                          <a:effectLst/>
                        </a:rPr>
                        <a:t>αριθμός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99</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52</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endParaRPr lang="en-GB" sz="11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7441612"/>
                  </a:ext>
                </a:extLst>
              </a:tr>
              <a:tr h="147980">
                <a:tc rowSpan="5">
                  <a:txBody>
                    <a:bodyPr/>
                    <a:lstStyle/>
                    <a:p>
                      <a:pPr algn="l">
                        <a:lnSpc>
                          <a:spcPts val="1200"/>
                        </a:lnSpc>
                        <a:spcAft>
                          <a:spcPts val="800"/>
                        </a:spcAft>
                      </a:pPr>
                      <a:r>
                        <a:rPr lang="el-GR" sz="1200" kern="100" dirty="0">
                          <a:effectLst/>
                        </a:rPr>
                        <a:t>Ποσοστό καινοτόμων ΜΜΕ επί του συνόλου</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ts val="1200"/>
                        </a:lnSpc>
                        <a:spcAft>
                          <a:spcPts val="800"/>
                        </a:spcAft>
                      </a:pPr>
                      <a:r>
                        <a:rPr lang="el-GR"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Λιγότερο Ανεπτυγμένες Περιφέρειες-ΛΑΠ</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algn="r">
                        <a:lnSpc>
                          <a:spcPts val="1200"/>
                        </a:lnSpc>
                        <a:spcAft>
                          <a:spcPts val="800"/>
                        </a:spcAft>
                      </a:pPr>
                      <a:r>
                        <a:rPr lang="el-GR" sz="1000" strike="noStrike" kern="100">
                          <a:effectLst/>
                        </a:rPr>
                        <a:t>53,6</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algn="r">
                        <a:lnSpc>
                          <a:spcPts val="1200"/>
                        </a:lnSpc>
                        <a:spcAft>
                          <a:spcPts val="800"/>
                        </a:spcAft>
                      </a:pPr>
                      <a:r>
                        <a:rPr lang="el-GR" sz="1000" strike="noStrike" kern="100" dirty="0">
                          <a:effectLst/>
                        </a:rPr>
                        <a:t>75,8</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4929577"/>
                  </a:ext>
                </a:extLst>
              </a:tr>
              <a:tr h="295961">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Περιφέρειες σε Μετάβαση-ΜΕΤ (πλην </a:t>
                      </a:r>
                      <a:r>
                        <a:rPr lang="el-GR" sz="1000" kern="100" dirty="0" err="1">
                          <a:effectLst/>
                        </a:rPr>
                        <a:t>Στ</a:t>
                      </a:r>
                      <a:r>
                        <a:rPr lang="el-GR" sz="1000" kern="100" dirty="0">
                          <a:effectLst/>
                        </a:rPr>
                        <a:t>. Ελλάδας)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57,4</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69,3</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3148072800"/>
                  </a:ext>
                </a:extLst>
              </a:tr>
              <a:tr h="147980">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Αττική</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59</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72,2</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2424360337"/>
                  </a:ext>
                </a:extLst>
              </a:tr>
              <a:tr h="394614">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err="1">
                          <a:effectLst/>
                        </a:rPr>
                        <a:t>Στ</a:t>
                      </a:r>
                      <a:r>
                        <a:rPr lang="el-GR" sz="1000" kern="100" dirty="0">
                          <a:effectLst/>
                        </a:rPr>
                        <a:t>. Ελλάδα</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60,6</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68,3</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200"/>
                        </a:lnSpc>
                        <a:spcAft>
                          <a:spcPts val="800"/>
                        </a:spcAft>
                      </a:pPr>
                      <a:endParaRPr lang="en-GB" sz="11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3257260968"/>
                  </a:ext>
                </a:extLst>
              </a:tr>
              <a:tr h="147980">
                <a:tc vMerge="1">
                  <a:txBody>
                    <a:bodyPr/>
                    <a:lstStyle/>
                    <a:p>
                      <a:endParaRPr lang="en-GB"/>
                    </a:p>
                  </a:txBody>
                  <a:tcPr/>
                </a:tc>
                <a:tc vMerge="1">
                  <a:txBody>
                    <a:bodyPr/>
                    <a:lstStyle/>
                    <a:p>
                      <a:endParaRPr lang="en-GB"/>
                    </a:p>
                  </a:txBody>
                  <a:tcPr/>
                </a:tc>
                <a:tc>
                  <a:txBody>
                    <a:bodyPr/>
                    <a:lstStyle/>
                    <a:p>
                      <a:pPr algn="ctr">
                        <a:lnSpc>
                          <a:spcPts val="1200"/>
                        </a:lnSpc>
                        <a:spcAft>
                          <a:spcPts val="800"/>
                        </a:spcAft>
                      </a:pPr>
                      <a:r>
                        <a:rPr lang="el-GR" sz="1000" kern="100" dirty="0">
                          <a:effectLst/>
                        </a:rPr>
                        <a:t>Ν. Αιγαίο</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53,1</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59,9</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769280"/>
                  </a:ext>
                </a:extLst>
              </a:tr>
              <a:tr h="398477">
                <a:tc>
                  <a:txBody>
                    <a:bodyPr/>
                    <a:lstStyle/>
                    <a:p>
                      <a:pPr algn="l">
                        <a:lnSpc>
                          <a:spcPts val="1200"/>
                        </a:lnSpc>
                        <a:spcAft>
                          <a:spcPts val="800"/>
                        </a:spcAft>
                      </a:pPr>
                      <a:r>
                        <a:rPr lang="el-GR" sz="1200" kern="100" dirty="0">
                          <a:effectLst/>
                        </a:rPr>
                        <a:t>Ακαθάριστη Προστιθέμενη Αξία (ΑΠΑ) των 9 στρατηγικών τομέων της χώρας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200" kern="100" dirty="0">
                          <a:effectLst/>
                        </a:rPr>
                        <a:t>εκ.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119.633,48</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139.414,84</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419806"/>
                  </a:ext>
                </a:extLst>
              </a:tr>
              <a:tr h="398477">
                <a:tc>
                  <a:txBody>
                    <a:bodyPr/>
                    <a:lstStyle/>
                    <a:p>
                      <a:pPr algn="l">
                        <a:lnSpc>
                          <a:spcPts val="1200"/>
                        </a:lnSpc>
                        <a:spcAft>
                          <a:spcPts val="800"/>
                        </a:spcAft>
                      </a:pPr>
                      <a:r>
                        <a:rPr lang="el-GR" sz="1200" kern="100" dirty="0">
                          <a:effectLst/>
                        </a:rPr>
                        <a:t>Εξαγωγές ελληνικών επιχειρήσεων στους 9 στρατηγικούς τομείς της χώρας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200" kern="100" dirty="0">
                          <a:effectLst/>
                        </a:rPr>
                        <a:t>εκ.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23.682,00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35.666,10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108727"/>
                  </a:ext>
                </a:extLst>
              </a:tr>
              <a:tr h="394614">
                <a:tc>
                  <a:txBody>
                    <a:bodyPr/>
                    <a:lstStyle/>
                    <a:p>
                      <a:pPr algn="l">
                        <a:lnSpc>
                          <a:spcPts val="1200"/>
                        </a:lnSpc>
                        <a:spcAft>
                          <a:spcPts val="800"/>
                        </a:spcAft>
                      </a:pPr>
                      <a:r>
                        <a:rPr lang="el-GR" sz="1200" kern="100" dirty="0">
                          <a:effectLst/>
                        </a:rPr>
                        <a:t>Μερίδιο των ΑΠΕ στην Ακαθάριστη Τελική Κατανάλωση Ενέργειας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20,00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21,93</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11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200"/>
                        </a:lnSpc>
                        <a:spcAft>
                          <a:spcPts val="800"/>
                        </a:spcAft>
                      </a:pPr>
                      <a:endParaRPr lang="en-GB" sz="11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42890"/>
                  </a:ext>
                </a:extLst>
              </a:tr>
              <a:tr h="150077">
                <a:tc rowSpan="4">
                  <a:txBody>
                    <a:bodyPr/>
                    <a:lstStyle/>
                    <a:p>
                      <a:pPr algn="l">
                        <a:lnSpc>
                          <a:spcPts val="1200"/>
                        </a:lnSpc>
                        <a:spcAft>
                          <a:spcPts val="800"/>
                        </a:spcAft>
                      </a:pPr>
                      <a:r>
                        <a:rPr lang="el-GR" sz="1200" kern="100" dirty="0">
                          <a:effectLst/>
                        </a:rPr>
                        <a:t>Μέσος όρος αναφορών ανά δημοσίευση Ελλήνων ερευνητών (Δείκτης απήχησης)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200" kern="100" dirty="0">
                          <a:effectLst/>
                        </a:rPr>
                        <a:t>αριθμός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algn="ctr">
                        <a:lnSpc>
                          <a:spcPts val="1200"/>
                        </a:lnSpc>
                        <a:spcAft>
                          <a:spcPts val="800"/>
                        </a:spcAft>
                      </a:pPr>
                      <a:r>
                        <a:rPr lang="el-GR" sz="1000" kern="100" dirty="0">
                          <a:effectLst/>
                        </a:rPr>
                        <a:t>Λιγότερο Ανεπτυγμένες Περιφέρειες-ΛΑΠ</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algn="r">
                        <a:lnSpc>
                          <a:spcPts val="1200"/>
                        </a:lnSpc>
                        <a:spcAft>
                          <a:spcPts val="800"/>
                        </a:spcAft>
                      </a:pPr>
                      <a:r>
                        <a:rPr lang="el-GR" sz="1000" strike="noStrike" kern="100">
                          <a:effectLst/>
                        </a:rPr>
                        <a:t>5,65</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algn="r">
                        <a:lnSpc>
                          <a:spcPts val="1200"/>
                        </a:lnSpc>
                        <a:spcAft>
                          <a:spcPts val="800"/>
                        </a:spcAft>
                      </a:pPr>
                      <a:r>
                        <a:rPr lang="el-GR" sz="1000" strike="noStrike" kern="100">
                          <a:effectLst/>
                        </a:rPr>
                        <a:t>8,89</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4595787"/>
                  </a:ext>
                </a:extLst>
              </a:tr>
              <a:tr h="295961">
                <a:tc vMerge="1">
                  <a:txBody>
                    <a:bodyPr/>
                    <a:lstStyle/>
                    <a:p>
                      <a:endParaRPr lang="en-GB"/>
                    </a:p>
                  </a:txBody>
                  <a:tcPr/>
                </a:tc>
                <a:tc>
                  <a:txBody>
                    <a:bodyPr/>
                    <a:lstStyle/>
                    <a:p>
                      <a:pPr algn="ctr">
                        <a:lnSpc>
                          <a:spcPts val="1200"/>
                        </a:lnSpc>
                        <a:spcAft>
                          <a:spcPts val="800"/>
                        </a:spcAft>
                      </a:pPr>
                      <a:r>
                        <a:rPr lang="el-GR" sz="1200" kern="100" dirty="0">
                          <a:effectLst/>
                        </a:rPr>
                        <a:t>αριθμός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ctr">
                        <a:lnSpc>
                          <a:spcPts val="1200"/>
                        </a:lnSpc>
                        <a:spcAft>
                          <a:spcPts val="800"/>
                        </a:spcAft>
                      </a:pPr>
                      <a:r>
                        <a:rPr lang="el-GR" sz="1000" kern="100" dirty="0">
                          <a:effectLst/>
                        </a:rPr>
                        <a:t>Περιφέρειες σε Μετάβαση-ΜΕΤ (πλην </a:t>
                      </a:r>
                      <a:r>
                        <a:rPr lang="el-GR" sz="1000" kern="100" dirty="0" err="1">
                          <a:effectLst/>
                        </a:rPr>
                        <a:t>Στ</a:t>
                      </a:r>
                      <a:r>
                        <a:rPr lang="el-GR" sz="1000" kern="100" dirty="0">
                          <a:effectLst/>
                        </a:rPr>
                        <a:t>. Ελλάδας)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6,60</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7,39</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1883141096"/>
                  </a:ext>
                </a:extLst>
              </a:tr>
              <a:tr h="150077">
                <a:tc vMerge="1">
                  <a:txBody>
                    <a:bodyPr/>
                    <a:lstStyle/>
                    <a:p>
                      <a:endParaRPr lang="en-GB"/>
                    </a:p>
                  </a:txBody>
                  <a:tcPr/>
                </a:tc>
                <a:tc>
                  <a:txBody>
                    <a:bodyPr/>
                    <a:lstStyle/>
                    <a:p>
                      <a:pPr algn="ctr">
                        <a:lnSpc>
                          <a:spcPts val="1200"/>
                        </a:lnSpc>
                        <a:spcAft>
                          <a:spcPts val="800"/>
                        </a:spcAft>
                      </a:pPr>
                      <a:r>
                        <a:rPr lang="el-GR" sz="1200" kern="100" dirty="0">
                          <a:effectLst/>
                        </a:rPr>
                        <a:t>αριθμός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ctr">
                        <a:lnSpc>
                          <a:spcPts val="1200"/>
                        </a:lnSpc>
                        <a:spcAft>
                          <a:spcPts val="800"/>
                        </a:spcAft>
                      </a:pPr>
                      <a:r>
                        <a:rPr lang="el-GR" sz="1000" kern="100">
                          <a:effectLst/>
                        </a:rPr>
                        <a:t>Αττική</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a:effectLst/>
                        </a:rPr>
                        <a:t>6,62</a:t>
                      </a:r>
                      <a:endParaRPr lang="en-GB" sz="10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algn="r">
                        <a:lnSpc>
                          <a:spcPts val="1200"/>
                        </a:lnSpc>
                        <a:spcAft>
                          <a:spcPts val="800"/>
                        </a:spcAft>
                      </a:pPr>
                      <a:r>
                        <a:rPr lang="el-GR" sz="1000" strike="noStrike" kern="100" dirty="0">
                          <a:effectLst/>
                        </a:rPr>
                        <a:t>9,89</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tc>
                <a:extLst>
                  <a:ext uri="{0D108BD9-81ED-4DB2-BD59-A6C34878D82A}">
                    <a16:rowId xmlns:a16="http://schemas.microsoft.com/office/drawing/2014/main" val="259010275"/>
                  </a:ext>
                </a:extLst>
              </a:tr>
              <a:tr h="212381">
                <a:tc vMerge="1">
                  <a:txBody>
                    <a:bodyPr/>
                    <a:lstStyle/>
                    <a:p>
                      <a:endParaRPr lang="en-GB"/>
                    </a:p>
                  </a:txBody>
                  <a:tcPr/>
                </a:tc>
                <a:tc>
                  <a:txBody>
                    <a:bodyPr/>
                    <a:lstStyle/>
                    <a:p>
                      <a:pPr algn="ctr">
                        <a:lnSpc>
                          <a:spcPts val="1200"/>
                        </a:lnSpc>
                        <a:spcAft>
                          <a:spcPts val="800"/>
                        </a:spcAft>
                      </a:pPr>
                      <a:r>
                        <a:rPr lang="el-GR" sz="1200" kern="100" dirty="0">
                          <a:effectLst/>
                        </a:rPr>
                        <a:t>αριθμός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ctr">
                        <a:lnSpc>
                          <a:spcPts val="1200"/>
                        </a:lnSpc>
                        <a:spcAft>
                          <a:spcPts val="800"/>
                        </a:spcAft>
                      </a:pPr>
                      <a:r>
                        <a:rPr lang="el-GR" sz="1000" kern="100" dirty="0">
                          <a:effectLst/>
                        </a:rPr>
                        <a:t>Ν. Αιγαίο</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3,40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algn="r">
                        <a:lnSpc>
                          <a:spcPts val="1200"/>
                        </a:lnSpc>
                        <a:spcAft>
                          <a:spcPts val="800"/>
                        </a:spcAft>
                      </a:pPr>
                      <a:r>
                        <a:rPr lang="el-GR" sz="1000" strike="noStrike" kern="100" dirty="0">
                          <a:effectLst/>
                        </a:rPr>
                        <a:t>9,57</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536351"/>
                  </a:ext>
                </a:extLst>
              </a:tr>
              <a:tr h="298057">
                <a:tc>
                  <a:txBody>
                    <a:bodyPr/>
                    <a:lstStyle/>
                    <a:p>
                      <a:pPr algn="l">
                        <a:lnSpc>
                          <a:spcPts val="1200"/>
                        </a:lnSpc>
                        <a:spcAft>
                          <a:spcPts val="800"/>
                        </a:spcAft>
                      </a:pPr>
                      <a:r>
                        <a:rPr lang="el-GR" sz="1200" kern="100" dirty="0">
                          <a:effectLst/>
                        </a:rPr>
                        <a:t>Ποσοστό κάλυψης </a:t>
                      </a:r>
                      <a:r>
                        <a:rPr lang="el-GR" sz="1200" kern="100" dirty="0" err="1">
                          <a:effectLst/>
                        </a:rPr>
                        <a:t>ευρυζωνικών</a:t>
                      </a:r>
                      <a:r>
                        <a:rPr lang="el-GR" sz="1200" kern="100" dirty="0">
                          <a:effectLst/>
                        </a:rPr>
                        <a:t> συνδέσεων επόμενης γενιάς</a:t>
                      </a:r>
                      <a:r>
                        <a:rPr lang="en-US"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200"/>
                        </a:lnSpc>
                        <a:spcAft>
                          <a:spcPts val="800"/>
                        </a:spcAft>
                      </a:pPr>
                      <a:r>
                        <a:rPr lang="el-GR"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ts val="1200"/>
                        </a:lnSpc>
                        <a:spcAft>
                          <a:spcPts val="800"/>
                        </a:spcAft>
                      </a:pPr>
                      <a:r>
                        <a:rPr lang="el-GR" sz="1000" strike="noStrike" kern="100" dirty="0">
                          <a:effectLst/>
                        </a:rPr>
                        <a:t>100,00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ts val="1200"/>
                        </a:lnSpc>
                        <a:spcAft>
                          <a:spcPts val="800"/>
                        </a:spcAft>
                      </a:pPr>
                      <a:r>
                        <a:rPr lang="el-GR" sz="1000" strike="noStrike" kern="100" dirty="0">
                          <a:effectLst/>
                        </a:rPr>
                        <a:t>91,66</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2725896"/>
                  </a:ext>
                </a:extLst>
              </a:tr>
              <a:tr h="196611">
                <a:tc>
                  <a:txBody>
                    <a:bodyPr/>
                    <a:lstStyle/>
                    <a:p>
                      <a:pPr algn="l">
                        <a:lnSpc>
                          <a:spcPts val="1200"/>
                        </a:lnSpc>
                        <a:spcAft>
                          <a:spcPts val="800"/>
                        </a:spcAft>
                      </a:pPr>
                      <a:r>
                        <a:rPr lang="el-GR" sz="1200" kern="100" dirty="0">
                          <a:effectLst/>
                        </a:rPr>
                        <a:t>Ετήσια εξοικονόμηση τελικής ενέργειας</a:t>
                      </a:r>
                      <a:r>
                        <a:rPr lang="en-US"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200"/>
                        </a:lnSpc>
                        <a:spcAft>
                          <a:spcPts val="800"/>
                        </a:spcAft>
                      </a:pPr>
                      <a:r>
                        <a:rPr lang="el-GR" sz="1200" kern="100" dirty="0" err="1">
                          <a:effectLst/>
                        </a:rPr>
                        <a:t>ktoe</a:t>
                      </a:r>
                      <a:r>
                        <a:rPr lang="el-GR" sz="1200" kern="100" dirty="0">
                          <a:effectLst/>
                        </a:rPr>
                        <a:t> / έτος</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ts val="1200"/>
                        </a:lnSpc>
                        <a:spcAft>
                          <a:spcPts val="800"/>
                        </a:spcAft>
                      </a:pPr>
                      <a:r>
                        <a:rPr lang="el-GR" sz="1000" strike="noStrike" kern="100" dirty="0">
                          <a:effectLst/>
                        </a:rPr>
                        <a:t>902,00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ts val="1200"/>
                        </a:lnSpc>
                        <a:spcAft>
                          <a:spcPts val="800"/>
                        </a:spcAft>
                      </a:pPr>
                      <a:r>
                        <a:rPr lang="el-GR" sz="1000" strike="noStrike" kern="100" dirty="0">
                          <a:effectLst/>
                        </a:rPr>
                        <a:t>894,75</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535030"/>
                  </a:ext>
                </a:extLst>
              </a:tr>
              <a:tr h="446038">
                <a:tc>
                  <a:txBody>
                    <a:bodyPr/>
                    <a:lstStyle/>
                    <a:p>
                      <a:pPr algn="l">
                        <a:lnSpc>
                          <a:spcPts val="1200"/>
                        </a:lnSpc>
                        <a:spcAft>
                          <a:spcPts val="800"/>
                        </a:spcAft>
                      </a:pPr>
                      <a:r>
                        <a:rPr lang="el-GR" sz="1200" kern="100" dirty="0">
                          <a:effectLst/>
                        </a:rPr>
                        <a:t>Αριθμός επισκεπτών σε αρχαιολογικούς χώρους και μουσεία</a:t>
                      </a:r>
                      <a:r>
                        <a:rPr lang="en-US" sz="1200" kern="100" dirty="0">
                          <a:effectLst/>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ts val="1200"/>
                        </a:lnSpc>
                        <a:spcAft>
                          <a:spcPts val="800"/>
                        </a:spcAft>
                      </a:pPr>
                      <a:r>
                        <a:rPr lang="el-GR" sz="1200" kern="100" dirty="0">
                          <a:effectLst/>
                        </a:rPr>
                        <a:t>αριθμός επισκεπτών σε εκ.</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ts val="1200"/>
                        </a:lnSpc>
                        <a:spcAft>
                          <a:spcPts val="800"/>
                        </a:spcAft>
                      </a:pPr>
                      <a:r>
                        <a:rPr lang="el-GR" sz="1000" kern="100" dirty="0">
                          <a:effectLst/>
                        </a:rPr>
                        <a:t>όλες</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lnSpc>
                          <a:spcPts val="1200"/>
                        </a:lnSpc>
                        <a:spcAft>
                          <a:spcPts val="800"/>
                        </a:spcAft>
                      </a:pPr>
                      <a:r>
                        <a:rPr lang="el-GR" sz="1000" strike="noStrike" kern="100" dirty="0">
                          <a:effectLst/>
                        </a:rPr>
                        <a:t>15,97</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lnSpc>
                          <a:spcPts val="1200"/>
                        </a:lnSpc>
                        <a:spcAft>
                          <a:spcPts val="800"/>
                        </a:spcAft>
                      </a:pPr>
                      <a:r>
                        <a:rPr lang="el-GR" sz="1000" strike="noStrike" kern="100" dirty="0">
                          <a:effectLst/>
                        </a:rPr>
                        <a:t>15,60</a:t>
                      </a:r>
                      <a:endParaRPr lang="en-GB"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ts val="1200"/>
                        </a:lnSpc>
                        <a:spcBef>
                          <a:spcPts val="0"/>
                        </a:spcBef>
                        <a:spcAft>
                          <a:spcPts val="800"/>
                        </a:spcAft>
                        <a:buClrTx/>
                        <a:buSzTx/>
                        <a:buFontTx/>
                        <a:buNone/>
                        <a:tabLst/>
                        <a:defRPr/>
                      </a:pPr>
                      <a:r>
                        <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12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4376" marR="54376" marT="0" marB="0"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96810912"/>
                  </a:ext>
                </a:extLst>
              </a:tr>
            </a:tbl>
          </a:graphicData>
        </a:graphic>
      </p:graphicFrame>
      <p:sp>
        <p:nvSpPr>
          <p:cNvPr id="8" name="TextBox 7">
            <a:extLst>
              <a:ext uri="{FF2B5EF4-FFF2-40B4-BE49-F238E27FC236}">
                <a16:creationId xmlns:a16="http://schemas.microsoft.com/office/drawing/2014/main" id="{B7BF56C9-2162-EE8E-A715-8A4641385982}"/>
              </a:ext>
            </a:extLst>
          </p:cNvPr>
          <p:cNvSpPr txBox="1"/>
          <p:nvPr/>
        </p:nvSpPr>
        <p:spPr>
          <a:xfrm>
            <a:off x="169614" y="6656548"/>
            <a:ext cx="7302346" cy="261610"/>
          </a:xfrm>
          <a:prstGeom prst="rect">
            <a:avLst/>
          </a:prstGeom>
          <a:noFill/>
        </p:spPr>
        <p:txBody>
          <a:bodyPr wrap="square" rtlCol="0">
            <a:spAutoFit/>
          </a:bodyPr>
          <a:lstStyle/>
          <a:p>
            <a:r>
              <a:rPr lang="en-US" sz="1100" i="1" dirty="0"/>
              <a:t>*</a:t>
            </a:r>
            <a:r>
              <a:rPr lang="el-GR" sz="1100" i="1" dirty="0"/>
              <a:t> Αφορά σε συγκεκριμένους τομείς προτεραιότητας: ΤΠΕ, Ενέργεια, Πολιτισμός</a:t>
            </a:r>
            <a:endParaRPr lang="en-GB" sz="1100" i="1" dirty="0"/>
          </a:p>
        </p:txBody>
      </p:sp>
    </p:spTree>
    <p:extLst>
      <p:ext uri="{BB962C8B-B14F-4D97-AF65-F5344CB8AC3E}">
        <p14:creationId xmlns:p14="http://schemas.microsoft.com/office/powerpoint/2010/main" val="270162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11D3B-8960-48A5-5D15-ED65323D699A}"/>
              </a:ext>
            </a:extLst>
          </p:cNvPr>
          <p:cNvSpPr txBox="1"/>
          <p:nvPr/>
        </p:nvSpPr>
        <p:spPr>
          <a:xfrm>
            <a:off x="0" y="105701"/>
            <a:ext cx="10650071" cy="1200329"/>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Εκτίμηση του βαθμού συνεισφοράς της υλοποίησης της RIS3 στην εξέλιξη και την σημερινή κατάσταση του συστήματος έρευνας και καινοτομίας αλλά και γενικότερα στην οικονομία και την ανάπτυξη σε εθνικό και περιφερειακό επίπεδο</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30B9E165-CF97-C79B-A948-D23C2ACAB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35795"/>
            <a:ext cx="1218722" cy="484859"/>
          </a:xfrm>
          <a:prstGeom prst="rect">
            <a:avLst/>
          </a:prstGeom>
        </p:spPr>
      </p:pic>
      <p:pic>
        <p:nvPicPr>
          <p:cNvPr id="8" name="Εικόνα 7">
            <a:extLst>
              <a:ext uri="{FF2B5EF4-FFF2-40B4-BE49-F238E27FC236}">
                <a16:creationId xmlns:a16="http://schemas.microsoft.com/office/drawing/2014/main" id="{F892DA8F-E6AE-80DF-3ACA-B60F5EBB041A}"/>
              </a:ext>
            </a:extLst>
          </p:cNvPr>
          <p:cNvPicPr>
            <a:picLocks noChangeAspect="1"/>
          </p:cNvPicPr>
          <p:nvPr/>
        </p:nvPicPr>
        <p:blipFill>
          <a:blip r:embed="rId3"/>
          <a:stretch>
            <a:fillRect/>
          </a:stretch>
        </p:blipFill>
        <p:spPr>
          <a:xfrm>
            <a:off x="7293806" y="2051359"/>
            <a:ext cx="4516487" cy="2154443"/>
          </a:xfrm>
          <a:prstGeom prst="rect">
            <a:avLst/>
          </a:prstGeom>
        </p:spPr>
      </p:pic>
      <p:sp>
        <p:nvSpPr>
          <p:cNvPr id="14" name="TextBox 13">
            <a:extLst>
              <a:ext uri="{FF2B5EF4-FFF2-40B4-BE49-F238E27FC236}">
                <a16:creationId xmlns:a16="http://schemas.microsoft.com/office/drawing/2014/main" id="{2CBDCD8D-7911-1183-80EE-5666F8363490}"/>
              </a:ext>
            </a:extLst>
          </p:cNvPr>
          <p:cNvSpPr txBox="1"/>
          <p:nvPr/>
        </p:nvSpPr>
        <p:spPr>
          <a:xfrm>
            <a:off x="365559" y="1467342"/>
            <a:ext cx="6149082" cy="5201424"/>
          </a:xfrm>
          <a:prstGeom prst="rect">
            <a:avLst/>
          </a:prstGeom>
          <a:solidFill>
            <a:srgbClr val="E3F1F9"/>
          </a:solidFill>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tabLst/>
            </a:pPr>
            <a:r>
              <a:rPr kumimoji="0" lang="en-US"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Αύξηση</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Δαπα</a:t>
            </a:r>
            <a:r>
              <a:rPr kumimoji="0" lang="en-US"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νών</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Ε&amp;Α</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60375" marR="0" lvl="0" indent="-285750" algn="l" defTabSz="914400" rtl="0" eaLnBrk="0" fontAlgn="base" latinLnBrk="0" hangingPunct="0">
              <a:lnSpc>
                <a:spcPct val="100000"/>
              </a:lnSpc>
              <a:spcBef>
                <a:spcPts val="12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Εντυ</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πωσιακή αύξηση δαπανών Ε&amp;Α στην Ελλάδα (2013-2021), υπερβαίνοντας τον ρυθμό της Ε.Ε.</a:t>
            </a:r>
          </a:p>
          <a:p>
            <a:pPr marL="460375" marR="0" lvl="0" indent="-285750" algn="l" defTabSz="914400" rtl="0" eaLnBrk="0" fontAlgn="base" latinLnBrk="0" hangingPunct="0">
              <a:lnSpc>
                <a:spcPct val="100000"/>
              </a:lnSpc>
              <a:spcBef>
                <a:spcPts val="6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Το</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202</a:t>
            </a:r>
            <a:r>
              <a:rPr kumimoji="0" lang="el-GR"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Ε&amp;Α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στο</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1,</a:t>
            </a:r>
            <a:r>
              <a:rPr kumimoji="0" lang="el-GR"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49</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του</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ΑΕΠ (2,47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δισ</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ts val="1200"/>
              </a:spcBef>
              <a:spcAft>
                <a:spcPct val="0"/>
              </a:spcAft>
              <a:buClrTx/>
              <a:buSzTx/>
              <a:tabLst/>
            </a:pPr>
            <a:r>
              <a:rPr kumimoji="0" lang="en-US"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Τομέ</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ας Επιχειρήσεων</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60375" marR="0" lvl="0" indent="-285750" algn="l" defTabSz="914400" rtl="0" eaLnBrk="0" fontAlgn="base" latinLnBrk="0" hangingPunct="0">
              <a:lnSpc>
                <a:spcPct val="100000"/>
              </a:lnSpc>
              <a:spcBef>
                <a:spcPts val="1200"/>
              </a:spcBef>
              <a:spcAft>
                <a:spcPct val="0"/>
              </a:spcAft>
              <a:buClr>
                <a:schemeClr val="accent1"/>
              </a:buClr>
              <a:buSzPct val="120000"/>
              <a:buFont typeface="Wingdings" panose="05000000000000000000" pitchFamily="2" charset="2"/>
              <a:buChar char="§"/>
              <a:tabLst/>
            </a:pPr>
            <a:r>
              <a:rPr lang="en-US" altLang="en-US" dirty="0">
                <a:latin typeface="Calibri" panose="020F0502020204030204" pitchFamily="34" charset="0"/>
                <a:cs typeface="Calibri" panose="020F0502020204030204" pitchFamily="34" charset="0"/>
              </a:rPr>
              <a:t>BERD: Από </a:t>
            </a:r>
            <a:r>
              <a:rPr lang="el-GR" altLang="en-US" dirty="0">
                <a:latin typeface="Calibri" panose="020F0502020204030204" pitchFamily="34" charset="0"/>
                <a:cs typeface="Calibri" panose="020F0502020204030204" pitchFamily="34" charset="0"/>
              </a:rPr>
              <a:t>0,</a:t>
            </a:r>
            <a:r>
              <a:rPr lang="en-US" altLang="en-US" dirty="0">
                <a:latin typeface="Calibri" panose="020F0502020204030204" pitchFamily="34" charset="0"/>
                <a:cs typeface="Calibri" panose="020F0502020204030204" pitchFamily="34" charset="0"/>
              </a:rPr>
              <a:t>46% (2019) </a:t>
            </a:r>
            <a:r>
              <a:rPr lang="en-US" altLang="en-US" dirty="0" err="1">
                <a:latin typeface="Calibri" panose="020F0502020204030204" pitchFamily="34" charset="0"/>
                <a:cs typeface="Calibri" panose="020F0502020204030204" pitchFamily="34" charset="0"/>
              </a:rPr>
              <a:t>στο</a:t>
            </a:r>
            <a:r>
              <a:rPr lang="en-US" altLang="en-US" dirty="0">
                <a:latin typeface="Calibri" panose="020F0502020204030204" pitchFamily="34" charset="0"/>
                <a:cs typeface="Calibri" panose="020F0502020204030204" pitchFamily="34" charset="0"/>
              </a:rPr>
              <a:t> 0,69% ΑΕΠ (2020).</a:t>
            </a:r>
          </a:p>
          <a:p>
            <a:pPr marL="460375" marR="0" lvl="0" indent="-285750" algn="l" defTabSz="914400" rtl="0" eaLnBrk="0" fontAlgn="base" latinLnBrk="0" hangingPunct="0">
              <a:lnSpc>
                <a:spcPct val="100000"/>
              </a:lnSpc>
              <a:spcBef>
                <a:spcPts val="600"/>
              </a:spcBef>
              <a:spcAft>
                <a:spcPct val="0"/>
              </a:spcAft>
              <a:buClr>
                <a:schemeClr val="accent1"/>
              </a:buClr>
              <a:buSzPct val="120000"/>
              <a:buFont typeface="Wingdings" panose="05000000000000000000" pitchFamily="2" charset="2"/>
              <a:buChar char="§"/>
              <a:tabLst/>
            </a:pPr>
            <a:r>
              <a:rPr lang="en-US" altLang="en-US" dirty="0" err="1">
                <a:latin typeface="Calibri" panose="020F0502020204030204" pitchFamily="34" charset="0"/>
                <a:cs typeface="Calibri" panose="020F0502020204030204" pitchFamily="34" charset="0"/>
              </a:rPr>
              <a:t>Αυξημένη</a:t>
            </a:r>
            <a:r>
              <a:rPr lang="en-US" altLang="en-US" dirty="0">
                <a:latin typeface="Calibri" panose="020F0502020204030204" pitchFamily="34" charset="0"/>
                <a:cs typeface="Calibri" panose="020F0502020204030204" pitchFamily="34" charset="0"/>
              </a:rPr>
              <a:t> επ</a:t>
            </a:r>
            <a:r>
              <a:rPr lang="en-US" altLang="en-US" dirty="0" err="1">
                <a:latin typeface="Calibri" panose="020F0502020204030204" pitchFamily="34" charset="0"/>
                <a:cs typeface="Calibri" panose="020F0502020204030204" pitchFamily="34" charset="0"/>
              </a:rPr>
              <a:t>ένδυση</a:t>
            </a:r>
            <a:r>
              <a:rPr lang="en-US" altLang="en-US" dirty="0">
                <a:latin typeface="Calibri" panose="020F0502020204030204" pitchFamily="34" charset="0"/>
                <a:cs typeface="Calibri" panose="020F0502020204030204" pitchFamily="34" charset="0"/>
              </a:rPr>
              <a:t> σε κα</a:t>
            </a:r>
            <a:r>
              <a:rPr lang="en-US" altLang="en-US" dirty="0" err="1">
                <a:latin typeface="Calibri" panose="020F0502020204030204" pitchFamily="34" charset="0"/>
                <a:cs typeface="Calibri" panose="020F0502020204030204" pitchFamily="34" charset="0"/>
              </a:rPr>
              <a:t>ινοτομί</a:t>
            </a:r>
            <a:r>
              <a:rPr lang="en-US" altLang="en-US" dirty="0">
                <a:latin typeface="Calibri" panose="020F0502020204030204" pitchFamily="34" charset="0"/>
                <a:cs typeface="Calibri" panose="020F0502020204030204" pitchFamily="34" charset="0"/>
              </a:rPr>
              <a:t>α, αλλαγή νοοτροπίας.</a:t>
            </a:r>
          </a:p>
          <a:p>
            <a:pPr marL="0" marR="0" lvl="0" indent="0" algn="l" defTabSz="914400" rtl="0" eaLnBrk="0" fontAlgn="base" latinLnBrk="0" hangingPunct="0">
              <a:lnSpc>
                <a:spcPct val="100000"/>
              </a:lnSpc>
              <a:spcBef>
                <a:spcPts val="1200"/>
              </a:spcBef>
              <a:spcAft>
                <a:spcPct val="0"/>
              </a:spcAft>
              <a:buClrTx/>
              <a:buSzTx/>
              <a:tabLst/>
            </a:pPr>
            <a:r>
              <a:rPr kumimoji="0" lang="en-US"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Χρημ</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ατοδοτήσεις</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60375" marR="0" lvl="0" indent="-285750" algn="l" defTabSz="914400" rtl="0" eaLnBrk="0" fontAlgn="base" latinLnBrk="0" hangingPunct="0">
              <a:lnSpc>
                <a:spcPct val="100000"/>
              </a:lnSpc>
              <a:spcBef>
                <a:spcPts val="12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ΕΣΕΕ 2014-2020: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Ενίσχυση</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υπ</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οδομών</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(250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εκ</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460375" marR="0" lvl="0" indent="-285750" algn="l" defTabSz="914400" rtl="0" eaLnBrk="0" fontAlgn="base" latinLnBrk="0" hangingPunct="0">
              <a:lnSpc>
                <a:spcPct val="100000"/>
              </a:lnSpc>
              <a:spcBef>
                <a:spcPts val="6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ΕΛΙΔΕΚ: 310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εκ</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γι</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 βασική έρευνα (ΕΤΕ + ΠΔΕ).</a:t>
            </a:r>
          </a:p>
          <a:p>
            <a:pPr marL="0" marR="0" lvl="0" indent="0" algn="l" defTabSz="914400" rtl="0" eaLnBrk="0" fontAlgn="base" latinLnBrk="0" hangingPunct="0">
              <a:lnSpc>
                <a:spcPct val="100000"/>
              </a:lnSpc>
              <a:spcBef>
                <a:spcPts val="1200"/>
              </a:spcBef>
              <a:spcAft>
                <a:spcPct val="0"/>
              </a:spcAft>
              <a:buClrTx/>
              <a:buSzTx/>
              <a:tabLst/>
            </a:pP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Απ</a:t>
            </a:r>
            <a:r>
              <a:rPr kumimoji="0" lang="en-US"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οτελέσμ</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ατα</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60375" marR="0" lvl="0" indent="-285750" algn="l" defTabSz="914400" rtl="0" eaLnBrk="0" fontAlgn="base" latinLnBrk="0" hangingPunct="0">
              <a:lnSpc>
                <a:spcPct val="100000"/>
              </a:lnSpc>
              <a:spcBef>
                <a:spcPts val="12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Αύξηση</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συμμετοχής</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επ</a:t>
            </a: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ιχειρήσεων</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60375" marR="0" lvl="0" indent="-285750" algn="l" defTabSz="914400" rtl="0" eaLnBrk="0" fontAlgn="base" latinLnBrk="0" hangingPunct="0">
              <a:lnSpc>
                <a:spcPct val="100000"/>
              </a:lnSpc>
              <a:spcBef>
                <a:spcPts val="600"/>
              </a:spcBef>
              <a:spcAft>
                <a:spcPct val="0"/>
              </a:spcAft>
              <a:buClr>
                <a:schemeClr val="accent1"/>
              </a:buClr>
              <a:buSzPct val="120000"/>
              <a:buFont typeface="Wingdings" panose="05000000000000000000" pitchFamily="2" charset="2"/>
              <a:buChar char="§"/>
              <a:tabLst/>
            </a:pPr>
            <a:r>
              <a:rPr kumimoji="0" lang="en-US" altLang="en-US" sz="1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Ανά</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πτυξη βασικής και εφαρμοσμένης έρευνας.</a:t>
            </a:r>
          </a:p>
        </p:txBody>
      </p:sp>
      <p:pic>
        <p:nvPicPr>
          <p:cNvPr id="15" name="Εικόνα 14">
            <a:extLst>
              <a:ext uri="{FF2B5EF4-FFF2-40B4-BE49-F238E27FC236}">
                <a16:creationId xmlns:a16="http://schemas.microsoft.com/office/drawing/2014/main" id="{0B558AA8-2372-9DC7-1B47-14C9365505B3}"/>
              </a:ext>
            </a:extLst>
          </p:cNvPr>
          <p:cNvPicPr>
            <a:picLocks noChangeAspect="1"/>
          </p:cNvPicPr>
          <p:nvPr/>
        </p:nvPicPr>
        <p:blipFill>
          <a:blip r:embed="rId4"/>
          <a:stretch>
            <a:fillRect/>
          </a:stretch>
        </p:blipFill>
        <p:spPr>
          <a:xfrm>
            <a:off x="7128009" y="4894391"/>
            <a:ext cx="4972351" cy="1755415"/>
          </a:xfrm>
          <a:prstGeom prst="rect">
            <a:avLst/>
          </a:prstGeom>
        </p:spPr>
      </p:pic>
      <p:sp>
        <p:nvSpPr>
          <p:cNvPr id="19" name="TextBox 18">
            <a:extLst>
              <a:ext uri="{FF2B5EF4-FFF2-40B4-BE49-F238E27FC236}">
                <a16:creationId xmlns:a16="http://schemas.microsoft.com/office/drawing/2014/main" id="{C16D05F7-FCEF-6E8D-65EB-C220D0E36DA0}"/>
              </a:ext>
            </a:extLst>
          </p:cNvPr>
          <p:cNvSpPr txBox="1"/>
          <p:nvPr/>
        </p:nvSpPr>
        <p:spPr>
          <a:xfrm>
            <a:off x="7366571" y="4389618"/>
            <a:ext cx="5297152" cy="307777"/>
          </a:xfrm>
          <a:prstGeom prst="rect">
            <a:avLst/>
          </a:prstGeom>
          <a:noFill/>
        </p:spPr>
        <p:txBody>
          <a:bodyPr wrap="square">
            <a:spAutoFit/>
          </a:bodyPr>
          <a:lstStyle/>
          <a:p>
            <a:r>
              <a:rPr lang="el-GR" sz="1400" dirty="0"/>
              <a:t>Μεταβολή δεικτών EIS χρηματοδότησης από το 2016-2023 </a:t>
            </a:r>
            <a:endParaRPr lang="en-GB" sz="1400" dirty="0"/>
          </a:p>
        </p:txBody>
      </p:sp>
      <p:sp>
        <p:nvSpPr>
          <p:cNvPr id="21" name="TextBox 20">
            <a:extLst>
              <a:ext uri="{FF2B5EF4-FFF2-40B4-BE49-F238E27FC236}">
                <a16:creationId xmlns:a16="http://schemas.microsoft.com/office/drawing/2014/main" id="{E0750AAC-0054-1D35-D422-4C442A0961D9}"/>
              </a:ext>
            </a:extLst>
          </p:cNvPr>
          <p:cNvSpPr txBox="1"/>
          <p:nvPr/>
        </p:nvSpPr>
        <p:spPr>
          <a:xfrm>
            <a:off x="7239571" y="1489846"/>
            <a:ext cx="4749229" cy="523220"/>
          </a:xfrm>
          <a:prstGeom prst="rect">
            <a:avLst/>
          </a:prstGeom>
          <a:noFill/>
        </p:spPr>
        <p:txBody>
          <a:bodyPr wrap="square">
            <a:spAutoFit/>
          </a:bodyPr>
          <a:lstStyle/>
          <a:p>
            <a:pPr algn="ctr"/>
            <a:r>
              <a:rPr lang="el-GR" sz="1400" dirty="0"/>
              <a:t>Δαπάνες Ε&amp;Κ (σε εκ. €) στους τέσσερις τομείς εκτέλεσης της Ε&amp;Κ για τα έτη 2007-2021 </a:t>
            </a:r>
            <a:endParaRPr lang="en-GB" sz="1400" dirty="0"/>
          </a:p>
        </p:txBody>
      </p:sp>
    </p:spTree>
    <p:extLst>
      <p:ext uri="{BB962C8B-B14F-4D97-AF65-F5344CB8AC3E}">
        <p14:creationId xmlns:p14="http://schemas.microsoft.com/office/powerpoint/2010/main" val="187255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06860-90AC-EC7F-3717-79958573C55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F19754-9DA5-7AEF-81D3-88762D0CA577}"/>
              </a:ext>
            </a:extLst>
          </p:cNvPr>
          <p:cNvSpPr txBox="1"/>
          <p:nvPr/>
        </p:nvSpPr>
        <p:spPr>
          <a:xfrm>
            <a:off x="0" y="144084"/>
            <a:ext cx="10668000" cy="830997"/>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Βαθμός συνεισφοράς της υλοποίησης της RIS3 2014-20: α) στην αναδιαμόρφωση της </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ΔΕΑ </a:t>
            </a:r>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και της ΕΣΕΕ 2021- 27 β) στον σχεδιασμό της στρατηγικής ΕΣΕΤΑΚ 2021-27 </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3C20F4A1-0D7E-F19E-970E-F4A69F8A3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70" y="186568"/>
            <a:ext cx="1218722" cy="484859"/>
          </a:xfrm>
          <a:prstGeom prst="rect">
            <a:avLst/>
          </a:prstGeom>
        </p:spPr>
      </p:pic>
      <p:sp>
        <p:nvSpPr>
          <p:cNvPr id="7" name="TextBox 6">
            <a:extLst>
              <a:ext uri="{FF2B5EF4-FFF2-40B4-BE49-F238E27FC236}">
                <a16:creationId xmlns:a16="http://schemas.microsoft.com/office/drawing/2014/main" id="{CA3E4560-004F-D8F1-2B0B-1231541E477C}"/>
              </a:ext>
            </a:extLst>
          </p:cNvPr>
          <p:cNvSpPr txBox="1"/>
          <p:nvPr/>
        </p:nvSpPr>
        <p:spPr>
          <a:xfrm>
            <a:off x="1438325" y="1193009"/>
            <a:ext cx="10265995" cy="5478423"/>
          </a:xfrm>
          <a:prstGeom prst="rect">
            <a:avLst/>
          </a:prstGeom>
          <a:noFill/>
        </p:spPr>
        <p:txBody>
          <a:bodyPr wrap="square">
            <a:spAutoFit/>
          </a:bodyPr>
          <a:lstStyle/>
          <a:p>
            <a:pPr marL="342900" lvl="0" indent="-342900" algn="just">
              <a:spcBef>
                <a:spcPts val="600"/>
              </a:spcBef>
              <a:buClr>
                <a:schemeClr val="accent1"/>
              </a:buClr>
              <a:buSzPct val="120000"/>
              <a:buFont typeface="Wingdings" panose="05000000000000000000" pitchFamily="2" charset="2"/>
              <a:buChar char="§"/>
            </a:pP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Η ΔΕΑ </a:t>
            </a:r>
            <a:r>
              <a:rPr lang="el-GR" sz="1600" dirty="0">
                <a:highlight>
                  <a:srgbClr val="E3F1F9"/>
                </a:highlight>
                <a:latin typeface="Calibri" panose="020F0502020204030204" pitchFamily="34" charset="0"/>
                <a:ea typeface="Calibri" panose="020F0502020204030204" pitchFamily="34" charset="0"/>
                <a:cs typeface="Calibri" panose="020F0502020204030204" pitchFamily="34" charset="0"/>
              </a:rPr>
              <a:t>2014-2020 </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απετέλεσε το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ουσιαστικό στοιχείο καινοτομίας </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και εισάγεται ως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περισσότερο</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συστηματική διαδικασία </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και στην περίοδο 2021-2027. Αναγνωρίζεται ως καλή πρακτική</a:t>
            </a:r>
            <a:r>
              <a:rPr lang="el-GR"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Η ΔΕΑ αρχικά αντιμετωπίσθηκε ως μια διαδικασία που έπρεπε να εφαρμοστεί. Παραμένει ζητούμενο το κατά πόσο </a:t>
            </a:r>
            <a:r>
              <a:rPr lang="el-GR" sz="1600" b="1" dirty="0">
                <a:effectLst/>
                <a:latin typeface="Calibri" panose="020F0502020204030204" pitchFamily="34" charset="0"/>
                <a:ea typeface="Calibri" panose="020F0502020204030204" pitchFamily="34" charset="0"/>
                <a:cs typeface="Calibri" panose="020F0502020204030204" pitchFamily="34" charset="0"/>
              </a:rPr>
              <a:t>απετέλεσε μια συστηματική διαδικασία διαβούλευσης και συνεργασίας των ενδιαφερομένων μερών </a:t>
            </a:r>
            <a:r>
              <a:rPr lang="el-GR" sz="1600" dirty="0">
                <a:effectLst/>
                <a:latin typeface="Calibri" panose="020F0502020204030204" pitchFamily="34" charset="0"/>
                <a:ea typeface="Calibri" panose="020F0502020204030204" pitchFamily="34" charset="0"/>
                <a:cs typeface="Calibri" panose="020F0502020204030204" pitchFamily="34" charset="0"/>
              </a:rPr>
              <a:t>κατά την περίοδο 2014-2020. Για την περίοδο 2021-2027, αποτελεί το βασικό εργαλείο που συστηματικά θέτει τη συστηματική διαβούλευση στο επίκεντρο. Ενίσχυση χρειάζεται η συμμετοχή των επιχειρήσεων σε αυτήν.</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Η ΔΕΑ, για την περίοδο 2021-2027,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με ωριμότητα, προέβη στην αναγνώριση των προτεραιοτήτων της νέας ΕΣΕΕ</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 αναγνωρίζοντας τις ανάγκες της αγοράς και τις τεχνολογικές εξελίξεις. </a:t>
            </a:r>
            <a:endParaRPr lang="en-GB" sz="16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Το </a:t>
            </a:r>
            <a:r>
              <a:rPr lang="el-GR" sz="1600" b="1" dirty="0">
                <a:effectLst/>
                <a:latin typeface="Calibri" panose="020F0502020204030204" pitchFamily="34" charset="0"/>
                <a:ea typeface="Calibri" panose="020F0502020204030204" pitchFamily="34" charset="0"/>
                <a:cs typeface="Calibri" panose="020F0502020204030204" pitchFamily="34" charset="0"/>
              </a:rPr>
              <a:t>σύστημα διοίκησης/διακυβέρνησης της ΔΕΑ υπήρξε απαιτητικό</a:t>
            </a:r>
            <a:r>
              <a:rPr lang="el-GR" sz="1600" dirty="0">
                <a:effectLst/>
                <a:latin typeface="Calibri" panose="020F0502020204030204" pitchFamily="34" charset="0"/>
                <a:ea typeface="Calibri" panose="020F0502020204030204" pitchFamily="34" charset="0"/>
                <a:cs typeface="Calibri" panose="020F0502020204030204" pitchFamily="34" charset="0"/>
              </a:rPr>
              <a:t>. Στη νέα περίοδο αρκετά από τα ανωτέρω ζητήματα παραμένουν. Βάσει της εφαρμογής της σε περιφερειακό επίπεδο, η ΔΕΑ για τις Περιφέρειες  αποτυπώνεται ως μια διερευνητική περισσότερο διαδικασία.</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Οι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Συμβουλευτικές Ομάδες αναγνωρίζονται ευρέως ως ένα χρήσιμο εργαλείο </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που στοχεύει στον εκάστοτε τομέα και εξειδικεύει με βάση τις ιδιαιτερότητες και τις ανάγκες του (</a:t>
            </a:r>
            <a:r>
              <a:rPr lang="en-US" sz="1600" b="1" i="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Insight</a:t>
            </a:r>
            <a:r>
              <a:rPr lang="el-GR" sz="1600" b="1" i="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a:t>
            </a:r>
            <a:r>
              <a:rPr lang="en-US" sz="1600" b="1" i="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Foresight</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 Αξιοποιούνται πλήρως και στην περίοδο 2021-2027.</a:t>
            </a:r>
            <a:endParaRPr lang="en-GB" sz="16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Σε επίπεδο εκροών της ΔΕΑ (2014-2020), κρίνεται ότι </a:t>
            </a:r>
            <a:r>
              <a:rPr lang="el-GR" sz="1600" b="1" dirty="0">
                <a:effectLst/>
                <a:latin typeface="Calibri" panose="020F0502020204030204" pitchFamily="34" charset="0"/>
                <a:ea typeface="Calibri" panose="020F0502020204030204" pitchFamily="34" charset="0"/>
                <a:cs typeface="Calibri" panose="020F0502020204030204" pitchFamily="34" charset="0"/>
              </a:rPr>
              <a:t>η εξειδίκευση που προέκυψε ήταν ιδιαίτερα ευρεία</a:t>
            </a:r>
            <a:r>
              <a:rPr lang="el-GR" sz="1600" dirty="0">
                <a:effectLst/>
                <a:latin typeface="Calibri" panose="020F0502020204030204" pitchFamily="34" charset="0"/>
                <a:ea typeface="Calibri" panose="020F0502020204030204" pitchFamily="34" charset="0"/>
                <a:cs typeface="Calibri" panose="020F0502020204030204" pitchFamily="34" charset="0"/>
              </a:rPr>
              <a:t>, λόγω του μεγάλου πλήθους των πεδίων (3</a:t>
            </a:r>
            <a:r>
              <a:rPr lang="el-GR" sz="1600" baseline="30000" dirty="0">
                <a:effectLst/>
                <a:latin typeface="Calibri" panose="020F0502020204030204" pitchFamily="34" charset="0"/>
                <a:ea typeface="Calibri" panose="020F0502020204030204" pitchFamily="34" charset="0"/>
                <a:cs typeface="Calibri" panose="020F0502020204030204" pitchFamily="34" charset="0"/>
              </a:rPr>
              <a:t>ο</a:t>
            </a:r>
            <a:r>
              <a:rPr lang="el-GR" sz="1600" dirty="0">
                <a:effectLst/>
                <a:latin typeface="Calibri" panose="020F0502020204030204" pitchFamily="34" charset="0"/>
                <a:ea typeface="Calibri" panose="020F0502020204030204" pitchFamily="34" charset="0"/>
                <a:cs typeface="Calibri" panose="020F0502020204030204" pitchFamily="34" charset="0"/>
              </a:rPr>
              <a:t> επίπεδο), ανά τομέα προτεραιότητας. Κατά την περίοδο 2021-2027 η έκταση αυτή φαίνεται προς το παρόν να διατηρείται.</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buClr>
                <a:schemeClr val="accent1"/>
              </a:buClr>
              <a:buSzPct val="120000"/>
              <a:buFont typeface="Wingdings" panose="05000000000000000000" pitchFamily="2" charset="2"/>
              <a:buChar char="§"/>
            </a:pP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Για την περίοδο 2021-2027 ξεκίνησε η συνεργασία του Υπουργείου Ανάπτυξης με το Υπουργείο Εργασίας, με βάση την πλατφόρμα ‘Μηχανισμός Διάγνωσης Αναγκών της Αγοράς Εργασίας, </a:t>
            </a:r>
            <a:r>
              <a:rPr lang="el-GR" sz="1600" b="1"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για τη συσχέτιση της ΔΕΑ με τις δεξιότητες</a:t>
            </a:r>
            <a:r>
              <a:rPr lang="el-GR" sz="16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 κάτι που για την περίοδο 2014-2020 δεν είχε σημαντικό αντικείμενο.</a:t>
            </a:r>
            <a:endParaRPr lang="en-GB" sz="16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a:extLst>
              <a:ext uri="{FF2B5EF4-FFF2-40B4-BE49-F238E27FC236}">
                <a16:creationId xmlns:a16="http://schemas.microsoft.com/office/drawing/2014/main" id="{A183CFE0-4A26-C73E-E26E-8DEB1721C56F}"/>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76105" y="1219060"/>
            <a:ext cx="1176313" cy="1107440"/>
          </a:xfrm>
          <a:prstGeom prst="rect">
            <a:avLst/>
          </a:prstGeom>
        </p:spPr>
      </p:pic>
      <p:pic>
        <p:nvPicPr>
          <p:cNvPr id="6" name="Εικόνα 5">
            <a:extLst>
              <a:ext uri="{FF2B5EF4-FFF2-40B4-BE49-F238E27FC236}">
                <a16:creationId xmlns:a16="http://schemas.microsoft.com/office/drawing/2014/main" id="{9369BEA5-6FA2-5965-8A60-01507BED5BE4}"/>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52399" y="2824480"/>
            <a:ext cx="1143379" cy="1178560"/>
          </a:xfrm>
          <a:prstGeom prst="rect">
            <a:avLst/>
          </a:prstGeom>
        </p:spPr>
      </p:pic>
      <p:pic>
        <p:nvPicPr>
          <p:cNvPr id="9" name="Εικόνα 8">
            <a:extLst>
              <a:ext uri="{FF2B5EF4-FFF2-40B4-BE49-F238E27FC236}">
                <a16:creationId xmlns:a16="http://schemas.microsoft.com/office/drawing/2014/main" id="{D583BAA6-DFD3-2097-E490-7E8867D51E62}"/>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85166" y="4736685"/>
            <a:ext cx="1167252" cy="1115754"/>
          </a:xfrm>
          <a:prstGeom prst="rect">
            <a:avLst/>
          </a:prstGeom>
        </p:spPr>
      </p:pic>
      <p:sp>
        <p:nvSpPr>
          <p:cNvPr id="10" name="Βέλος: Κάτω 9">
            <a:extLst>
              <a:ext uri="{FF2B5EF4-FFF2-40B4-BE49-F238E27FC236}">
                <a16:creationId xmlns:a16="http://schemas.microsoft.com/office/drawing/2014/main" id="{63B86C90-F4C7-DB48-BA9E-2E36D061F4B4}"/>
              </a:ext>
            </a:extLst>
          </p:cNvPr>
          <p:cNvSpPr/>
          <p:nvPr/>
        </p:nvSpPr>
        <p:spPr>
          <a:xfrm>
            <a:off x="583024" y="2362130"/>
            <a:ext cx="282127" cy="426720"/>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Βέλος: Κάτω 10">
            <a:extLst>
              <a:ext uri="{FF2B5EF4-FFF2-40B4-BE49-F238E27FC236}">
                <a16:creationId xmlns:a16="http://schemas.microsoft.com/office/drawing/2014/main" id="{6E63B650-DA85-90EF-4E38-024F0C5EB6C8}"/>
              </a:ext>
            </a:extLst>
          </p:cNvPr>
          <p:cNvSpPr/>
          <p:nvPr/>
        </p:nvSpPr>
        <p:spPr>
          <a:xfrm>
            <a:off x="583023" y="4074300"/>
            <a:ext cx="282127" cy="426720"/>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85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87AF-DA68-9486-5CB2-943ED35450D7}"/>
            </a:ext>
          </a:extLst>
        </p:cNvPr>
        <p:cNvGrpSpPr/>
        <p:nvPr/>
      </p:nvGrpSpPr>
      <p:grpSpPr>
        <a:xfrm>
          <a:off x="0" y="0"/>
          <a:ext cx="0" cy="0"/>
          <a:chOff x="0" y="0"/>
          <a:chExt cx="0" cy="0"/>
        </a:xfrm>
      </p:grpSpPr>
      <p:pic>
        <p:nvPicPr>
          <p:cNvPr id="5" name="Picture 68" descr="A white and blue text on a black background&#10;&#10;Description automatically generated">
            <a:extLst>
              <a:ext uri="{FF2B5EF4-FFF2-40B4-BE49-F238E27FC236}">
                <a16:creationId xmlns:a16="http://schemas.microsoft.com/office/drawing/2014/main" id="{6E1832CC-CE37-0113-3C46-13A8535B5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9" name="TextBox 8">
            <a:extLst>
              <a:ext uri="{FF2B5EF4-FFF2-40B4-BE49-F238E27FC236}">
                <a16:creationId xmlns:a16="http://schemas.microsoft.com/office/drawing/2014/main" id="{196947F6-EA67-2C18-40D0-D9ED1890B2C2}"/>
              </a:ext>
            </a:extLst>
          </p:cNvPr>
          <p:cNvSpPr txBox="1"/>
          <p:nvPr/>
        </p:nvSpPr>
        <p:spPr>
          <a:xfrm>
            <a:off x="137159" y="1339607"/>
            <a:ext cx="4152415" cy="4678204"/>
          </a:xfrm>
          <a:prstGeom prst="rect">
            <a:avLst/>
          </a:prstGeom>
          <a:solidFill>
            <a:srgbClr val="E3F1F9"/>
          </a:solidFill>
        </p:spPr>
        <p:txBody>
          <a:bodyPr wrap="square">
            <a:spAutoFit/>
          </a:bodyPr>
          <a:lstStyle/>
          <a:p>
            <a:pPr>
              <a:spcBef>
                <a:spcPts val="600"/>
              </a:spcBef>
            </a:pPr>
            <a:r>
              <a:rPr lang="el-GR" dirty="0"/>
              <a:t>Την περίοδο 2021-2027 και στο πλαίσιο της ΔΕΑ, </a:t>
            </a:r>
            <a:r>
              <a:rPr lang="el-GR" b="1" dirty="0"/>
              <a:t>η ΕΣΕΕ στοχεύει να οδηγήσει περαιτέρω την οικονομική ανάπτυξη </a:t>
            </a:r>
            <a:r>
              <a:rPr lang="el-GR" dirty="0"/>
              <a:t>αξιοποιώντας τη γνώση που αποκτήθηκε, καταγράφοντας με δυναμικό τρόπο τα ιδιαίτερα πλεονεκτήματα της χώρας και των περιφερειών της και ενισχύοντας την καινοτομία σε βασικούς οικονομικούς τομείς. </a:t>
            </a:r>
            <a:endParaRPr lang="en-US" dirty="0"/>
          </a:p>
          <a:p>
            <a:pPr>
              <a:spcBef>
                <a:spcPts val="600"/>
              </a:spcBef>
            </a:pPr>
            <a:r>
              <a:rPr lang="el-GR" dirty="0"/>
              <a:t>Αυτή η </a:t>
            </a:r>
            <a:r>
              <a:rPr lang="el-GR" b="1" dirty="0"/>
              <a:t>στρατηγική πλέον εγγενής προσέγγιση </a:t>
            </a:r>
            <a:r>
              <a:rPr lang="el-GR" dirty="0"/>
              <a:t>όχι μόνο συμβάλλει στην εθνική και περιφερειακή ανάπτυξη αλλά και ευθυγραμμίζεται με τους ευρύτερους στόχους της Ε.Ε. για μια πιο ανταγωνιστική και καινοτόμο ευρωπαϊκή οικονομία.</a:t>
            </a:r>
            <a:endParaRPr lang="en-GB" dirty="0"/>
          </a:p>
        </p:txBody>
      </p:sp>
      <p:pic>
        <p:nvPicPr>
          <p:cNvPr id="26" name="Εικόνα 25">
            <a:extLst>
              <a:ext uri="{FF2B5EF4-FFF2-40B4-BE49-F238E27FC236}">
                <a16:creationId xmlns:a16="http://schemas.microsoft.com/office/drawing/2014/main" id="{B04B5BC4-3AE7-4889-3757-FA0E0497EBB5}"/>
              </a:ext>
            </a:extLst>
          </p:cNvPr>
          <p:cNvPicPr>
            <a:picLocks noChangeAspect="1"/>
          </p:cNvPicPr>
          <p:nvPr/>
        </p:nvPicPr>
        <p:blipFill>
          <a:blip r:embed="rId3"/>
          <a:srcRect l="4084" t="9951" r="16749" b="2381"/>
          <a:stretch/>
        </p:blipFill>
        <p:spPr>
          <a:xfrm>
            <a:off x="4289573" y="1325335"/>
            <a:ext cx="7765267" cy="4692476"/>
          </a:xfrm>
          <a:prstGeom prst="rect">
            <a:avLst/>
          </a:prstGeom>
        </p:spPr>
      </p:pic>
      <p:sp>
        <p:nvSpPr>
          <p:cNvPr id="2" name="TextBox 1">
            <a:extLst>
              <a:ext uri="{FF2B5EF4-FFF2-40B4-BE49-F238E27FC236}">
                <a16:creationId xmlns:a16="http://schemas.microsoft.com/office/drawing/2014/main" id="{89BF7B12-B3C9-8BDC-C667-75A93BCF306D}"/>
              </a:ext>
            </a:extLst>
          </p:cNvPr>
          <p:cNvSpPr txBox="1"/>
          <p:nvPr/>
        </p:nvSpPr>
        <p:spPr>
          <a:xfrm>
            <a:off x="0" y="144084"/>
            <a:ext cx="10668000" cy="830997"/>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Βαθμός συνεισφοράς της υλοποίησης της RIS3 2014-20: α) στην αναδιαμόρφωση της </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ΔΕΑ </a:t>
            </a:r>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και της ΕΣΕΕ 2021- 27 β) στον σχεδιασμό της στρατηγικής ΕΣΕΤΑΚ 2021-27 </a:t>
            </a:r>
            <a:endParaRPr lang="en-GB" sz="2400" dirty="0">
              <a:solidFill>
                <a:schemeClr val="bg1"/>
              </a:solidFill>
              <a:effectLst/>
            </a:endParaRPr>
          </a:p>
        </p:txBody>
      </p:sp>
    </p:spTree>
    <p:extLst>
      <p:ext uri="{BB962C8B-B14F-4D97-AF65-F5344CB8AC3E}">
        <p14:creationId xmlns:p14="http://schemas.microsoft.com/office/powerpoint/2010/main" val="193286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B494-926B-5E88-38F0-8C9B1449FD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166832-FAA4-2FB6-3CB4-EA6E33AD2E7C}"/>
              </a:ext>
            </a:extLst>
          </p:cNvPr>
          <p:cNvSpPr txBox="1"/>
          <p:nvPr/>
        </p:nvSpPr>
        <p:spPr>
          <a:xfrm>
            <a:off x="0" y="144084"/>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Προστιθέμενη αξία της στρατηγικής και των παρεμβάσεών της </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3CE0C25C-5A20-342B-3D7A-C289A1D62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3" name="TextBox 2">
            <a:extLst>
              <a:ext uri="{FF2B5EF4-FFF2-40B4-BE49-F238E27FC236}">
                <a16:creationId xmlns:a16="http://schemas.microsoft.com/office/drawing/2014/main" id="{CDEB255B-C760-E603-E13C-BBE0B703668B}"/>
              </a:ext>
            </a:extLst>
          </p:cNvPr>
          <p:cNvSpPr txBox="1"/>
          <p:nvPr/>
        </p:nvSpPr>
        <p:spPr>
          <a:xfrm>
            <a:off x="933190" y="918092"/>
            <a:ext cx="10748527" cy="5601533"/>
          </a:xfrm>
          <a:prstGeom prst="rect">
            <a:avLst/>
          </a:prstGeom>
          <a:noFill/>
        </p:spPr>
        <p:txBody>
          <a:bodyPr wrap="square">
            <a:spAutoFit/>
          </a:bodyPr>
          <a:lstStyle/>
          <a:p>
            <a:pPr marL="266700" lvl="0" algn="just">
              <a:spcBef>
                <a:spcPts val="12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Ανάπτυξη και ενίσχυση του οικοσυστήματος επιχειρηματικής και συνεργατικής καινοτομίας</a:t>
            </a:r>
            <a:r>
              <a:rPr lang="el-GR" sz="1800" dirty="0">
                <a:effectLst/>
                <a:latin typeface="Calibri" panose="020F0502020204030204" pitchFamily="34" charset="0"/>
                <a:ea typeface="Calibri" panose="020F0502020204030204" pitchFamily="34" charset="0"/>
                <a:cs typeface="Calibri" panose="020F0502020204030204" pitchFamily="34" charset="0"/>
              </a:rPr>
              <a:t> στη χώρα και στις περιφέρειές της.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lvl="0" algn="just">
              <a:spcBef>
                <a:spcPts val="12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Υποστήριξη στην διαφοροποίηση της οικονομίας</a:t>
            </a:r>
            <a:r>
              <a:rPr lang="el-GR" sz="1800" dirty="0">
                <a:effectLst/>
                <a:latin typeface="Calibri" panose="020F0502020204030204" pitchFamily="34" charset="0"/>
                <a:ea typeface="Calibri" panose="020F0502020204030204" pitchFamily="34" charset="0"/>
                <a:cs typeface="Calibri" panose="020F0502020204030204" pitchFamily="34" charset="0"/>
              </a:rPr>
              <a:t>: Συμβολή στη ενίσχυση της ανθεκτικότητας των κλάδων που άπτονται των τομέων προτεραιότητας.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lvl="0" algn="just">
              <a:spcBef>
                <a:spcPts val="12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Καινοτομία και Έρευνα</a:t>
            </a:r>
            <a:r>
              <a:rPr lang="el-GR" sz="1800" dirty="0">
                <a:effectLst/>
                <a:latin typeface="Calibri" panose="020F0502020204030204" pitchFamily="34" charset="0"/>
                <a:ea typeface="Calibri" panose="020F0502020204030204" pitchFamily="34" charset="0"/>
                <a:cs typeface="Calibri" panose="020F0502020204030204" pitchFamily="34" charset="0"/>
              </a:rPr>
              <a:t>: Υποστήριξη της μετάβασης σε μια οικονομία βασισμένη στη γνώση. Ταυτόχρονα θέτει τις βάσεις για την ‘κοινή’ </a:t>
            </a:r>
            <a:r>
              <a:rPr lang="el-GR" sz="1800" dirty="0" err="1">
                <a:effectLst/>
                <a:latin typeface="Calibri" panose="020F0502020204030204" pitchFamily="34" charset="0"/>
                <a:ea typeface="Calibri" panose="020F0502020204030204" pitchFamily="34" charset="0"/>
                <a:cs typeface="Calibri" panose="020F0502020204030204" pitchFamily="34" charset="0"/>
              </a:rPr>
              <a:t>εννοιολόγηση</a:t>
            </a:r>
            <a:r>
              <a:rPr lang="el-GR" sz="1800" dirty="0">
                <a:effectLst/>
                <a:latin typeface="Calibri" panose="020F0502020204030204" pitchFamily="34" charset="0"/>
                <a:ea typeface="Calibri" panose="020F0502020204030204" pitchFamily="34" charset="0"/>
                <a:cs typeface="Calibri" panose="020F0502020204030204" pitchFamily="34" charset="0"/>
              </a:rPr>
              <a:t> της καινοτομίας από όλους τους εμπλεκόμενους φορείς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66700" lvl="0" algn="just">
              <a:spcBef>
                <a:spcPts val="1200"/>
              </a:spcBef>
            </a:pPr>
            <a:r>
              <a:rPr lang="el-GR" sz="1800" b="1" dirty="0">
                <a:effectLst/>
                <a:latin typeface="Calibri" panose="020F0502020204030204" pitchFamily="34" charset="0"/>
                <a:ea typeface="Calibri" panose="020F0502020204030204" pitchFamily="34" charset="0"/>
                <a:cs typeface="Calibri" panose="020F0502020204030204" pitchFamily="34" charset="0"/>
              </a:rPr>
              <a:t>Ανάπτυξη κουλτούρας καινοτομίας σε επιχειρήσεις και ερευνητικούς φορείς</a:t>
            </a: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12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κατανόηση του όρου καινοτομίας, διαφοροποιώντας τον από τον όρο της βασικής έρευνας,</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συνεχής αξιολόγηση των τάσεων της αγοράς και των πιθανών τομέων ανάπτυξης,  </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ενθάρρυνση της δημιουργικότητας, της ανάληψης κινδύνων και της συνεχούς μάθησης από την πλευρά των επιχειρήσεων,</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(συν)επένδυση στην Έρευνα και Ανάπτυξη και κατανομή πόρων σε αυτή, με παράλληλη επένδυση σε τεχνολογίες και εργαλεία αιχμής που μπορούν να οδηγήσουν στην καινοτομία,</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συνεργασίες και συμμετοχή σε δίκτυα, αλλά και αλυσίδες αξίας έστω σε αρχικό επίπεδο,</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αναγνώριση της αξίας της διεπιστημονικότητας και ενθάρρυνσή της μέσω συνεργασιών, </a:t>
            </a:r>
            <a:endParaRPr lang="en-GB" sz="1800" dirty="0">
              <a:effectLst/>
              <a:highlight>
                <a:srgbClr val="E3F1F9"/>
              </a:highlight>
              <a:latin typeface="Calibri" panose="020F0502020204030204" pitchFamily="34" charset="0"/>
              <a:ea typeface="Calibri" panose="020F0502020204030204" pitchFamily="34" charset="0"/>
              <a:cs typeface="Times New Roman" panose="02020603050405020304" pitchFamily="18" charset="0"/>
            </a:endParaRPr>
          </a:p>
          <a:p>
            <a:pPr marL="801688" lvl="0" indent="-349250" algn="just">
              <a:spcBef>
                <a:spcPts val="600"/>
              </a:spcBef>
              <a:buClr>
                <a:schemeClr val="accent1"/>
              </a:buClr>
              <a:buFont typeface="Wingdings" panose="05000000000000000000" pitchFamily="2" charset="2"/>
              <a:buChar char=""/>
            </a:pPr>
            <a:r>
              <a:rPr lang="el-GR" sz="1800" dirty="0">
                <a:effectLst/>
                <a:highlight>
                  <a:srgbClr val="E3F1F9"/>
                </a:highlight>
                <a:latin typeface="Calibri" panose="020F0502020204030204" pitchFamily="34" charset="0"/>
                <a:ea typeface="Calibri" panose="020F0502020204030204" pitchFamily="34" charset="0"/>
                <a:cs typeface="Calibri" panose="020F0502020204030204" pitchFamily="34" charset="0"/>
              </a:rPr>
              <a:t>δημιουργία ανάγκης για εκπαίδευση και ανάπτυξη δεξιοτήτων για διοίκηση καινοτομίας</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Εικόνα 10">
            <a:extLst>
              <a:ext uri="{FF2B5EF4-FFF2-40B4-BE49-F238E27FC236}">
                <a16:creationId xmlns:a16="http://schemas.microsoft.com/office/drawing/2014/main" id="{A7A9B3AA-5730-688B-A84F-76E636A3BD00}"/>
              </a:ext>
            </a:extLst>
          </p:cNvPr>
          <p:cNvPicPr>
            <a:picLocks noChangeAspect="1"/>
          </p:cNvPicPr>
          <p:nvPr/>
        </p:nvPicPr>
        <p:blipFill>
          <a:blip r:embed="rId3"/>
          <a:stretch>
            <a:fillRect/>
          </a:stretch>
        </p:blipFill>
        <p:spPr>
          <a:xfrm>
            <a:off x="502990" y="3093637"/>
            <a:ext cx="668437" cy="670726"/>
          </a:xfrm>
          <a:prstGeom prst="rect">
            <a:avLst/>
          </a:prstGeom>
        </p:spPr>
      </p:pic>
      <p:pic>
        <p:nvPicPr>
          <p:cNvPr id="15" name="Εικόνα 14">
            <a:extLst>
              <a:ext uri="{FF2B5EF4-FFF2-40B4-BE49-F238E27FC236}">
                <a16:creationId xmlns:a16="http://schemas.microsoft.com/office/drawing/2014/main" id="{9C91C7C8-272B-5C89-D5FD-C3F5135BE23D}"/>
              </a:ext>
            </a:extLst>
          </p:cNvPr>
          <p:cNvPicPr>
            <a:picLocks noChangeAspect="1"/>
          </p:cNvPicPr>
          <p:nvPr/>
        </p:nvPicPr>
        <p:blipFill>
          <a:blip r:embed="rId4"/>
          <a:stretch>
            <a:fillRect/>
          </a:stretch>
        </p:blipFill>
        <p:spPr>
          <a:xfrm>
            <a:off x="510989" y="1574799"/>
            <a:ext cx="661144" cy="652481"/>
          </a:xfrm>
          <a:prstGeom prst="rect">
            <a:avLst/>
          </a:prstGeom>
        </p:spPr>
      </p:pic>
      <p:pic>
        <p:nvPicPr>
          <p:cNvPr id="19" name="Εικόνα 18">
            <a:extLst>
              <a:ext uri="{FF2B5EF4-FFF2-40B4-BE49-F238E27FC236}">
                <a16:creationId xmlns:a16="http://schemas.microsoft.com/office/drawing/2014/main" id="{CFF93BC1-0CF3-63C7-9E6F-F9B004A5C4A9}"/>
              </a:ext>
            </a:extLst>
          </p:cNvPr>
          <p:cNvPicPr>
            <a:picLocks noChangeAspect="1"/>
          </p:cNvPicPr>
          <p:nvPr/>
        </p:nvPicPr>
        <p:blipFill>
          <a:blip r:embed="rId5"/>
          <a:stretch>
            <a:fillRect/>
          </a:stretch>
        </p:blipFill>
        <p:spPr>
          <a:xfrm>
            <a:off x="510283" y="816826"/>
            <a:ext cx="661144" cy="665934"/>
          </a:xfrm>
          <a:prstGeom prst="rect">
            <a:avLst/>
          </a:prstGeom>
        </p:spPr>
      </p:pic>
      <p:pic>
        <p:nvPicPr>
          <p:cNvPr id="21" name="Εικόνα 20">
            <a:extLst>
              <a:ext uri="{FF2B5EF4-FFF2-40B4-BE49-F238E27FC236}">
                <a16:creationId xmlns:a16="http://schemas.microsoft.com/office/drawing/2014/main" id="{76F231E7-3129-7F36-B876-5F3750190E97}"/>
              </a:ext>
            </a:extLst>
          </p:cNvPr>
          <p:cNvPicPr>
            <a:picLocks noChangeAspect="1"/>
          </p:cNvPicPr>
          <p:nvPr/>
        </p:nvPicPr>
        <p:blipFill>
          <a:blip r:embed="rId6"/>
          <a:stretch>
            <a:fillRect/>
          </a:stretch>
        </p:blipFill>
        <p:spPr>
          <a:xfrm>
            <a:off x="510283" y="2306882"/>
            <a:ext cx="668437" cy="678124"/>
          </a:xfrm>
          <a:prstGeom prst="rect">
            <a:avLst/>
          </a:prstGeom>
        </p:spPr>
      </p:pic>
    </p:spTree>
    <p:extLst>
      <p:ext uri="{BB962C8B-B14F-4D97-AF65-F5344CB8AC3E}">
        <p14:creationId xmlns:p14="http://schemas.microsoft.com/office/powerpoint/2010/main" val="390213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22CA-8DC5-AB3E-3AD0-A491DAEAF3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17D3B7-1C90-7DC8-5370-881B147FD3BC}"/>
              </a:ext>
            </a:extLst>
          </p:cNvPr>
          <p:cNvSpPr txBox="1"/>
          <p:nvPr/>
        </p:nvSpPr>
        <p:spPr>
          <a:xfrm>
            <a:off x="0" y="144084"/>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Προστιθέμενη αξία της στρατηγικής και των παρεμβάσεών της </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B1ACF6BC-7280-8D16-5F14-5113D0A68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3" name="TextBox 2">
            <a:extLst>
              <a:ext uri="{FF2B5EF4-FFF2-40B4-BE49-F238E27FC236}">
                <a16:creationId xmlns:a16="http://schemas.microsoft.com/office/drawing/2014/main" id="{4F773992-D588-ABB0-D76C-06FF0F26D54C}"/>
              </a:ext>
            </a:extLst>
          </p:cNvPr>
          <p:cNvSpPr txBox="1"/>
          <p:nvPr/>
        </p:nvSpPr>
        <p:spPr>
          <a:xfrm>
            <a:off x="1222624" y="817987"/>
            <a:ext cx="10428269" cy="5355312"/>
          </a:xfrm>
          <a:prstGeom prst="rect">
            <a:avLst/>
          </a:prstGeom>
          <a:noFill/>
        </p:spPr>
        <p:txBody>
          <a:bodyPr wrap="square">
            <a:spAutoFit/>
          </a:bodyPr>
          <a:lstStyle/>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Ενισχυμένη συνεργασία</a:t>
            </a:r>
            <a:r>
              <a:rPr lang="el-GR" sz="1800" dirty="0">
                <a:effectLst/>
                <a:latin typeface="Calibri" panose="020F0502020204030204" pitchFamily="34" charset="0"/>
                <a:ea typeface="Calibri" panose="020F0502020204030204" pitchFamily="34" charset="0"/>
                <a:cs typeface="Calibri" panose="020F0502020204030204" pitchFamily="34" charset="0"/>
              </a:rPr>
              <a:t>: Αναγνώριση τόσο από τους ερευνητικούς φορείς όσο και από τις επιχειρήσεις ως σημαντική και διαφαίνεται ότι ενσωματώνεται στη διαδικασία σχεδιασμού και παραγωγής </a:t>
            </a:r>
            <a:r>
              <a:rPr lang="el-GR" sz="1800" dirty="0" err="1">
                <a:effectLst/>
                <a:latin typeface="Calibri" panose="020F0502020204030204" pitchFamily="34" charset="0"/>
                <a:ea typeface="Calibri" panose="020F0502020204030204" pitchFamily="34" charset="0"/>
                <a:cs typeface="Calibri" panose="020F0502020204030204" pitchFamily="34" charset="0"/>
              </a:rPr>
              <a:t>προϊοντικής</a:t>
            </a:r>
            <a:r>
              <a:rPr lang="el-GR" sz="1800" dirty="0">
                <a:effectLst/>
                <a:latin typeface="Calibri" panose="020F0502020204030204" pitchFamily="34" charset="0"/>
                <a:ea typeface="Calibri" panose="020F0502020204030204" pitchFamily="34" charset="0"/>
                <a:cs typeface="Calibri" panose="020F0502020204030204" pitchFamily="34" charset="0"/>
              </a:rPr>
              <a:t> καινοτομίας και από τις δύο πλευρές.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Πρόσβαση στη χρηματοδότηση της Ε.Ε.</a:t>
            </a:r>
            <a:r>
              <a:rPr lang="el-GR" sz="1800" dirty="0">
                <a:effectLst/>
                <a:latin typeface="Calibri" panose="020F0502020204030204" pitchFamily="34" charset="0"/>
                <a:ea typeface="Calibri" panose="020F0502020204030204" pitchFamily="34" charset="0"/>
                <a:cs typeface="Calibri" panose="020F0502020204030204" pitchFamily="34" charset="0"/>
              </a:rPr>
              <a:t>: ​​Σημαντική οικονομική ώθηση σε τοπικά τομεακά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διατομεακά</a:t>
            </a:r>
            <a:r>
              <a:rPr lang="el-GR" sz="1800" dirty="0">
                <a:effectLst/>
                <a:latin typeface="Calibri" panose="020F0502020204030204" pitchFamily="34" charset="0"/>
                <a:ea typeface="Calibri" panose="020F0502020204030204" pitchFamily="34" charset="0"/>
                <a:cs typeface="Calibri" panose="020F0502020204030204" pitchFamily="34" charset="0"/>
              </a:rPr>
              <a:t> έργα και πρωτοβουλίες.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err="1">
                <a:effectLst/>
                <a:latin typeface="Calibri" panose="020F0502020204030204" pitchFamily="34" charset="0"/>
                <a:ea typeface="Calibri" panose="020F0502020204030204" pitchFamily="34" charset="0"/>
                <a:cs typeface="Calibri" panose="020F0502020204030204" pitchFamily="34" charset="0"/>
              </a:rPr>
              <a:t>Στοχευμένη</a:t>
            </a:r>
            <a:r>
              <a:rPr lang="el-GR" sz="1800" b="1" dirty="0">
                <a:effectLst/>
                <a:latin typeface="Calibri" panose="020F0502020204030204" pitchFamily="34" charset="0"/>
                <a:ea typeface="Calibri" panose="020F0502020204030204" pitchFamily="34" charset="0"/>
                <a:cs typeface="Calibri" panose="020F0502020204030204" pitchFamily="34" charset="0"/>
              </a:rPr>
              <a:t> επένδυση: </a:t>
            </a:r>
            <a:r>
              <a:rPr lang="el-GR" sz="1800" dirty="0" err="1">
                <a:effectLst/>
                <a:latin typeface="Calibri" panose="020F0502020204030204" pitchFamily="34" charset="0"/>
                <a:ea typeface="Calibri" panose="020F0502020204030204" pitchFamily="34" charset="0"/>
                <a:cs typeface="Calibri" panose="020F0502020204030204" pitchFamily="34" charset="0"/>
              </a:rPr>
              <a:t>Στοχευμένες</a:t>
            </a:r>
            <a:r>
              <a:rPr lang="el-GR" sz="1800" dirty="0">
                <a:effectLst/>
                <a:latin typeface="Calibri" panose="020F0502020204030204" pitchFamily="34" charset="0"/>
                <a:ea typeface="Calibri" panose="020F0502020204030204" pitchFamily="34" charset="0"/>
                <a:cs typeface="Calibri" panose="020F0502020204030204" pitchFamily="34" charset="0"/>
              </a:rPr>
              <a:t> επενδύσεις στους τομείς προτεραιότητας (εκείνους δηλαδή που καταγράφουν τις περισσότερες δυνατότητες).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Προσέλκυση επενδύσεων</a:t>
            </a:r>
            <a:r>
              <a:rPr lang="el-GR" sz="1800" dirty="0">
                <a:effectLst/>
                <a:latin typeface="Calibri" panose="020F0502020204030204" pitchFamily="34" charset="0"/>
                <a:ea typeface="Calibri" panose="020F0502020204030204" pitchFamily="34" charset="0"/>
                <a:cs typeface="Calibri" panose="020F0502020204030204" pitchFamily="34" charset="0"/>
              </a:rPr>
              <a:t>: Αύξηση των ιδιωτικών επενδύσεων και δημιουργία θέσεων εργασίας.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Ψηφιακός μετασχηματισμός: </a:t>
            </a:r>
            <a:r>
              <a:rPr lang="el-GR" sz="1800" dirty="0">
                <a:effectLst/>
                <a:latin typeface="Calibri" panose="020F0502020204030204" pitchFamily="34" charset="0"/>
                <a:ea typeface="Calibri" panose="020F0502020204030204" pitchFamily="34" charset="0"/>
                <a:cs typeface="Calibri" panose="020F0502020204030204" pitchFamily="34" charset="0"/>
              </a:rPr>
              <a:t>Αξιοποίηση των ΤΠΕ ως οριζόντια συνιστώσα, υποστηρίζοντας τον ψηφιακό μετασχηματισμό και συνεισφέροντας στους στόχους της Ψηφιακής Δεκαετίας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Βιώσιμη Ανάπτυξη</a:t>
            </a:r>
            <a:r>
              <a:rPr lang="el-GR" sz="1800" dirty="0">
                <a:effectLst/>
                <a:latin typeface="Calibri" panose="020F0502020204030204" pitchFamily="34" charset="0"/>
                <a:ea typeface="Calibri" panose="020F0502020204030204" pitchFamily="34" charset="0"/>
                <a:cs typeface="Calibri" panose="020F0502020204030204" pitchFamily="34" charset="0"/>
              </a:rPr>
              <a:t>: Έμφαση στη βιωσιμότητα.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1200"/>
              </a:spcBef>
              <a:spcAft>
                <a:spcPts val="6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Βελτιωμένη Περιφερειακή Ανταγωνιστικότητα</a:t>
            </a:r>
            <a:r>
              <a:rPr lang="el-GR" sz="1800" dirty="0">
                <a:effectLst/>
                <a:latin typeface="Calibri" panose="020F0502020204030204" pitchFamily="34" charset="0"/>
                <a:ea typeface="Calibri" panose="020F0502020204030204" pitchFamily="34" charset="0"/>
                <a:cs typeface="Calibri" panose="020F0502020204030204" pitchFamily="34" charset="0"/>
              </a:rPr>
              <a:t>: Ευθυγράμμιση των περιφερειακών στρατηγικών με τις ευρύτερες εθνικές και κοινοτικές πολιτικές, κρίσιμη για τη μεγιστοποίηση της προστιθέμενης αξίας αυτής της προσέγγισης.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Εικόνα 7">
            <a:extLst>
              <a:ext uri="{FF2B5EF4-FFF2-40B4-BE49-F238E27FC236}">
                <a16:creationId xmlns:a16="http://schemas.microsoft.com/office/drawing/2014/main" id="{B6018FB3-6450-4E12-8EED-945F3B2584EF}"/>
              </a:ext>
            </a:extLst>
          </p:cNvPr>
          <p:cNvPicPr>
            <a:picLocks noChangeAspect="1"/>
          </p:cNvPicPr>
          <p:nvPr/>
        </p:nvPicPr>
        <p:blipFill>
          <a:blip r:embed="rId3"/>
          <a:stretch>
            <a:fillRect/>
          </a:stretch>
        </p:blipFill>
        <p:spPr>
          <a:xfrm>
            <a:off x="352316" y="826304"/>
            <a:ext cx="721950" cy="732413"/>
          </a:xfrm>
          <a:prstGeom prst="rect">
            <a:avLst/>
          </a:prstGeom>
        </p:spPr>
      </p:pic>
      <p:pic>
        <p:nvPicPr>
          <p:cNvPr id="10" name="Εικόνα 9">
            <a:extLst>
              <a:ext uri="{FF2B5EF4-FFF2-40B4-BE49-F238E27FC236}">
                <a16:creationId xmlns:a16="http://schemas.microsoft.com/office/drawing/2014/main" id="{32AF2709-083B-010D-2DAA-53E3615A28B5}"/>
              </a:ext>
            </a:extLst>
          </p:cNvPr>
          <p:cNvPicPr>
            <a:picLocks noChangeAspect="1"/>
          </p:cNvPicPr>
          <p:nvPr/>
        </p:nvPicPr>
        <p:blipFill>
          <a:blip r:embed="rId4"/>
          <a:stretch>
            <a:fillRect/>
          </a:stretch>
        </p:blipFill>
        <p:spPr>
          <a:xfrm>
            <a:off x="363599" y="1702775"/>
            <a:ext cx="746009" cy="756821"/>
          </a:xfrm>
          <a:prstGeom prst="rect">
            <a:avLst/>
          </a:prstGeom>
        </p:spPr>
      </p:pic>
      <p:pic>
        <p:nvPicPr>
          <p:cNvPr id="13" name="Εικόνα 12">
            <a:extLst>
              <a:ext uri="{FF2B5EF4-FFF2-40B4-BE49-F238E27FC236}">
                <a16:creationId xmlns:a16="http://schemas.microsoft.com/office/drawing/2014/main" id="{FFE5C22F-BE66-51C6-3A8D-BBB554ACF832}"/>
              </a:ext>
            </a:extLst>
          </p:cNvPr>
          <p:cNvPicPr>
            <a:picLocks noChangeAspect="1"/>
          </p:cNvPicPr>
          <p:nvPr/>
        </p:nvPicPr>
        <p:blipFill>
          <a:blip r:embed="rId5"/>
          <a:stretch>
            <a:fillRect/>
          </a:stretch>
        </p:blipFill>
        <p:spPr>
          <a:xfrm>
            <a:off x="363600" y="2568591"/>
            <a:ext cx="733234" cy="738546"/>
          </a:xfrm>
          <a:prstGeom prst="rect">
            <a:avLst/>
          </a:prstGeom>
        </p:spPr>
      </p:pic>
      <p:pic>
        <p:nvPicPr>
          <p:cNvPr id="15" name="Εικόνα 14">
            <a:extLst>
              <a:ext uri="{FF2B5EF4-FFF2-40B4-BE49-F238E27FC236}">
                <a16:creationId xmlns:a16="http://schemas.microsoft.com/office/drawing/2014/main" id="{88FFC47C-CB22-8EDC-9B53-3897EB78BE11}"/>
              </a:ext>
            </a:extLst>
          </p:cNvPr>
          <p:cNvPicPr>
            <a:picLocks noChangeAspect="1"/>
          </p:cNvPicPr>
          <p:nvPr/>
        </p:nvPicPr>
        <p:blipFill>
          <a:blip r:embed="rId6"/>
          <a:stretch>
            <a:fillRect/>
          </a:stretch>
        </p:blipFill>
        <p:spPr>
          <a:xfrm>
            <a:off x="352316" y="3426807"/>
            <a:ext cx="714904" cy="725264"/>
          </a:xfrm>
          <a:prstGeom prst="rect">
            <a:avLst/>
          </a:prstGeom>
        </p:spPr>
      </p:pic>
      <p:pic>
        <p:nvPicPr>
          <p:cNvPr id="17" name="Εικόνα 16">
            <a:extLst>
              <a:ext uri="{FF2B5EF4-FFF2-40B4-BE49-F238E27FC236}">
                <a16:creationId xmlns:a16="http://schemas.microsoft.com/office/drawing/2014/main" id="{BCC281BF-FA2A-F2AA-C8B3-914F66EF24DB}"/>
              </a:ext>
            </a:extLst>
          </p:cNvPr>
          <p:cNvPicPr>
            <a:picLocks noChangeAspect="1"/>
          </p:cNvPicPr>
          <p:nvPr/>
        </p:nvPicPr>
        <p:blipFill>
          <a:blip r:embed="rId7"/>
          <a:stretch>
            <a:fillRect/>
          </a:stretch>
        </p:blipFill>
        <p:spPr>
          <a:xfrm>
            <a:off x="352316" y="5051787"/>
            <a:ext cx="744517" cy="749912"/>
          </a:xfrm>
          <a:prstGeom prst="rect">
            <a:avLst/>
          </a:prstGeom>
        </p:spPr>
      </p:pic>
      <p:pic>
        <p:nvPicPr>
          <p:cNvPr id="19" name="Εικόνα 18">
            <a:extLst>
              <a:ext uri="{FF2B5EF4-FFF2-40B4-BE49-F238E27FC236}">
                <a16:creationId xmlns:a16="http://schemas.microsoft.com/office/drawing/2014/main" id="{DE1D049B-FCF5-1847-A75A-E59495D9D64A}"/>
              </a:ext>
            </a:extLst>
          </p:cNvPr>
          <p:cNvPicPr>
            <a:picLocks noChangeAspect="1"/>
          </p:cNvPicPr>
          <p:nvPr/>
        </p:nvPicPr>
        <p:blipFill>
          <a:blip r:embed="rId8"/>
          <a:stretch>
            <a:fillRect/>
          </a:stretch>
        </p:blipFill>
        <p:spPr>
          <a:xfrm>
            <a:off x="374071" y="4236441"/>
            <a:ext cx="694639" cy="699672"/>
          </a:xfrm>
          <a:prstGeom prst="rect">
            <a:avLst/>
          </a:prstGeom>
        </p:spPr>
      </p:pic>
    </p:spTree>
    <p:extLst>
      <p:ext uri="{BB962C8B-B14F-4D97-AF65-F5344CB8AC3E}">
        <p14:creationId xmlns:p14="http://schemas.microsoft.com/office/powerpoint/2010/main" val="101726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Έξυπνη Εξειδίκευση – Γενική Γραμματεία Έρευνας και Καινοτομίας (ΓΓΕΚ):  Επίσημος διαδικτυακός τόπος">
            <a:extLst>
              <a:ext uri="{FF2B5EF4-FFF2-40B4-BE49-F238E27FC236}">
                <a16:creationId xmlns:a16="http://schemas.microsoft.com/office/drawing/2014/main" id="{10F8E3A5-6ADB-D4F8-07CE-B6022D0442C6}"/>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5750"/>
            <a:ext cx="12192000" cy="628650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a:extLst>
              <a:ext uri="{FF2B5EF4-FFF2-40B4-BE49-F238E27FC236}">
                <a16:creationId xmlns:a16="http://schemas.microsoft.com/office/drawing/2014/main" id="{56C8E520-0A0B-20A3-F31B-4E38C25DEA36}"/>
              </a:ext>
            </a:extLst>
          </p:cNvPr>
          <p:cNvSpPr/>
          <p:nvPr/>
        </p:nvSpPr>
        <p:spPr>
          <a:xfrm>
            <a:off x="261257" y="457200"/>
            <a:ext cx="4593772" cy="5943599"/>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a:r>
              <a:rPr lang="el-GR" sz="2800" b="1" dirty="0"/>
              <a:t>ΕΣΕΕ 2014-2020 </a:t>
            </a:r>
            <a:endParaRPr lang="en-US" sz="2800" b="1" dirty="0"/>
          </a:p>
          <a:p>
            <a:pPr marL="358775"/>
            <a:r>
              <a:rPr lang="el-GR" sz="2800" b="1" dirty="0"/>
              <a:t> </a:t>
            </a:r>
          </a:p>
          <a:p>
            <a:pPr marL="358775"/>
            <a:r>
              <a:rPr lang="el-GR" sz="2800" b="1" dirty="0"/>
              <a:t>Προτάσεις Βελτίωσης</a:t>
            </a:r>
          </a:p>
          <a:p>
            <a:pPr marL="358775"/>
            <a:endParaRPr lang="el-GR" b="1" dirty="0"/>
          </a:p>
          <a:p>
            <a:pPr marL="358775"/>
            <a:endParaRPr lang="el-GR" dirty="0"/>
          </a:p>
        </p:txBody>
      </p:sp>
    </p:spTree>
    <p:extLst>
      <p:ext uri="{BB962C8B-B14F-4D97-AF65-F5344CB8AC3E}">
        <p14:creationId xmlns:p14="http://schemas.microsoft.com/office/powerpoint/2010/main" val="74467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377D4-ADF3-59A2-F9FA-1C55DE3467B8}"/>
              </a:ext>
            </a:extLst>
          </p:cNvPr>
          <p:cNvSpPr txBox="1"/>
          <p:nvPr/>
        </p:nvSpPr>
        <p:spPr>
          <a:xfrm>
            <a:off x="0" y="144929"/>
            <a:ext cx="10676965" cy="461665"/>
          </a:xfrm>
          <a:prstGeom prst="rect">
            <a:avLst/>
          </a:prstGeom>
          <a:solidFill>
            <a:schemeClr val="tx1">
              <a:lumMod val="65000"/>
              <a:lumOff val="35000"/>
            </a:schemeClr>
          </a:solidFill>
        </p:spPr>
        <p:txBody>
          <a:bodyPr wrap="square">
            <a:spAutoFit/>
          </a:bodyPr>
          <a:lstStyle/>
          <a:p>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Για τον Σ</a:t>
            </a:r>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χεδιασμό κ</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αι το Πλαίσιο Πολιτικής - Προτείνονται…</a:t>
            </a:r>
            <a:endParaRPr lang="en-GB" sz="2400" dirty="0">
              <a:solidFill>
                <a:schemeClr val="bg1"/>
              </a:solidFill>
              <a:effectLst/>
            </a:endParaRPr>
          </a:p>
        </p:txBody>
      </p:sp>
      <p:graphicFrame>
        <p:nvGraphicFramePr>
          <p:cNvPr id="3" name="Διάγραμμα 2">
            <a:extLst>
              <a:ext uri="{FF2B5EF4-FFF2-40B4-BE49-F238E27FC236}">
                <a16:creationId xmlns:a16="http://schemas.microsoft.com/office/drawing/2014/main" id="{9CA8362D-438D-74DE-806F-150224D151E9}"/>
              </a:ext>
            </a:extLst>
          </p:cNvPr>
          <p:cNvGraphicFramePr/>
          <p:nvPr>
            <p:extLst>
              <p:ext uri="{D42A27DB-BD31-4B8C-83A1-F6EECF244321}">
                <p14:modId xmlns:p14="http://schemas.microsoft.com/office/powerpoint/2010/main" val="1394371411"/>
              </p:ext>
            </p:extLst>
          </p:nvPr>
        </p:nvGraphicFramePr>
        <p:xfrm>
          <a:off x="-281116" y="606594"/>
          <a:ext cx="12754231" cy="5932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F27CD12A-C987-71E4-BB5E-17B65AB11010}"/>
              </a:ext>
            </a:extLst>
          </p:cNvPr>
          <p:cNvSpPr>
            <a:spLocks noGrp="1"/>
          </p:cNvSpPr>
          <p:nvPr>
            <p:ph type="sldNum" sz="quarter" idx="12"/>
          </p:nvPr>
        </p:nvSpPr>
        <p:spPr>
          <a:xfrm>
            <a:off x="8610601" y="6356353"/>
            <a:ext cx="2743200" cy="365125"/>
          </a:xfrm>
          <a:noFill/>
        </p:spPr>
        <p:txBody>
          <a:bodyPr/>
          <a:lstStyle/>
          <a:p>
            <a:fld id="{909AFC50-D70B-44B6-8407-BF77DB51E328}" type="slidenum">
              <a:rPr lang="el-GR"/>
              <a:pPr/>
              <a:t>19</a:t>
            </a:fld>
            <a:endParaRPr lang="el-GR"/>
          </a:p>
        </p:txBody>
      </p:sp>
      <p:pic>
        <p:nvPicPr>
          <p:cNvPr id="5" name="Picture 68" descr="A white and blue text on a black background&#10;&#10;Description automatically generated">
            <a:extLst>
              <a:ext uri="{FF2B5EF4-FFF2-40B4-BE49-F238E27FC236}">
                <a16:creationId xmlns:a16="http://schemas.microsoft.com/office/drawing/2014/main" id="{521ABAAA-E224-CD6D-8813-D7A55439FB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spTree>
    <p:extLst>
      <p:ext uri="{BB962C8B-B14F-4D97-AF65-F5344CB8AC3E}">
        <p14:creationId xmlns:p14="http://schemas.microsoft.com/office/powerpoint/2010/main" val="40421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Έξυπνη Εξειδίκευση – Γενική Γραμματεία Έρευνας και Καινοτομίας (ΓΓΕΚ):  Επίσημος διαδικτυακός τόπος">
            <a:extLst>
              <a:ext uri="{FF2B5EF4-FFF2-40B4-BE49-F238E27FC236}">
                <a16:creationId xmlns:a16="http://schemas.microsoft.com/office/drawing/2014/main" id="{10F8E3A5-6ADB-D4F8-07CE-B6022D0442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285749"/>
            <a:ext cx="12192000" cy="628650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a:extLst>
              <a:ext uri="{FF2B5EF4-FFF2-40B4-BE49-F238E27FC236}">
                <a16:creationId xmlns:a16="http://schemas.microsoft.com/office/drawing/2014/main" id="{56C8E520-0A0B-20A3-F31B-4E38C25DEA36}"/>
              </a:ext>
            </a:extLst>
          </p:cNvPr>
          <p:cNvSpPr/>
          <p:nvPr/>
        </p:nvSpPr>
        <p:spPr>
          <a:xfrm>
            <a:off x="189064" y="866275"/>
            <a:ext cx="4593772" cy="55901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a:r>
              <a:rPr lang="el-GR" sz="2000" i="1" dirty="0">
                <a:solidFill>
                  <a:schemeClr val="tx1"/>
                </a:solidFill>
              </a:rPr>
              <a:t>Οι περιοχές που αξιολογούνται </a:t>
            </a:r>
          </a:p>
          <a:p>
            <a:pPr marL="358775"/>
            <a:endParaRPr lang="el-GR" sz="2000" dirty="0">
              <a:solidFill>
                <a:schemeClr val="tx1"/>
              </a:solidFill>
            </a:endParaRPr>
          </a:p>
          <a:p>
            <a:pPr marL="644525" indent="-285750">
              <a:spcBef>
                <a:spcPts val="600"/>
              </a:spcBef>
              <a:buClr>
                <a:schemeClr val="accent1"/>
              </a:buClr>
              <a:buFont typeface="Wingdings" panose="05000000000000000000" pitchFamily="2" charset="2"/>
              <a:buChar char="§"/>
            </a:pPr>
            <a:r>
              <a:rPr lang="el-GR" sz="2000" dirty="0">
                <a:solidFill>
                  <a:schemeClr val="tx1"/>
                </a:solidFill>
              </a:rPr>
              <a:t>Ο σχεδιασμός της Στρατηγικής και η εφαρμογή της ΔΕΑ </a:t>
            </a:r>
          </a:p>
          <a:p>
            <a:pPr marL="644525" indent="-285750">
              <a:spcBef>
                <a:spcPts val="600"/>
              </a:spcBef>
              <a:buClr>
                <a:schemeClr val="accent1"/>
              </a:buClr>
              <a:buFont typeface="Wingdings" panose="05000000000000000000" pitchFamily="2" charset="2"/>
              <a:buChar char="§"/>
            </a:pPr>
            <a:r>
              <a:rPr lang="el-GR" sz="2000" dirty="0">
                <a:solidFill>
                  <a:schemeClr val="tx1"/>
                </a:solidFill>
              </a:rPr>
              <a:t>Η υλοποίηση των Δράσεων της  </a:t>
            </a:r>
          </a:p>
          <a:p>
            <a:pPr marL="644525" indent="-285750">
              <a:spcBef>
                <a:spcPts val="600"/>
              </a:spcBef>
              <a:buClr>
                <a:schemeClr val="accent1"/>
              </a:buClr>
              <a:buFont typeface="Wingdings" panose="05000000000000000000" pitchFamily="2" charset="2"/>
              <a:buChar char="§"/>
            </a:pPr>
            <a:r>
              <a:rPr lang="el-GR" sz="2000" dirty="0">
                <a:solidFill>
                  <a:schemeClr val="tx1"/>
                </a:solidFill>
              </a:rPr>
              <a:t>Η Διακυβέρνηση και ο Μηχανισμός Παρακολούθησης</a:t>
            </a:r>
          </a:p>
          <a:p>
            <a:pPr marL="644525" indent="-285750">
              <a:spcBef>
                <a:spcPts val="600"/>
              </a:spcBef>
              <a:buClr>
                <a:schemeClr val="accent1"/>
              </a:buClr>
              <a:buFont typeface="Wingdings" panose="05000000000000000000" pitchFamily="2" charset="2"/>
              <a:buChar char="§"/>
            </a:pPr>
            <a:r>
              <a:rPr lang="el-GR" sz="2000" dirty="0">
                <a:solidFill>
                  <a:schemeClr val="tx1"/>
                </a:solidFill>
              </a:rPr>
              <a:t>Η διασύνδεση της Εθνικής με την Περιφερειακή Διάσταση</a:t>
            </a:r>
          </a:p>
          <a:p>
            <a:pPr marL="644525" indent="-285750">
              <a:spcBef>
                <a:spcPts val="600"/>
              </a:spcBef>
              <a:buClr>
                <a:schemeClr val="accent1"/>
              </a:buClr>
              <a:buFont typeface="Wingdings" panose="05000000000000000000" pitchFamily="2" charset="2"/>
              <a:buChar char="§"/>
            </a:pPr>
            <a:r>
              <a:rPr lang="el-GR" sz="2000" dirty="0">
                <a:solidFill>
                  <a:schemeClr val="tx1"/>
                </a:solidFill>
              </a:rPr>
              <a:t>Η συνεισφορά, η προστιθέμενη αξία και η ευθυγράμμιση με την ΕΣΕΕ 2021-2027</a:t>
            </a:r>
          </a:p>
        </p:txBody>
      </p:sp>
      <p:sp>
        <p:nvSpPr>
          <p:cNvPr id="2" name="TextBox 1">
            <a:extLst>
              <a:ext uri="{FF2B5EF4-FFF2-40B4-BE49-F238E27FC236}">
                <a16:creationId xmlns:a16="http://schemas.microsoft.com/office/drawing/2014/main" id="{A5062858-7AF1-A2B8-6496-DB4FDA6091EC}"/>
              </a:ext>
            </a:extLst>
          </p:cNvPr>
          <p:cNvSpPr txBox="1"/>
          <p:nvPr/>
        </p:nvSpPr>
        <p:spPr>
          <a:xfrm>
            <a:off x="0" y="105701"/>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ΕΣΕΕ 2014-2020 - Μια κριτική θεώρηση</a:t>
            </a:r>
          </a:p>
        </p:txBody>
      </p:sp>
      <p:pic>
        <p:nvPicPr>
          <p:cNvPr id="4" name="Picture 68" descr="A white and blue text on a black background&#10;&#10;Description automatically generated">
            <a:extLst>
              <a:ext uri="{FF2B5EF4-FFF2-40B4-BE49-F238E27FC236}">
                <a16:creationId xmlns:a16="http://schemas.microsoft.com/office/drawing/2014/main" id="{5A2A63D4-30E1-F396-8C65-AE691433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078" y="135795"/>
            <a:ext cx="1218722" cy="484859"/>
          </a:xfrm>
          <a:prstGeom prst="rect">
            <a:avLst/>
          </a:prstGeom>
        </p:spPr>
      </p:pic>
    </p:spTree>
    <p:extLst>
      <p:ext uri="{BB962C8B-B14F-4D97-AF65-F5344CB8AC3E}">
        <p14:creationId xmlns:p14="http://schemas.microsoft.com/office/powerpoint/2010/main" val="300427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777354A-B8BF-4673-C682-C35112E67748}"/>
              </a:ext>
            </a:extLst>
          </p:cNvPr>
          <p:cNvSpPr>
            <a:spLocks noGrp="1"/>
          </p:cNvSpPr>
          <p:nvPr>
            <p:ph type="title"/>
          </p:nvPr>
        </p:nvSpPr>
        <p:spPr>
          <a:xfrm>
            <a:off x="1" y="94536"/>
            <a:ext cx="10694894" cy="535252"/>
          </a:xfrm>
          <a:solidFill>
            <a:schemeClr val="tx1">
              <a:lumMod val="65000"/>
              <a:lumOff val="35000"/>
            </a:schemeClr>
          </a:solidFill>
        </p:spPr>
        <p:txBody>
          <a:bodyPr>
            <a:noAutofit/>
          </a:bodyPr>
          <a:lstStyle/>
          <a:p>
            <a:r>
              <a:rPr lang="el-GR" sz="2400" b="1" dirty="0">
                <a:solidFill>
                  <a:schemeClr val="bg1"/>
                </a:solidFill>
                <a:latin typeface="+mn-lt"/>
              </a:rPr>
              <a:t>Για την εφαρμογή, την υλοποίηση &amp; το συντονισμό των δράσεων</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 Προτείνονται…</a:t>
            </a:r>
            <a:endParaRPr lang="en-GB" sz="2400" dirty="0">
              <a:solidFill>
                <a:schemeClr val="bg1"/>
              </a:solidFill>
              <a:latin typeface="+mn-lt"/>
            </a:endParaRPr>
          </a:p>
        </p:txBody>
      </p:sp>
      <p:graphicFrame>
        <p:nvGraphicFramePr>
          <p:cNvPr id="2" name="Διάγραμμα 1">
            <a:extLst>
              <a:ext uri="{FF2B5EF4-FFF2-40B4-BE49-F238E27FC236}">
                <a16:creationId xmlns:a16="http://schemas.microsoft.com/office/drawing/2014/main" id="{EC3426C9-4B20-33CE-0DB8-9ADC931F39EF}"/>
              </a:ext>
            </a:extLst>
          </p:cNvPr>
          <p:cNvGraphicFramePr/>
          <p:nvPr>
            <p:extLst>
              <p:ext uri="{D42A27DB-BD31-4B8C-83A1-F6EECF244321}">
                <p14:modId xmlns:p14="http://schemas.microsoft.com/office/powerpoint/2010/main" val="1138697166"/>
              </p:ext>
            </p:extLst>
          </p:nvPr>
        </p:nvGraphicFramePr>
        <p:xfrm>
          <a:off x="-1209637" y="555912"/>
          <a:ext cx="14041120" cy="7133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4">
            <a:extLst>
              <a:ext uri="{FF2B5EF4-FFF2-40B4-BE49-F238E27FC236}">
                <a16:creationId xmlns:a16="http://schemas.microsoft.com/office/drawing/2014/main" id="{06494289-0739-EAF5-C7B7-B2E3DB77ACCB}"/>
              </a:ext>
            </a:extLst>
          </p:cNvPr>
          <p:cNvSpPr>
            <a:spLocks noGrp="1"/>
          </p:cNvSpPr>
          <p:nvPr>
            <p:ph type="sldNum" sz="quarter" idx="12"/>
          </p:nvPr>
        </p:nvSpPr>
        <p:spPr>
          <a:xfrm>
            <a:off x="8610601" y="6356353"/>
            <a:ext cx="2743200" cy="365125"/>
          </a:xfrm>
          <a:noFill/>
        </p:spPr>
        <p:txBody>
          <a:bodyPr/>
          <a:lstStyle/>
          <a:p>
            <a:fld id="{909AFC50-D70B-44B6-8407-BF77DB51E328}" type="slidenum">
              <a:rPr lang="el-GR"/>
              <a:pPr/>
              <a:t>20</a:t>
            </a:fld>
            <a:endParaRPr lang="el-GR"/>
          </a:p>
        </p:txBody>
      </p:sp>
      <p:pic>
        <p:nvPicPr>
          <p:cNvPr id="4" name="Picture 68" descr="A white and blue text on a black background&#10;&#10;Description automatically generated">
            <a:extLst>
              <a:ext uri="{FF2B5EF4-FFF2-40B4-BE49-F238E27FC236}">
                <a16:creationId xmlns:a16="http://schemas.microsoft.com/office/drawing/2014/main" id="{6718E80C-386C-C2F2-8E89-8148BF8DAC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spTree>
    <p:extLst>
      <p:ext uri="{BB962C8B-B14F-4D97-AF65-F5344CB8AC3E}">
        <p14:creationId xmlns:p14="http://schemas.microsoft.com/office/powerpoint/2010/main" val="262005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7DCF-340A-C543-FE74-E6C730592352}"/>
              </a:ext>
            </a:extLst>
          </p:cNvPr>
          <p:cNvSpPr>
            <a:spLocks noGrp="1"/>
          </p:cNvSpPr>
          <p:nvPr>
            <p:ph type="title"/>
          </p:nvPr>
        </p:nvSpPr>
        <p:spPr>
          <a:xfrm>
            <a:off x="0" y="136522"/>
            <a:ext cx="10515600" cy="493266"/>
          </a:xfrm>
          <a:solidFill>
            <a:schemeClr val="tx1">
              <a:lumMod val="65000"/>
              <a:lumOff val="35000"/>
            </a:schemeClr>
          </a:solidFill>
        </p:spPr>
        <p:txBody>
          <a:bodyPr>
            <a:normAutofit fontScale="90000"/>
          </a:bodyPr>
          <a:lstStyle/>
          <a:p>
            <a:r>
              <a:rPr lang="el-GR" sz="2400" b="1" dirty="0">
                <a:solidFill>
                  <a:schemeClr val="bg1"/>
                </a:solidFill>
                <a:latin typeface="+mn-lt"/>
              </a:rPr>
              <a:t>Για το Σύστημα Διακυβέρνησης και τον Μηχανισμό Παρακολούθησης - Προτείνονται</a:t>
            </a:r>
            <a:endParaRPr lang="en-GB" sz="2400" dirty="0">
              <a:solidFill>
                <a:schemeClr val="bg1"/>
              </a:solidFill>
              <a:latin typeface="+mn-lt"/>
            </a:endParaRPr>
          </a:p>
        </p:txBody>
      </p:sp>
      <p:graphicFrame>
        <p:nvGraphicFramePr>
          <p:cNvPr id="2" name="Διάγραμμα 1">
            <a:extLst>
              <a:ext uri="{FF2B5EF4-FFF2-40B4-BE49-F238E27FC236}">
                <a16:creationId xmlns:a16="http://schemas.microsoft.com/office/drawing/2014/main" id="{741550AF-3345-A672-DEE0-0D7F33A7881F}"/>
              </a:ext>
            </a:extLst>
          </p:cNvPr>
          <p:cNvGraphicFramePr/>
          <p:nvPr>
            <p:extLst>
              <p:ext uri="{D42A27DB-BD31-4B8C-83A1-F6EECF244321}">
                <p14:modId xmlns:p14="http://schemas.microsoft.com/office/powerpoint/2010/main" val="2424092630"/>
              </p:ext>
            </p:extLst>
          </p:nvPr>
        </p:nvGraphicFramePr>
        <p:xfrm>
          <a:off x="0" y="-685243"/>
          <a:ext cx="12187292" cy="764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4">
            <a:extLst>
              <a:ext uri="{FF2B5EF4-FFF2-40B4-BE49-F238E27FC236}">
                <a16:creationId xmlns:a16="http://schemas.microsoft.com/office/drawing/2014/main" id="{EB934681-C28D-1238-73E0-7D2200DE8A1A}"/>
              </a:ext>
            </a:extLst>
          </p:cNvPr>
          <p:cNvSpPr>
            <a:spLocks noGrp="1"/>
          </p:cNvSpPr>
          <p:nvPr>
            <p:ph type="sldNum" sz="quarter" idx="12"/>
          </p:nvPr>
        </p:nvSpPr>
        <p:spPr>
          <a:xfrm>
            <a:off x="8610601" y="6356353"/>
            <a:ext cx="2743200" cy="365125"/>
          </a:xfrm>
          <a:noFill/>
        </p:spPr>
        <p:txBody>
          <a:bodyPr/>
          <a:lstStyle/>
          <a:p>
            <a:fld id="{909AFC50-D70B-44B6-8407-BF77DB51E328}" type="slidenum">
              <a:rPr lang="el-GR"/>
              <a:pPr/>
              <a:t>21</a:t>
            </a:fld>
            <a:endParaRPr lang="el-GR"/>
          </a:p>
        </p:txBody>
      </p:sp>
      <p:pic>
        <p:nvPicPr>
          <p:cNvPr id="5" name="Picture 68" descr="A white and blue text on a black background&#10;&#10;Description automatically generated">
            <a:extLst>
              <a:ext uri="{FF2B5EF4-FFF2-40B4-BE49-F238E27FC236}">
                <a16:creationId xmlns:a16="http://schemas.microsoft.com/office/drawing/2014/main" id="{B70D1292-5B42-4373-BCE4-CB7124F0E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spTree>
    <p:extLst>
      <p:ext uri="{BB962C8B-B14F-4D97-AF65-F5344CB8AC3E}">
        <p14:creationId xmlns:p14="http://schemas.microsoft.com/office/powerpoint/2010/main" val="279371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F1AB1-9C6B-64E1-54C6-4E6F69E5B9E8}"/>
              </a:ext>
            </a:extLst>
          </p:cNvPr>
          <p:cNvSpPr>
            <a:spLocks noGrp="1"/>
          </p:cNvSpPr>
          <p:nvPr>
            <p:ph sz="half" idx="1"/>
          </p:nvPr>
        </p:nvSpPr>
        <p:spPr>
          <a:xfrm>
            <a:off x="244523" y="1136413"/>
            <a:ext cx="5181600" cy="4351338"/>
          </a:xfrm>
        </p:spPr>
        <p:txBody>
          <a:bodyPr>
            <a:normAutofit/>
          </a:bodyPr>
          <a:lstStyle/>
          <a:p>
            <a:pPr marL="0" marR="0" lvl="0" indent="0">
              <a:lnSpc>
                <a:spcPct val="110000"/>
              </a:lnSpc>
              <a:spcBef>
                <a:spcPts val="1200"/>
              </a:spcBef>
              <a:spcAft>
                <a:spcPts val="600"/>
              </a:spcAft>
              <a:buSzPts val="1400"/>
              <a:buNone/>
            </a:pPr>
            <a:r>
              <a:rPr lang="el-GR" sz="1800" dirty="0">
                <a:effectLst/>
                <a:latin typeface="Arial" panose="020B0604020202020204" pitchFamily="34" charset="0"/>
                <a:ea typeface="Tahoma" panose="020B0604030504040204" pitchFamily="34" charset="0"/>
                <a:cs typeface="Calibri" panose="020F0502020204030204" pitchFamily="34" charset="0"/>
              </a:rPr>
              <a:t>. </a:t>
            </a:r>
            <a:endParaRPr lang="en-GB" sz="1800" dirty="0">
              <a:effectLst/>
              <a:latin typeface="Calibri" panose="020F0502020204030204" pitchFamily="34" charset="0"/>
              <a:ea typeface="Tahoma" panose="020B0604030504040204" pitchFamily="34" charset="0"/>
              <a:cs typeface="Calibri" panose="020F0502020204030204" pitchFamily="34" charset="0"/>
            </a:endParaRPr>
          </a:p>
          <a:p>
            <a:endParaRPr lang="en-GB" dirty="0"/>
          </a:p>
        </p:txBody>
      </p:sp>
      <p:sp>
        <p:nvSpPr>
          <p:cNvPr id="2" name="TextBox 1">
            <a:extLst>
              <a:ext uri="{FF2B5EF4-FFF2-40B4-BE49-F238E27FC236}">
                <a16:creationId xmlns:a16="http://schemas.microsoft.com/office/drawing/2014/main" id="{FB055CE4-CEC0-3B24-7E5E-BE2B60AC0D70}"/>
              </a:ext>
            </a:extLst>
          </p:cNvPr>
          <p:cNvSpPr txBox="1"/>
          <p:nvPr/>
        </p:nvSpPr>
        <p:spPr>
          <a:xfrm>
            <a:off x="0" y="144928"/>
            <a:ext cx="10647123" cy="484859"/>
          </a:xfrm>
          <a:prstGeom prst="rect">
            <a:avLst/>
          </a:prstGeom>
          <a:solidFill>
            <a:schemeClr val="tx1">
              <a:lumMod val="65000"/>
              <a:lumOff val="35000"/>
            </a:schemeClr>
          </a:solidFill>
        </p:spPr>
        <p:txBody>
          <a:bodyPr wrap="square">
            <a:spAutoFit/>
          </a:bodyPr>
          <a:lstStyle/>
          <a:p>
            <a:pPr>
              <a:lnSpc>
                <a:spcPct val="110000"/>
              </a:lnSpc>
              <a:spcBef>
                <a:spcPts val="1200"/>
              </a:spcBef>
              <a:spcAft>
                <a:spcPts val="900"/>
              </a:spcAft>
            </a:pPr>
            <a:r>
              <a:rPr lang="el-GR" sz="2400" b="1" kern="0" dirty="0">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 </a:t>
            </a:r>
            <a:r>
              <a:rPr lang="el-GR" sz="2400" b="1" dirty="0">
                <a:solidFill>
                  <a:schemeClr val="bg1"/>
                </a:solidFill>
                <a:ea typeface="+mj-ea"/>
                <a:cs typeface="+mj-cs"/>
              </a:rPr>
              <a:t>Για την Περιφερειακή Διάσταση</a:t>
            </a:r>
            <a:r>
              <a:rPr lang="el-G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 Προτείνονται…</a:t>
            </a:r>
            <a:r>
              <a:rPr lang="el-GR" sz="2400" b="1" dirty="0">
                <a:solidFill>
                  <a:schemeClr val="bg1"/>
                </a:solidFill>
                <a:ea typeface="+mj-ea"/>
                <a:cs typeface="+mj-cs"/>
              </a:rPr>
              <a:t> </a:t>
            </a:r>
          </a:p>
        </p:txBody>
      </p:sp>
      <p:graphicFrame>
        <p:nvGraphicFramePr>
          <p:cNvPr id="5" name="Διάγραμμα 4">
            <a:extLst>
              <a:ext uri="{FF2B5EF4-FFF2-40B4-BE49-F238E27FC236}">
                <a16:creationId xmlns:a16="http://schemas.microsoft.com/office/drawing/2014/main" id="{E2A3B067-9A30-BCD1-45C1-E295EB03F21F}"/>
              </a:ext>
            </a:extLst>
          </p:cNvPr>
          <p:cNvGraphicFramePr/>
          <p:nvPr>
            <p:extLst>
              <p:ext uri="{D42A27DB-BD31-4B8C-83A1-F6EECF244321}">
                <p14:modId xmlns:p14="http://schemas.microsoft.com/office/powerpoint/2010/main" val="191955544"/>
              </p:ext>
            </p:extLst>
          </p:nvPr>
        </p:nvGraphicFramePr>
        <p:xfrm>
          <a:off x="198411" y="378750"/>
          <a:ext cx="11568082" cy="62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E2FAE7D9-EE24-1E81-928C-4F1A9FADC730}"/>
              </a:ext>
            </a:extLst>
          </p:cNvPr>
          <p:cNvSpPr>
            <a:spLocks noGrp="1"/>
          </p:cNvSpPr>
          <p:nvPr>
            <p:ph type="sldNum" sz="quarter" idx="12"/>
          </p:nvPr>
        </p:nvSpPr>
        <p:spPr>
          <a:xfrm>
            <a:off x="8610601" y="6356353"/>
            <a:ext cx="2743200" cy="365125"/>
          </a:xfrm>
          <a:noFill/>
        </p:spPr>
        <p:txBody>
          <a:bodyPr/>
          <a:lstStyle/>
          <a:p>
            <a:fld id="{909AFC50-D70B-44B6-8407-BF77DB51E328}" type="slidenum">
              <a:rPr lang="el-GR"/>
              <a:pPr/>
              <a:t>22</a:t>
            </a:fld>
            <a:endParaRPr lang="el-GR"/>
          </a:p>
        </p:txBody>
      </p:sp>
      <p:pic>
        <p:nvPicPr>
          <p:cNvPr id="6" name="Picture 68" descr="A white and blue text on a black background&#10;&#10;Description automatically generated">
            <a:extLst>
              <a:ext uri="{FF2B5EF4-FFF2-40B4-BE49-F238E27FC236}">
                <a16:creationId xmlns:a16="http://schemas.microsoft.com/office/drawing/2014/main" id="{8A8CCA05-3FEA-2FE0-2EBE-6FA6A1781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spTree>
    <p:extLst>
      <p:ext uri="{BB962C8B-B14F-4D97-AF65-F5344CB8AC3E}">
        <p14:creationId xmlns:p14="http://schemas.microsoft.com/office/powerpoint/2010/main" val="254692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CEAD14-5AF3-FF0A-1B2B-7A8E3A08BD58}"/>
              </a:ext>
            </a:extLst>
          </p:cNvPr>
          <p:cNvSpPr txBox="1"/>
          <p:nvPr/>
        </p:nvSpPr>
        <p:spPr>
          <a:xfrm>
            <a:off x="387850" y="926873"/>
            <a:ext cx="6845157" cy="5786199"/>
          </a:xfrm>
          <a:prstGeom prst="rect">
            <a:avLst/>
          </a:prstGeom>
          <a:solidFill>
            <a:srgbClr val="E3F1F9"/>
          </a:solidFill>
        </p:spPr>
        <p:txBody>
          <a:bodyPr wrap="square">
            <a:spAutoFit/>
          </a:bodyPr>
          <a:lstStyle/>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Σαφής στρατηγική εστίαση με </a:t>
            </a:r>
            <a:r>
              <a:rPr lang="el-GR" sz="16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προϊοντικό</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χαρακτήρα.</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Ενίσχυση της συμμετοχής ενδιαφερομένων (κυρίως επιχειρήσεις και φορείς της κοινωνίας των πολιτών) στη ΔΕΑ</a:t>
            </a: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Συστηματική υποστήριξη της ΔΕΑ και της λειτουργίας του μηχανισμού των </a:t>
            </a:r>
            <a:r>
              <a:rPr lang="el-GR" sz="16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Πλατφορμών</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Συνεχιζόμενη </a:t>
            </a:r>
            <a:r>
              <a:rPr lang="el-GR" sz="16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επικαροποίηση</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του μεγάλου πλήθους των προτεραιοτήτων, και την ενδεχόμενη μείωσή του  </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Συντονισμός εθνικού και περιφερειακού επιπέδου</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Ανάπτυξη </a:t>
            </a:r>
            <a:r>
              <a:rPr lang="el-GR" sz="16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Οικοσυστήματων</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Καινοτομίας για εφαρμοσμένη έρευνα και πειραματική ανάπτυξη. </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Επανεξέταση του πλήθους των Ερευνητικών Υποδομών, στη βάση συνεχούς αξιολόγησης της ικανότητας των φορέων</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Ενίσχυση συμμετοχής της επιχειρηματικής κοινότητας σε αλυσίδες αξίας. </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Διασφάλιση συνέχειας και συστηματικότητας στην πρόσβαση σε χρηματοδότηση (συστηματικότητα ‘κύκλων προσκλήσεων’).</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Εδραίωση </a:t>
            </a:r>
            <a:r>
              <a:rPr lang="el-GR" sz="1600" b="1"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διαλειτουργικότητας</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μεταξύ συστημάτων και μηχανισμών </a:t>
            </a: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Υιοθέτηση </a:t>
            </a:r>
            <a:r>
              <a:rPr lang="el-GR" sz="1600" b="1"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κύκλου πολιτικής</a:t>
            </a: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Θέσπιση βασικών δεικτών επίδοσης και πλαίσιο αξιολόγησης για την αξιολόγηση της αποτελεσματικότητας της ΕΣΕΕ 2012-2027. </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Font typeface="+mj-lt"/>
              <a:buAutoNum type="arabicPeriod"/>
              <a:tabLst>
                <a:tab pos="457200" algn="l"/>
              </a:tabLst>
            </a:pPr>
            <a:r>
              <a:rPr lang="el-GR"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Απλούστευση των διοικητικών διαδικασιών και μείωση της γραφειοκρατίας.</a:t>
            </a:r>
            <a:endParaRPr lang="en-GB"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1E30074-A07B-7DE5-28DD-EC2A66289055}"/>
              </a:ext>
            </a:extLst>
          </p:cNvPr>
          <p:cNvSpPr txBox="1"/>
          <p:nvPr/>
        </p:nvSpPr>
        <p:spPr>
          <a:xfrm>
            <a:off x="0" y="144928"/>
            <a:ext cx="10647123" cy="484859"/>
          </a:xfrm>
          <a:prstGeom prst="rect">
            <a:avLst/>
          </a:prstGeom>
          <a:solidFill>
            <a:schemeClr val="tx1">
              <a:lumMod val="65000"/>
              <a:lumOff val="35000"/>
            </a:schemeClr>
          </a:solidFill>
        </p:spPr>
        <p:txBody>
          <a:bodyPr wrap="square">
            <a:spAutoFit/>
          </a:bodyPr>
          <a:lstStyle/>
          <a:p>
            <a:pPr>
              <a:lnSpc>
                <a:spcPct val="110000"/>
              </a:lnSpc>
              <a:spcBef>
                <a:spcPts val="1200"/>
              </a:spcBef>
              <a:spcAft>
                <a:spcPts val="900"/>
              </a:spcAft>
            </a:pPr>
            <a:r>
              <a:rPr lang="el-GR" sz="2400" b="1" kern="0" dirty="0">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 </a:t>
            </a:r>
            <a:r>
              <a:rPr lang="el-GR" sz="2400" b="1" dirty="0">
                <a:solidFill>
                  <a:schemeClr val="bg1"/>
                </a:solidFill>
                <a:ea typeface="+mj-ea"/>
                <a:cs typeface="+mj-cs"/>
              </a:rPr>
              <a:t>11 Κατευθύνσεις και 1 Διαπίστωση για την περίοδο 2021-2027</a:t>
            </a:r>
          </a:p>
        </p:txBody>
      </p:sp>
      <p:pic>
        <p:nvPicPr>
          <p:cNvPr id="10" name="Picture 68" descr="A white and blue text on a black background&#10;&#10;Description automatically generated">
            <a:extLst>
              <a:ext uri="{FF2B5EF4-FFF2-40B4-BE49-F238E27FC236}">
                <a16:creationId xmlns:a16="http://schemas.microsoft.com/office/drawing/2014/main" id="{9BAFD1B4-A6F2-A5A4-8127-B7A02358C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867" y="144929"/>
            <a:ext cx="1218722" cy="484859"/>
          </a:xfrm>
          <a:prstGeom prst="rect">
            <a:avLst/>
          </a:prstGeom>
        </p:spPr>
      </p:pic>
      <p:sp>
        <p:nvSpPr>
          <p:cNvPr id="12" name="TextBox 11">
            <a:extLst>
              <a:ext uri="{FF2B5EF4-FFF2-40B4-BE49-F238E27FC236}">
                <a16:creationId xmlns:a16="http://schemas.microsoft.com/office/drawing/2014/main" id="{A64A2C13-450C-B5AE-570F-E289F23C572E}"/>
              </a:ext>
            </a:extLst>
          </p:cNvPr>
          <p:cNvSpPr txBox="1"/>
          <p:nvPr/>
        </p:nvSpPr>
        <p:spPr>
          <a:xfrm>
            <a:off x="7622568" y="929186"/>
            <a:ext cx="4181582" cy="5663089"/>
          </a:xfrm>
          <a:prstGeom prst="rect">
            <a:avLst/>
          </a:prstGeom>
          <a:solidFill>
            <a:schemeClr val="accent6">
              <a:lumMod val="20000"/>
              <a:lumOff val="80000"/>
            </a:schemeClr>
          </a:solidFill>
        </p:spPr>
        <p:txBody>
          <a:bodyPr wrap="square">
            <a:spAutoFit/>
          </a:bodyPr>
          <a:lstStyle/>
          <a:p>
            <a:pPr>
              <a:spcBef>
                <a:spcPts val="600"/>
              </a:spcBef>
            </a:pPr>
            <a:r>
              <a:rPr lang="el-GR" dirty="0"/>
              <a:t>Η διαδικασία σχεδιασμού και εφαρμογής </a:t>
            </a:r>
            <a:r>
              <a:rPr lang="el-GR" b="1" dirty="0"/>
              <a:t>έθεσε τις ουσιαστικές βάσεις </a:t>
            </a:r>
            <a:r>
              <a:rPr lang="el-GR" dirty="0"/>
              <a:t>για την ανάπτυξη του οικοσυστήματος καινοτομίας στη χώρα. </a:t>
            </a:r>
          </a:p>
          <a:p>
            <a:pPr>
              <a:spcBef>
                <a:spcPts val="600"/>
              </a:spcBef>
            </a:pPr>
            <a:r>
              <a:rPr lang="el-GR" dirty="0"/>
              <a:t>Θεωρήθηκε τόσο σημαντική που απετέλεσε τη </a:t>
            </a:r>
            <a:r>
              <a:rPr lang="el-GR" b="1" dirty="0"/>
              <a:t>βάση για το συστηματικό μηχανισμό σχεδιασ</a:t>
            </a:r>
            <a:r>
              <a:rPr lang="el-GR" dirty="0"/>
              <a:t>μού της ΕΣΕΕ 2021-2027, στη βάση αξιοποίησης μιας μικτής προσέγγισης: </a:t>
            </a:r>
          </a:p>
          <a:p>
            <a:pPr marL="285750" indent="-285750">
              <a:spcBef>
                <a:spcPts val="600"/>
              </a:spcBef>
              <a:buClr>
                <a:schemeClr val="accent1"/>
              </a:buClr>
              <a:buFont typeface="Wingdings" panose="05000000000000000000" pitchFamily="2" charset="2"/>
              <a:buChar char="§"/>
            </a:pPr>
            <a:r>
              <a:rPr lang="el-GR" dirty="0" err="1"/>
              <a:t>top-down</a:t>
            </a:r>
            <a:r>
              <a:rPr lang="el-GR" dirty="0"/>
              <a:t> για την αναγνώριση των τομέων και τη διαμόρφωση των κειμένων πολιτικής και της </a:t>
            </a:r>
          </a:p>
          <a:p>
            <a:pPr marL="285750" indent="-285750">
              <a:spcBef>
                <a:spcPts val="600"/>
              </a:spcBef>
              <a:buClr>
                <a:schemeClr val="accent1"/>
              </a:buClr>
              <a:buFont typeface="Wingdings" panose="05000000000000000000" pitchFamily="2" charset="2"/>
              <a:buChar char="§"/>
            </a:pPr>
            <a:r>
              <a:rPr lang="el-GR" dirty="0" err="1"/>
              <a:t>bottom-up</a:t>
            </a:r>
            <a:r>
              <a:rPr lang="el-GR" dirty="0"/>
              <a:t> </a:t>
            </a:r>
            <a:r>
              <a:rPr lang="el-GR" dirty="0" err="1"/>
              <a:t>evidence-based</a:t>
            </a:r>
            <a:r>
              <a:rPr lang="el-GR" dirty="0"/>
              <a:t> ανατροφοδότησης από φορείς της επιχειρηματικότητας και της ερευνητικής κοινότητας </a:t>
            </a:r>
          </a:p>
          <a:p>
            <a:pPr>
              <a:spcBef>
                <a:spcPts val="600"/>
              </a:spcBef>
            </a:pPr>
            <a:r>
              <a:rPr lang="el-GR" dirty="0"/>
              <a:t>για τις ανάγκες και τις δυναμικές που αναπτύσσει η οικονομία στους επιλεγμένους τομείς. </a:t>
            </a:r>
            <a:endParaRPr lang="en-GB" dirty="0"/>
          </a:p>
        </p:txBody>
      </p:sp>
    </p:spTree>
    <p:extLst>
      <p:ext uri="{BB962C8B-B14F-4D97-AF65-F5344CB8AC3E}">
        <p14:creationId xmlns:p14="http://schemas.microsoft.com/office/powerpoint/2010/main" val="233683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08553E1-7D07-6213-3CC4-19757393128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6434" y="0"/>
            <a:ext cx="10596568" cy="6066501"/>
          </a:xfrm>
          <a:prstGeom prst="rect">
            <a:avLst/>
          </a:prstGeom>
        </p:spPr>
      </p:pic>
      <p:sp>
        <p:nvSpPr>
          <p:cNvPr id="2" name="TextBox 1">
            <a:extLst>
              <a:ext uri="{FF2B5EF4-FFF2-40B4-BE49-F238E27FC236}">
                <a16:creationId xmlns:a16="http://schemas.microsoft.com/office/drawing/2014/main" id="{4A970064-CE54-5C57-4F9D-9832F44E8C4D}"/>
              </a:ext>
            </a:extLst>
          </p:cNvPr>
          <p:cNvSpPr txBox="1"/>
          <p:nvPr/>
        </p:nvSpPr>
        <p:spPr>
          <a:xfrm>
            <a:off x="3323077" y="1144657"/>
            <a:ext cx="5424691" cy="430887"/>
          </a:xfrm>
          <a:prstGeom prst="rect">
            <a:avLst/>
          </a:prstGeom>
          <a:noFill/>
        </p:spPr>
        <p:txBody>
          <a:bodyPr wrap="none" lIns="0" tIns="0" rIns="0" bIns="0" rtlCol="0">
            <a:spAutoFit/>
          </a:bodyPr>
          <a:lstStyle/>
          <a:p>
            <a:pPr algn="ctr"/>
            <a:r>
              <a:rPr lang="el-GR" sz="2800" b="1" dirty="0">
                <a:solidFill>
                  <a:schemeClr val="bg2">
                    <a:lumMod val="25000"/>
                  </a:schemeClr>
                </a:solidFill>
              </a:rPr>
              <a:t>Σας ευχαριστώ για την προσοχή σας</a:t>
            </a:r>
          </a:p>
        </p:txBody>
      </p:sp>
      <p:pic>
        <p:nvPicPr>
          <p:cNvPr id="3" name="Picture 68" descr="A white and blue text on a black background&#10;&#10;Description automatically generated">
            <a:extLst>
              <a:ext uri="{FF2B5EF4-FFF2-40B4-BE49-F238E27FC236}">
                <a16:creationId xmlns:a16="http://schemas.microsoft.com/office/drawing/2014/main" id="{4F081A10-89E1-3FEF-8DFF-21D0680BB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45" y="221138"/>
            <a:ext cx="1218722" cy="484859"/>
          </a:xfrm>
          <a:prstGeom prst="rect">
            <a:avLst/>
          </a:prstGeom>
        </p:spPr>
      </p:pic>
      <p:pic>
        <p:nvPicPr>
          <p:cNvPr id="6" name="Picture 66" descr="A blue and white logo&#10;&#10;Description automatically generated">
            <a:extLst>
              <a:ext uri="{FF2B5EF4-FFF2-40B4-BE49-F238E27FC236}">
                <a16:creationId xmlns:a16="http://schemas.microsoft.com/office/drawing/2014/main" id="{AEF0256D-B5A3-BCB3-F6B6-C2665B8A4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430" y="275377"/>
            <a:ext cx="1639116" cy="612355"/>
          </a:xfrm>
          <a:prstGeom prst="rect">
            <a:avLst/>
          </a:prstGeom>
        </p:spPr>
      </p:pic>
      <p:sp>
        <p:nvSpPr>
          <p:cNvPr id="9" name="object 87">
            <a:extLst>
              <a:ext uri="{FF2B5EF4-FFF2-40B4-BE49-F238E27FC236}">
                <a16:creationId xmlns:a16="http://schemas.microsoft.com/office/drawing/2014/main" id="{30E13DA2-486E-0FA4-593A-35C3A8DDD6BA}"/>
              </a:ext>
            </a:extLst>
          </p:cNvPr>
          <p:cNvSpPr/>
          <p:nvPr/>
        </p:nvSpPr>
        <p:spPr>
          <a:xfrm>
            <a:off x="5698713" y="6229061"/>
            <a:ext cx="1174525" cy="434413"/>
          </a:xfrm>
          <a:prstGeom prst="rect">
            <a:avLst/>
          </a:prstGeom>
          <a:blipFill>
            <a:blip r:embed="rId5" cstate="print"/>
            <a:stretch>
              <a:fillRect/>
            </a:stretch>
          </a:blipFill>
        </p:spPr>
        <p:txBody>
          <a:bodyPr wrap="square" lIns="0" tIns="0" rIns="0" bIns="0" rtlCol="0">
            <a:noAutofit/>
          </a:bodyPr>
          <a:lstStyle/>
          <a:p>
            <a:endParaRPr sz="1322"/>
          </a:p>
        </p:txBody>
      </p:sp>
      <p:grpSp>
        <p:nvGrpSpPr>
          <p:cNvPr id="10" name="Group 6">
            <a:extLst>
              <a:ext uri="{FF2B5EF4-FFF2-40B4-BE49-F238E27FC236}">
                <a16:creationId xmlns:a16="http://schemas.microsoft.com/office/drawing/2014/main" id="{612DEE9C-DE9D-8F5B-29E7-A320478808EF}"/>
              </a:ext>
            </a:extLst>
          </p:cNvPr>
          <p:cNvGrpSpPr/>
          <p:nvPr/>
        </p:nvGrpSpPr>
        <p:grpSpPr>
          <a:xfrm>
            <a:off x="5061827" y="6739182"/>
            <a:ext cx="2411098" cy="80315"/>
            <a:chOff x="2265551" y="8649618"/>
            <a:chExt cx="2411098" cy="80315"/>
          </a:xfrm>
        </p:grpSpPr>
        <p:sp>
          <p:nvSpPr>
            <p:cNvPr id="11" name="object 89">
              <a:extLst>
                <a:ext uri="{FF2B5EF4-FFF2-40B4-BE49-F238E27FC236}">
                  <a16:creationId xmlns:a16="http://schemas.microsoft.com/office/drawing/2014/main" id="{7D4850A8-EF56-5A9A-C0B3-77ECCF6C5B0F}"/>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12" name="object 90">
              <a:extLst>
                <a:ext uri="{FF2B5EF4-FFF2-40B4-BE49-F238E27FC236}">
                  <a16:creationId xmlns:a16="http://schemas.microsoft.com/office/drawing/2014/main" id="{DBCF2960-8BBE-5AE0-D2F4-D55E704D8798}"/>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3" name="object 91">
              <a:extLst>
                <a:ext uri="{FF2B5EF4-FFF2-40B4-BE49-F238E27FC236}">
                  <a16:creationId xmlns:a16="http://schemas.microsoft.com/office/drawing/2014/main" id="{FCC719BE-19D6-68F9-CBED-EF64F37E37B3}"/>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4" name="object 92">
              <a:extLst>
                <a:ext uri="{FF2B5EF4-FFF2-40B4-BE49-F238E27FC236}">
                  <a16:creationId xmlns:a16="http://schemas.microsoft.com/office/drawing/2014/main" id="{F4F2961E-1C6D-465D-CAFA-02A84D31EE1E}"/>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5" name="object 93">
              <a:extLst>
                <a:ext uri="{FF2B5EF4-FFF2-40B4-BE49-F238E27FC236}">
                  <a16:creationId xmlns:a16="http://schemas.microsoft.com/office/drawing/2014/main" id="{1E2FCC05-BDA5-03EB-D1F5-9DF0C5211094}"/>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6" name="object 94">
              <a:extLst>
                <a:ext uri="{FF2B5EF4-FFF2-40B4-BE49-F238E27FC236}">
                  <a16:creationId xmlns:a16="http://schemas.microsoft.com/office/drawing/2014/main" id="{D0EF4178-6481-DE07-138D-40927B2C5C2F}"/>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7" name="object 95">
              <a:extLst>
                <a:ext uri="{FF2B5EF4-FFF2-40B4-BE49-F238E27FC236}">
                  <a16:creationId xmlns:a16="http://schemas.microsoft.com/office/drawing/2014/main" id="{32FF87F0-D787-161A-643C-9796F4065C57}"/>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8" name="object 96">
              <a:extLst>
                <a:ext uri="{FF2B5EF4-FFF2-40B4-BE49-F238E27FC236}">
                  <a16:creationId xmlns:a16="http://schemas.microsoft.com/office/drawing/2014/main" id="{B534C628-F0CB-8DCC-0F52-8F07BFABD728}"/>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9" name="object 97">
              <a:extLst>
                <a:ext uri="{FF2B5EF4-FFF2-40B4-BE49-F238E27FC236}">
                  <a16:creationId xmlns:a16="http://schemas.microsoft.com/office/drawing/2014/main" id="{B0D3C4BD-B90A-1617-7B5A-40D1643B01E6}"/>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20" name="object 98">
              <a:extLst>
                <a:ext uri="{FF2B5EF4-FFF2-40B4-BE49-F238E27FC236}">
                  <a16:creationId xmlns:a16="http://schemas.microsoft.com/office/drawing/2014/main" id="{53EF03A2-2FE1-D62F-8E92-28B808761F23}"/>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1" name="object 99">
              <a:extLst>
                <a:ext uri="{FF2B5EF4-FFF2-40B4-BE49-F238E27FC236}">
                  <a16:creationId xmlns:a16="http://schemas.microsoft.com/office/drawing/2014/main" id="{13B4D882-D0F9-AC56-949D-A2A991ED01DB}"/>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22" name="object 100">
              <a:extLst>
                <a:ext uri="{FF2B5EF4-FFF2-40B4-BE49-F238E27FC236}">
                  <a16:creationId xmlns:a16="http://schemas.microsoft.com/office/drawing/2014/main" id="{2013E491-8BCE-F009-DE7F-0567629684C9}"/>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3" name="object 101">
              <a:extLst>
                <a:ext uri="{FF2B5EF4-FFF2-40B4-BE49-F238E27FC236}">
                  <a16:creationId xmlns:a16="http://schemas.microsoft.com/office/drawing/2014/main" id="{0746D347-986C-2F1D-7F89-710CE70C4114}"/>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4" name="object 102">
              <a:extLst>
                <a:ext uri="{FF2B5EF4-FFF2-40B4-BE49-F238E27FC236}">
                  <a16:creationId xmlns:a16="http://schemas.microsoft.com/office/drawing/2014/main" id="{314095B6-3B4F-FD99-DEE4-A2B1C985B44F}"/>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5" name="object 103">
              <a:extLst>
                <a:ext uri="{FF2B5EF4-FFF2-40B4-BE49-F238E27FC236}">
                  <a16:creationId xmlns:a16="http://schemas.microsoft.com/office/drawing/2014/main" id="{BF5A5929-B166-D24A-7DF1-8D48AAEA513B}"/>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6" name="object 104">
              <a:extLst>
                <a:ext uri="{FF2B5EF4-FFF2-40B4-BE49-F238E27FC236}">
                  <a16:creationId xmlns:a16="http://schemas.microsoft.com/office/drawing/2014/main" id="{6E1500A2-594C-9017-4608-6A7F2E25CD83}"/>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7" name="object 105">
              <a:extLst>
                <a:ext uri="{FF2B5EF4-FFF2-40B4-BE49-F238E27FC236}">
                  <a16:creationId xmlns:a16="http://schemas.microsoft.com/office/drawing/2014/main" id="{754A8075-FA63-9573-65D0-4677688C36E9}"/>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8" name="object 106">
              <a:extLst>
                <a:ext uri="{FF2B5EF4-FFF2-40B4-BE49-F238E27FC236}">
                  <a16:creationId xmlns:a16="http://schemas.microsoft.com/office/drawing/2014/main" id="{81C2C50B-A6E5-EC13-C076-E81BE9F5ED3B}"/>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9" name="object 107">
              <a:extLst>
                <a:ext uri="{FF2B5EF4-FFF2-40B4-BE49-F238E27FC236}">
                  <a16:creationId xmlns:a16="http://schemas.microsoft.com/office/drawing/2014/main" id="{2FF8F191-3BE4-E049-9F45-4790DA48F447}"/>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30" name="object 108">
              <a:extLst>
                <a:ext uri="{FF2B5EF4-FFF2-40B4-BE49-F238E27FC236}">
                  <a16:creationId xmlns:a16="http://schemas.microsoft.com/office/drawing/2014/main" id="{5196F4AB-BD7A-077B-5634-1DD5316E9D98}"/>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1" name="object 109">
              <a:extLst>
                <a:ext uri="{FF2B5EF4-FFF2-40B4-BE49-F238E27FC236}">
                  <a16:creationId xmlns:a16="http://schemas.microsoft.com/office/drawing/2014/main" id="{455F5F38-9DE6-45C5-5BA3-FF31E554271A}"/>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32" name="object 110">
              <a:extLst>
                <a:ext uri="{FF2B5EF4-FFF2-40B4-BE49-F238E27FC236}">
                  <a16:creationId xmlns:a16="http://schemas.microsoft.com/office/drawing/2014/main" id="{DEA0EA5B-FDE8-0A60-57FC-5B697D8B9374}"/>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3" name="object 111">
              <a:extLst>
                <a:ext uri="{FF2B5EF4-FFF2-40B4-BE49-F238E27FC236}">
                  <a16:creationId xmlns:a16="http://schemas.microsoft.com/office/drawing/2014/main" id="{84DCE464-EA60-D87A-0CE8-73196FF10A6F}"/>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4" name="object 112">
              <a:extLst>
                <a:ext uri="{FF2B5EF4-FFF2-40B4-BE49-F238E27FC236}">
                  <a16:creationId xmlns:a16="http://schemas.microsoft.com/office/drawing/2014/main" id="{5B35E3DC-4661-B268-D92C-C8F7F28E2AB8}"/>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5" name="object 113">
              <a:extLst>
                <a:ext uri="{FF2B5EF4-FFF2-40B4-BE49-F238E27FC236}">
                  <a16:creationId xmlns:a16="http://schemas.microsoft.com/office/drawing/2014/main" id="{BBA6C59A-DD32-44EE-B800-4D0648907F85}"/>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6" name="object 114">
              <a:extLst>
                <a:ext uri="{FF2B5EF4-FFF2-40B4-BE49-F238E27FC236}">
                  <a16:creationId xmlns:a16="http://schemas.microsoft.com/office/drawing/2014/main" id="{1A638B47-D78B-502C-CB2E-1190D2BE1CB2}"/>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7" name="object 115">
              <a:extLst>
                <a:ext uri="{FF2B5EF4-FFF2-40B4-BE49-F238E27FC236}">
                  <a16:creationId xmlns:a16="http://schemas.microsoft.com/office/drawing/2014/main" id="{A9DF8006-2E98-45A3-4B60-738270C1B970}"/>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8" name="object 116">
              <a:extLst>
                <a:ext uri="{FF2B5EF4-FFF2-40B4-BE49-F238E27FC236}">
                  <a16:creationId xmlns:a16="http://schemas.microsoft.com/office/drawing/2014/main" id="{4018C390-3524-AEB5-2523-E72E6A1B5D3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9" name="object 117">
              <a:extLst>
                <a:ext uri="{FF2B5EF4-FFF2-40B4-BE49-F238E27FC236}">
                  <a16:creationId xmlns:a16="http://schemas.microsoft.com/office/drawing/2014/main" id="{975ACC99-230A-E32A-F9FC-3EB8391B92F2}"/>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18">
              <a:extLst>
                <a:ext uri="{FF2B5EF4-FFF2-40B4-BE49-F238E27FC236}">
                  <a16:creationId xmlns:a16="http://schemas.microsoft.com/office/drawing/2014/main" id="{E31F6B29-DF93-ED98-BEC6-F213ED71E15F}"/>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1" name="object 119">
              <a:extLst>
                <a:ext uri="{FF2B5EF4-FFF2-40B4-BE49-F238E27FC236}">
                  <a16:creationId xmlns:a16="http://schemas.microsoft.com/office/drawing/2014/main" id="{7D9825B6-062E-91E5-486D-6C3EFF777071}"/>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42" name="object 120">
              <a:extLst>
                <a:ext uri="{FF2B5EF4-FFF2-40B4-BE49-F238E27FC236}">
                  <a16:creationId xmlns:a16="http://schemas.microsoft.com/office/drawing/2014/main" id="{9A1A4B16-9162-F7FC-5223-31AD1C41A1B3}"/>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3" name="object 121">
              <a:extLst>
                <a:ext uri="{FF2B5EF4-FFF2-40B4-BE49-F238E27FC236}">
                  <a16:creationId xmlns:a16="http://schemas.microsoft.com/office/drawing/2014/main" id="{B29E15B1-C971-81DC-999C-39CF3F5C17A0}"/>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4" name="object 122">
              <a:extLst>
                <a:ext uri="{FF2B5EF4-FFF2-40B4-BE49-F238E27FC236}">
                  <a16:creationId xmlns:a16="http://schemas.microsoft.com/office/drawing/2014/main" id="{DF26CE17-90F0-08F8-0D0C-6C93A575DEF6}"/>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5" name="object 123">
              <a:extLst>
                <a:ext uri="{FF2B5EF4-FFF2-40B4-BE49-F238E27FC236}">
                  <a16:creationId xmlns:a16="http://schemas.microsoft.com/office/drawing/2014/main" id="{37C5A78B-C65A-84D5-78DD-A9F1A557471B}"/>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6" name="object 124">
              <a:extLst>
                <a:ext uri="{FF2B5EF4-FFF2-40B4-BE49-F238E27FC236}">
                  <a16:creationId xmlns:a16="http://schemas.microsoft.com/office/drawing/2014/main" id="{3C7AD834-4D49-E51C-F11C-9CEC959501AD}"/>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7" name="object 125">
              <a:extLst>
                <a:ext uri="{FF2B5EF4-FFF2-40B4-BE49-F238E27FC236}">
                  <a16:creationId xmlns:a16="http://schemas.microsoft.com/office/drawing/2014/main" id="{6E78E9E7-EF08-A3BB-AAA5-996AC1EA848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8" name="object 126">
              <a:extLst>
                <a:ext uri="{FF2B5EF4-FFF2-40B4-BE49-F238E27FC236}">
                  <a16:creationId xmlns:a16="http://schemas.microsoft.com/office/drawing/2014/main" id="{3BE71010-01FC-92B1-1A1B-58687AC40E5B}"/>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9" name="object 127">
              <a:extLst>
                <a:ext uri="{FF2B5EF4-FFF2-40B4-BE49-F238E27FC236}">
                  <a16:creationId xmlns:a16="http://schemas.microsoft.com/office/drawing/2014/main" id="{A2C713DD-3507-DA1F-0856-BFF0B0551BF9}"/>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50" name="object 128">
              <a:extLst>
                <a:ext uri="{FF2B5EF4-FFF2-40B4-BE49-F238E27FC236}">
                  <a16:creationId xmlns:a16="http://schemas.microsoft.com/office/drawing/2014/main" id="{100592BA-CCC1-892F-C50A-6F34661251DE}"/>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1" name="object 129">
              <a:extLst>
                <a:ext uri="{FF2B5EF4-FFF2-40B4-BE49-F238E27FC236}">
                  <a16:creationId xmlns:a16="http://schemas.microsoft.com/office/drawing/2014/main" id="{41568331-E3B1-7A1C-BEAA-A52A9E820C73}"/>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52" name="object 130">
              <a:extLst>
                <a:ext uri="{FF2B5EF4-FFF2-40B4-BE49-F238E27FC236}">
                  <a16:creationId xmlns:a16="http://schemas.microsoft.com/office/drawing/2014/main" id="{29079E10-FE90-E888-EB95-9D0B021274B9}"/>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3" name="object 131">
              <a:extLst>
                <a:ext uri="{FF2B5EF4-FFF2-40B4-BE49-F238E27FC236}">
                  <a16:creationId xmlns:a16="http://schemas.microsoft.com/office/drawing/2014/main" id="{E7EFC7AA-8791-028E-0B7B-C1913090B2F1}"/>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4" name="object 132">
              <a:extLst>
                <a:ext uri="{FF2B5EF4-FFF2-40B4-BE49-F238E27FC236}">
                  <a16:creationId xmlns:a16="http://schemas.microsoft.com/office/drawing/2014/main" id="{C7904F49-967B-B5C3-C185-01FE4233FF98}"/>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5" name="object 133">
              <a:extLst>
                <a:ext uri="{FF2B5EF4-FFF2-40B4-BE49-F238E27FC236}">
                  <a16:creationId xmlns:a16="http://schemas.microsoft.com/office/drawing/2014/main" id="{CAD601BA-A80D-F907-9D76-0143D3F01F51}"/>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6" name="object 134">
              <a:extLst>
                <a:ext uri="{FF2B5EF4-FFF2-40B4-BE49-F238E27FC236}">
                  <a16:creationId xmlns:a16="http://schemas.microsoft.com/office/drawing/2014/main" id="{25C6C873-59C7-12DC-25ED-4A029E56865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7" name="object 135">
              <a:extLst>
                <a:ext uri="{FF2B5EF4-FFF2-40B4-BE49-F238E27FC236}">
                  <a16:creationId xmlns:a16="http://schemas.microsoft.com/office/drawing/2014/main" id="{991A39B6-BF1A-0F73-819D-428D70E05CF6}"/>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8" name="object 136">
              <a:extLst>
                <a:ext uri="{FF2B5EF4-FFF2-40B4-BE49-F238E27FC236}">
                  <a16:creationId xmlns:a16="http://schemas.microsoft.com/office/drawing/2014/main" id="{45D2F106-BE43-E2DE-2DB6-86E823770B70}"/>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9" name="object 137">
              <a:extLst>
                <a:ext uri="{FF2B5EF4-FFF2-40B4-BE49-F238E27FC236}">
                  <a16:creationId xmlns:a16="http://schemas.microsoft.com/office/drawing/2014/main" id="{C0E41193-88E0-66A3-A300-1EAE307C40C1}"/>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60" name="object 138">
              <a:extLst>
                <a:ext uri="{FF2B5EF4-FFF2-40B4-BE49-F238E27FC236}">
                  <a16:creationId xmlns:a16="http://schemas.microsoft.com/office/drawing/2014/main" id="{F34553FF-DE5E-A17C-88F8-4C1969A421F1}"/>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61" name="object 139">
              <a:extLst>
                <a:ext uri="{FF2B5EF4-FFF2-40B4-BE49-F238E27FC236}">
                  <a16:creationId xmlns:a16="http://schemas.microsoft.com/office/drawing/2014/main" id="{E7CE4440-3FD7-6722-7477-3ECF4DC75D55}"/>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62" name="object 140">
              <a:extLst>
                <a:ext uri="{FF2B5EF4-FFF2-40B4-BE49-F238E27FC236}">
                  <a16:creationId xmlns:a16="http://schemas.microsoft.com/office/drawing/2014/main" id="{D7F8EBC1-C0F6-ED06-EA52-702E4E72AC37}"/>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4" name="Picture 59" descr="A blue and red text with a flag and a flag&#10;&#10;Description automatically generated">
            <a:extLst>
              <a:ext uri="{FF2B5EF4-FFF2-40B4-BE49-F238E27FC236}">
                <a16:creationId xmlns:a16="http://schemas.microsoft.com/office/drawing/2014/main" id="{F9C36CBD-05ED-0CA2-1C83-99A831DD3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7306" y="6187537"/>
            <a:ext cx="907953" cy="543151"/>
          </a:xfrm>
          <a:prstGeom prst="rect">
            <a:avLst/>
          </a:prstGeom>
        </p:spPr>
      </p:pic>
      <p:pic>
        <p:nvPicPr>
          <p:cNvPr id="65" name="Picture 60" descr="A blue flag with yellow stars&#10;&#10;Description automatically generated">
            <a:extLst>
              <a:ext uri="{FF2B5EF4-FFF2-40B4-BE49-F238E27FC236}">
                <a16:creationId xmlns:a16="http://schemas.microsoft.com/office/drawing/2014/main" id="{FD81AA15-DC37-9743-3C8F-355D9975F2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6062" y="6151590"/>
            <a:ext cx="568368" cy="573062"/>
          </a:xfrm>
          <a:prstGeom prst="rect">
            <a:avLst/>
          </a:prstGeom>
        </p:spPr>
      </p:pic>
      <p:sp>
        <p:nvSpPr>
          <p:cNvPr id="5" name="TextBox 4">
            <a:extLst>
              <a:ext uri="{FF2B5EF4-FFF2-40B4-BE49-F238E27FC236}">
                <a16:creationId xmlns:a16="http://schemas.microsoft.com/office/drawing/2014/main" id="{2DCFE46D-4161-53F1-73BB-F58631AF8826}"/>
              </a:ext>
            </a:extLst>
          </p:cNvPr>
          <p:cNvSpPr txBox="1"/>
          <p:nvPr/>
        </p:nvSpPr>
        <p:spPr>
          <a:xfrm>
            <a:off x="3029603" y="1976516"/>
            <a:ext cx="6096000" cy="661720"/>
          </a:xfrm>
          <a:prstGeom prst="rect">
            <a:avLst/>
          </a:prstGeom>
          <a:noFill/>
        </p:spPr>
        <p:txBody>
          <a:bodyPr wrap="square">
            <a:spAutoFit/>
          </a:bodyPr>
          <a:lstStyle/>
          <a:p>
            <a:pPr algn="ctr">
              <a:spcBef>
                <a:spcPts val="300"/>
              </a:spcBef>
            </a:pPr>
            <a:r>
              <a:rPr lang="el-GR" b="1" dirty="0"/>
              <a:t>Τίνα Ορφανίδου</a:t>
            </a:r>
            <a:r>
              <a:rPr lang="en-US" b="1" dirty="0"/>
              <a:t>, </a:t>
            </a:r>
            <a:r>
              <a:rPr lang="el-GR" b="1" dirty="0"/>
              <a:t>Δρ. Βιοφυσικής</a:t>
            </a:r>
          </a:p>
          <a:p>
            <a:pPr algn="ctr">
              <a:spcBef>
                <a:spcPts val="600"/>
              </a:spcBef>
            </a:pPr>
            <a:r>
              <a:rPr lang="el-GR" sz="1400" dirty="0"/>
              <a:t>Υπεύθυνη Έργου Αξιολόγησης της ΕΣΕΕ 2014-2020</a:t>
            </a:r>
          </a:p>
        </p:txBody>
      </p:sp>
    </p:spTree>
    <p:extLst>
      <p:ext uri="{BB962C8B-B14F-4D97-AF65-F5344CB8AC3E}">
        <p14:creationId xmlns:p14="http://schemas.microsoft.com/office/powerpoint/2010/main" val="237808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Έξυπνη Εξειδίκευση – Γενική Γραμματεία Έρευνας και Καινοτομίας (ΓΓΕΚ):  Επίσημος διαδικτυακός τόπος">
            <a:extLst>
              <a:ext uri="{FF2B5EF4-FFF2-40B4-BE49-F238E27FC236}">
                <a16:creationId xmlns:a16="http://schemas.microsoft.com/office/drawing/2014/main" id="{10F8E3A5-6ADB-D4F8-07CE-B6022D0442C6}"/>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5750"/>
            <a:ext cx="12192000" cy="628650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a:extLst>
              <a:ext uri="{FF2B5EF4-FFF2-40B4-BE49-F238E27FC236}">
                <a16:creationId xmlns:a16="http://schemas.microsoft.com/office/drawing/2014/main" id="{56C8E520-0A0B-20A3-F31B-4E38C25DEA36}"/>
              </a:ext>
            </a:extLst>
          </p:cNvPr>
          <p:cNvSpPr/>
          <p:nvPr/>
        </p:nvSpPr>
        <p:spPr>
          <a:xfrm>
            <a:off x="261257" y="457200"/>
            <a:ext cx="4593772" cy="5943599"/>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a:r>
              <a:rPr lang="el-GR" sz="2800" b="1" dirty="0"/>
              <a:t>ΕΣΕΕ 2014-2020 </a:t>
            </a:r>
            <a:endParaRPr lang="en-US" sz="2800" b="1" dirty="0"/>
          </a:p>
          <a:p>
            <a:pPr marL="358775"/>
            <a:r>
              <a:rPr lang="el-GR" sz="2800" b="1" dirty="0"/>
              <a:t>Ευρήματα - Διαπιστώσεις</a:t>
            </a:r>
          </a:p>
          <a:p>
            <a:pPr marL="358775"/>
            <a:endParaRPr lang="el-GR" b="1" dirty="0"/>
          </a:p>
          <a:p>
            <a:pPr marL="358775"/>
            <a:endParaRPr lang="el-GR" dirty="0"/>
          </a:p>
        </p:txBody>
      </p:sp>
    </p:spTree>
    <p:extLst>
      <p:ext uri="{BB962C8B-B14F-4D97-AF65-F5344CB8AC3E}">
        <p14:creationId xmlns:p14="http://schemas.microsoft.com/office/powerpoint/2010/main" val="339841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00BF8-A117-C0A6-EF7E-75CACD90E1E3}"/>
              </a:ext>
            </a:extLst>
          </p:cNvPr>
          <p:cNvSpPr txBox="1"/>
          <p:nvPr/>
        </p:nvSpPr>
        <p:spPr>
          <a:xfrm>
            <a:off x="434939" y="817843"/>
            <a:ext cx="5661061" cy="2108269"/>
          </a:xfrm>
          <a:prstGeom prst="rect">
            <a:avLst/>
          </a:prstGeom>
          <a:noFill/>
        </p:spPr>
        <p:txBody>
          <a:bodyPr wrap="square" numCol="1">
            <a:spAutoFit/>
          </a:bodyPr>
          <a:lstStyle/>
          <a:p>
            <a:pPr lvl="0" defTabSz="882650">
              <a:spcBef>
                <a:spcPts val="600"/>
              </a:spcBef>
              <a:tabLst>
                <a:tab pos="5291138" algn="l"/>
              </a:tabLst>
            </a:pPr>
            <a:r>
              <a:rPr lang="el-GR" kern="1200" dirty="0">
                <a:solidFill>
                  <a:schemeClr val="tx1"/>
                </a:solidFill>
                <a:effectLst/>
                <a:latin typeface="+mn-lt"/>
                <a:ea typeface="+mn-ea"/>
                <a:cs typeface="+mn-cs"/>
              </a:rPr>
              <a:t>Ο σχεδιασμός της ΕΣΕΕ βασίστηκε πάνω στην </a:t>
            </a:r>
            <a:r>
              <a:rPr lang="el-GR" b="1" kern="1200" dirty="0">
                <a:solidFill>
                  <a:schemeClr val="tx1"/>
                </a:solidFill>
                <a:effectLst/>
                <a:latin typeface="+mn-lt"/>
                <a:ea typeface="+mn-ea"/>
                <a:cs typeface="+mn-cs"/>
              </a:rPr>
              <a:t>εφαρμογή της τετραπλής έλικας και ο τρόπος του σχεδιασμού της αναδεικνύει το καινοτόμο του ίδιου του εγχειρήματος</a:t>
            </a:r>
            <a:r>
              <a:rPr lang="el-GR"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co-design)</a:t>
            </a:r>
            <a:r>
              <a:rPr lang="el-GR" kern="1200" dirty="0">
                <a:solidFill>
                  <a:schemeClr val="tx1"/>
                </a:solidFill>
                <a:effectLst/>
                <a:latin typeface="+mn-lt"/>
                <a:ea typeface="+mn-ea"/>
                <a:cs typeface="+mn-cs"/>
              </a:rPr>
              <a:t>. </a:t>
            </a:r>
          </a:p>
          <a:p>
            <a:pPr lvl="0" defTabSz="882650">
              <a:spcBef>
                <a:spcPts val="600"/>
              </a:spcBef>
              <a:tabLst>
                <a:tab pos="5291138" algn="l"/>
              </a:tabLst>
            </a:pPr>
            <a:r>
              <a:rPr lang="el-GR" kern="1200" dirty="0">
                <a:solidFill>
                  <a:schemeClr val="tx1"/>
                </a:solidFill>
                <a:effectLst/>
                <a:latin typeface="+mn-lt"/>
                <a:ea typeface="+mn-ea"/>
                <a:cs typeface="+mn-cs"/>
              </a:rPr>
              <a:t>Ο </a:t>
            </a:r>
            <a:r>
              <a:rPr lang="el-GR" b="1" kern="1200" dirty="0">
                <a:solidFill>
                  <a:schemeClr val="tx1"/>
                </a:solidFill>
                <a:effectLst/>
                <a:latin typeface="+mn-lt"/>
                <a:ea typeface="+mn-ea"/>
                <a:cs typeface="+mn-cs"/>
              </a:rPr>
              <a:t>σχεδιασμός ευθυγραμμίστηκε πλήρως με  τα βήματα της ‘κεντρικής’ μεθοδολογίας και τις βασικές προδιαγραφές που έθεσε η ΕΕ</a:t>
            </a:r>
            <a:r>
              <a:rPr lang="el-GR" kern="1200" dirty="0">
                <a:solidFill>
                  <a:schemeClr val="tx1"/>
                </a:solidFill>
                <a:effectLst/>
                <a:latin typeface="+mn-lt"/>
                <a:ea typeface="+mn-ea"/>
                <a:cs typeface="+mn-cs"/>
              </a:rPr>
              <a:t> ήτοι: </a:t>
            </a:r>
            <a:endParaRPr lang="en-GB" kern="1200" dirty="0">
              <a:solidFill>
                <a:schemeClr val="tx1"/>
              </a:solidFill>
              <a:effectLst/>
              <a:latin typeface="+mn-lt"/>
              <a:ea typeface="+mn-ea"/>
              <a:cs typeface="+mn-cs"/>
            </a:endParaRPr>
          </a:p>
        </p:txBody>
      </p:sp>
      <p:graphicFrame>
        <p:nvGraphicFramePr>
          <p:cNvPr id="7" name="Διάγραμμα 6">
            <a:extLst>
              <a:ext uri="{FF2B5EF4-FFF2-40B4-BE49-F238E27FC236}">
                <a16:creationId xmlns:a16="http://schemas.microsoft.com/office/drawing/2014/main" id="{1AF026E8-2DE9-E269-82FE-6CD838A0E8C9}"/>
              </a:ext>
            </a:extLst>
          </p:cNvPr>
          <p:cNvGraphicFramePr/>
          <p:nvPr>
            <p:extLst>
              <p:ext uri="{D42A27DB-BD31-4B8C-83A1-F6EECF244321}">
                <p14:modId xmlns:p14="http://schemas.microsoft.com/office/powerpoint/2010/main" val="3182053088"/>
              </p:ext>
            </p:extLst>
          </p:nvPr>
        </p:nvGraphicFramePr>
        <p:xfrm>
          <a:off x="586250" y="3030367"/>
          <a:ext cx="5509750" cy="3721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BD01BCF-4F7F-07E2-C9E6-92D30FCF26F4}"/>
              </a:ext>
            </a:extLst>
          </p:cNvPr>
          <p:cNvSpPr txBox="1"/>
          <p:nvPr/>
        </p:nvSpPr>
        <p:spPr>
          <a:xfrm>
            <a:off x="0" y="105701"/>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Σχεδιασμός της ΕΣΕΕ 2014-2020 και Πλαίσιο Πολιτικής</a:t>
            </a:r>
            <a:endParaRPr lang="en-GB" sz="2400" dirty="0">
              <a:solidFill>
                <a:schemeClr val="bg1"/>
              </a:solidFill>
              <a:effectLst/>
            </a:endParaRPr>
          </a:p>
        </p:txBody>
      </p:sp>
      <p:pic>
        <p:nvPicPr>
          <p:cNvPr id="8" name="Picture 68" descr="A white and blue text on a black background&#10;&#10;Description automatically generated">
            <a:extLst>
              <a:ext uri="{FF2B5EF4-FFF2-40B4-BE49-F238E27FC236}">
                <a16:creationId xmlns:a16="http://schemas.microsoft.com/office/drawing/2014/main" id="{87C92E46-FDBD-02A9-9B02-1F084D268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0078" y="135795"/>
            <a:ext cx="1218722" cy="484859"/>
          </a:xfrm>
          <a:prstGeom prst="rect">
            <a:avLst/>
          </a:prstGeom>
        </p:spPr>
      </p:pic>
      <p:sp>
        <p:nvSpPr>
          <p:cNvPr id="11" name="TextBox 10">
            <a:extLst>
              <a:ext uri="{FF2B5EF4-FFF2-40B4-BE49-F238E27FC236}">
                <a16:creationId xmlns:a16="http://schemas.microsoft.com/office/drawing/2014/main" id="{E563B556-EB0C-A30D-596E-F20F2DBBE698}"/>
              </a:ext>
            </a:extLst>
          </p:cNvPr>
          <p:cNvSpPr txBox="1"/>
          <p:nvPr/>
        </p:nvSpPr>
        <p:spPr>
          <a:xfrm>
            <a:off x="6407651" y="903294"/>
            <a:ext cx="5078857" cy="2662267"/>
          </a:xfrm>
          <a:prstGeom prst="rect">
            <a:avLst/>
          </a:prstGeom>
          <a:solidFill>
            <a:schemeClr val="bg1">
              <a:lumMod val="95000"/>
            </a:schemeClr>
          </a:solidFill>
        </p:spPr>
        <p:txBody>
          <a:bodyPr wrap="square">
            <a:spAutoFit/>
          </a:bodyPr>
          <a:lstStyle/>
          <a:p>
            <a:pPr lvl="0" defTabSz="898525">
              <a:spcBef>
                <a:spcPts val="600"/>
              </a:spcBef>
              <a:tabLst>
                <a:tab pos="5465763" algn="l"/>
              </a:tabLst>
            </a:pPr>
            <a:r>
              <a:rPr lang="el-GR" sz="1800" dirty="0"/>
              <a:t>Παρότι η Στρατηγική δεν ανέπτυξε μια ξεκάθαρη Λογική της Παρέμβασης, με συσχέτιση αναγκών&gt;στόχων&gt;δεικτών αποτελέσματος</a:t>
            </a:r>
          </a:p>
          <a:p>
            <a:pPr lvl="0" defTabSz="898525">
              <a:spcBef>
                <a:spcPts val="600"/>
              </a:spcBef>
              <a:tabLst>
                <a:tab pos="5465763" algn="l"/>
              </a:tabLst>
            </a:pPr>
            <a:r>
              <a:rPr lang="el-GR" sz="1800" b="1" kern="1200" dirty="0">
                <a:solidFill>
                  <a:schemeClr val="tx1"/>
                </a:solidFill>
                <a:effectLst/>
                <a:latin typeface="+mn-lt"/>
                <a:ea typeface="+mn-ea"/>
                <a:cs typeface="+mn-cs"/>
              </a:rPr>
              <a:t>διαμόρφωσε σε μεγάλο βαθμό συνέργειες και συνάφεια με άλλες πολιτικές και στρατηγικές, γεγονός που την ενέταξε ομαλά στο σύνολο των προσπαθειών της χώρας και της Ε.Ε. για την αξιοποίηση της καινοτομίας ως μέσου για την οικονομική ανάπτυξη</a:t>
            </a:r>
            <a:r>
              <a:rPr lang="el-GR" sz="1800" kern="1200" dirty="0">
                <a:solidFill>
                  <a:schemeClr val="tx1"/>
                </a:solidFill>
                <a:effectLst/>
                <a:latin typeface="+mn-lt"/>
                <a:ea typeface="+mn-ea"/>
                <a:cs typeface="+mn-cs"/>
              </a:rPr>
              <a:t> </a:t>
            </a:r>
            <a:r>
              <a:rPr lang="el-GR" sz="1800" b="1" kern="1200" dirty="0">
                <a:solidFill>
                  <a:schemeClr val="tx1"/>
                </a:solidFill>
                <a:effectLst/>
                <a:latin typeface="+mn-lt"/>
                <a:ea typeface="+mn-ea"/>
                <a:cs typeface="+mn-cs"/>
              </a:rPr>
              <a:t>της χώρας. </a:t>
            </a:r>
          </a:p>
        </p:txBody>
      </p:sp>
      <p:pic>
        <p:nvPicPr>
          <p:cNvPr id="2" name="Εικόνα 1">
            <a:extLst>
              <a:ext uri="{FF2B5EF4-FFF2-40B4-BE49-F238E27FC236}">
                <a16:creationId xmlns:a16="http://schemas.microsoft.com/office/drawing/2014/main" id="{FB11C1DB-B225-F43D-9974-30B43FEDB16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78912" y="3719245"/>
            <a:ext cx="1736333" cy="2753474"/>
          </a:xfrm>
          <a:prstGeom prst="rect">
            <a:avLst/>
          </a:prstGeom>
        </p:spPr>
      </p:pic>
    </p:spTree>
    <p:extLst>
      <p:ext uri="{BB962C8B-B14F-4D97-AF65-F5344CB8AC3E}">
        <p14:creationId xmlns:p14="http://schemas.microsoft.com/office/powerpoint/2010/main" val="408923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ADB26-FEDD-EA17-B413-339AAD00E8BC}"/>
              </a:ext>
            </a:extLst>
          </p:cNvPr>
          <p:cNvSpPr txBox="1"/>
          <p:nvPr/>
        </p:nvSpPr>
        <p:spPr>
          <a:xfrm>
            <a:off x="0" y="105701"/>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Σχεδιασμός της ΕΣΕΕ 2014-2020 και Πλαίσιο Πολιτικής</a:t>
            </a:r>
            <a:endParaRPr lang="en-GB" sz="2400" dirty="0">
              <a:solidFill>
                <a:schemeClr val="bg1"/>
              </a:solidFill>
              <a:effectLst/>
            </a:endParaRPr>
          </a:p>
        </p:txBody>
      </p:sp>
      <p:pic>
        <p:nvPicPr>
          <p:cNvPr id="4" name="Picture 68" descr="A white and blue text on a black background&#10;&#10;Description automatically generated">
            <a:extLst>
              <a:ext uri="{FF2B5EF4-FFF2-40B4-BE49-F238E27FC236}">
                <a16:creationId xmlns:a16="http://schemas.microsoft.com/office/drawing/2014/main" id="{FF548C1F-2D89-3B21-76A4-944C90BFC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35795"/>
            <a:ext cx="1218722" cy="484859"/>
          </a:xfrm>
          <a:prstGeom prst="rect">
            <a:avLst/>
          </a:prstGeom>
        </p:spPr>
      </p:pic>
      <p:sp>
        <p:nvSpPr>
          <p:cNvPr id="6" name="TextBox 5">
            <a:extLst>
              <a:ext uri="{FF2B5EF4-FFF2-40B4-BE49-F238E27FC236}">
                <a16:creationId xmlns:a16="http://schemas.microsoft.com/office/drawing/2014/main" id="{6396FF46-1981-1650-D65F-486989DE4807}"/>
              </a:ext>
            </a:extLst>
          </p:cNvPr>
          <p:cNvSpPr txBox="1"/>
          <p:nvPr/>
        </p:nvSpPr>
        <p:spPr>
          <a:xfrm>
            <a:off x="382711" y="782395"/>
            <a:ext cx="6583168" cy="2108269"/>
          </a:xfrm>
          <a:prstGeom prst="rect">
            <a:avLst/>
          </a:prstGeom>
          <a:noFill/>
        </p:spPr>
        <p:txBody>
          <a:bodyPr wrap="square">
            <a:spAutoFit/>
          </a:bodyPr>
          <a:lstStyle/>
          <a:p>
            <a:pPr lvl="0">
              <a:spcBef>
                <a:spcPts val="600"/>
              </a:spcBef>
            </a:pPr>
            <a:r>
              <a:rPr lang="el-GR" sz="1800" kern="1200" dirty="0">
                <a:solidFill>
                  <a:schemeClr val="tx1"/>
                </a:solidFill>
                <a:effectLst/>
                <a:latin typeface="+mn-lt"/>
                <a:ea typeface="+mn-ea"/>
                <a:cs typeface="+mn-cs"/>
              </a:rPr>
              <a:t>Η </a:t>
            </a:r>
            <a:r>
              <a:rPr lang="el-GR" sz="1800" b="1" kern="1200" dirty="0">
                <a:solidFill>
                  <a:schemeClr val="tx1"/>
                </a:solidFill>
                <a:effectLst/>
                <a:latin typeface="+mn-lt"/>
                <a:ea typeface="+mn-ea"/>
                <a:cs typeface="+mn-cs"/>
              </a:rPr>
              <a:t>ενεργός συμμετοχή των στελεχών της ΓΓΕΚ στο σχεδιασμό της Στρατηγικής υπήρξε επιτυχής</a:t>
            </a:r>
            <a:r>
              <a:rPr lang="el-GR" sz="1800" kern="1200" dirty="0">
                <a:solidFill>
                  <a:schemeClr val="tx1"/>
                </a:solidFill>
                <a:effectLst/>
                <a:latin typeface="+mn-lt"/>
                <a:ea typeface="+mn-ea"/>
                <a:cs typeface="+mn-cs"/>
              </a:rPr>
              <a:t>, δημιούργησε τεχνογνωσία, ανέδειξε τον συντονιστικό ρόλο της ΓΓΕΤ  και αποτέλεσε εχέγγυο για την ορθή υλοποίηση αλλά και τη δυνατότητα εντοπισμού και διόρθωσης στη συνέχεια  των όποιων σχεδιαστικών αστοχιών. </a:t>
            </a:r>
          </a:p>
          <a:p>
            <a:pPr lvl="0">
              <a:spcBef>
                <a:spcPts val="600"/>
              </a:spcBef>
            </a:pPr>
            <a:r>
              <a:rPr lang="el-GR" sz="1800" kern="1200" dirty="0">
                <a:solidFill>
                  <a:schemeClr val="tx1"/>
                </a:solidFill>
                <a:effectLst/>
                <a:latin typeface="+mn-lt"/>
                <a:ea typeface="+mn-ea"/>
                <a:cs typeface="+mn-cs"/>
              </a:rPr>
              <a:t>Για την ανταπόκριση στις απαιτήσεις της Ε.Ε.  </a:t>
            </a:r>
            <a:r>
              <a:rPr lang="el-GR" sz="1800" kern="1200" dirty="0" err="1">
                <a:solidFill>
                  <a:schemeClr val="tx1"/>
                </a:solidFill>
                <a:effectLst/>
                <a:latin typeface="+mn-lt"/>
                <a:ea typeface="+mn-ea"/>
                <a:cs typeface="+mn-cs"/>
              </a:rPr>
              <a:t>κατεβλήθη</a:t>
            </a:r>
            <a:r>
              <a:rPr lang="el-GR" sz="1800" kern="1200" dirty="0">
                <a:solidFill>
                  <a:schemeClr val="tx1"/>
                </a:solidFill>
                <a:effectLst/>
                <a:latin typeface="+mn-lt"/>
                <a:ea typeface="+mn-ea"/>
                <a:cs typeface="+mn-cs"/>
              </a:rPr>
              <a:t> σημαντική προσπάθεια ώστε:</a:t>
            </a:r>
          </a:p>
        </p:txBody>
      </p:sp>
      <p:graphicFrame>
        <p:nvGraphicFramePr>
          <p:cNvPr id="7" name="Διάγραμμα 6">
            <a:extLst>
              <a:ext uri="{FF2B5EF4-FFF2-40B4-BE49-F238E27FC236}">
                <a16:creationId xmlns:a16="http://schemas.microsoft.com/office/drawing/2014/main" id="{AD0069A1-9AA0-285C-7475-9393CF4D6528}"/>
              </a:ext>
            </a:extLst>
          </p:cNvPr>
          <p:cNvGraphicFramePr/>
          <p:nvPr>
            <p:extLst>
              <p:ext uri="{D42A27DB-BD31-4B8C-83A1-F6EECF244321}">
                <p14:modId xmlns:p14="http://schemas.microsoft.com/office/powerpoint/2010/main" val="2363359105"/>
              </p:ext>
            </p:extLst>
          </p:nvPr>
        </p:nvGraphicFramePr>
        <p:xfrm>
          <a:off x="735276" y="2980336"/>
          <a:ext cx="5994297" cy="368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38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0D6D4-A95E-E6DC-9ACA-CA328508B76E}"/>
              </a:ext>
            </a:extLst>
          </p:cNvPr>
          <p:cNvSpPr txBox="1"/>
          <p:nvPr/>
        </p:nvSpPr>
        <p:spPr>
          <a:xfrm>
            <a:off x="0" y="105701"/>
            <a:ext cx="10650071" cy="461665"/>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ΔΕΑ στη βάση του σχεδιασμού της ΕΣΕΕ 2014-2020</a:t>
            </a:r>
            <a:endParaRPr lang="en-GB" sz="2400" dirty="0">
              <a:solidFill>
                <a:schemeClr val="bg1"/>
              </a:solidFill>
              <a:effectLst/>
            </a:endParaRPr>
          </a:p>
        </p:txBody>
      </p:sp>
      <p:pic>
        <p:nvPicPr>
          <p:cNvPr id="4" name="Picture 68" descr="A white and blue text on a black background&#10;&#10;Description automatically generated">
            <a:extLst>
              <a:ext uri="{FF2B5EF4-FFF2-40B4-BE49-F238E27FC236}">
                <a16:creationId xmlns:a16="http://schemas.microsoft.com/office/drawing/2014/main" id="{960AACF9-2F3C-FD85-2796-15880B029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35795"/>
            <a:ext cx="1218722" cy="484859"/>
          </a:xfrm>
          <a:prstGeom prst="rect">
            <a:avLst/>
          </a:prstGeom>
        </p:spPr>
      </p:pic>
      <p:graphicFrame>
        <p:nvGraphicFramePr>
          <p:cNvPr id="6" name="Πίνακας 5">
            <a:extLst>
              <a:ext uri="{FF2B5EF4-FFF2-40B4-BE49-F238E27FC236}">
                <a16:creationId xmlns:a16="http://schemas.microsoft.com/office/drawing/2014/main" id="{E264F372-EF22-1CB2-4845-9283CF06FDD4}"/>
              </a:ext>
            </a:extLst>
          </p:cNvPr>
          <p:cNvGraphicFramePr>
            <a:graphicFrameLocks noGrp="1"/>
          </p:cNvGraphicFramePr>
          <p:nvPr>
            <p:extLst>
              <p:ext uri="{D42A27DB-BD31-4B8C-83A1-F6EECF244321}">
                <p14:modId xmlns:p14="http://schemas.microsoft.com/office/powerpoint/2010/main" val="1402151139"/>
              </p:ext>
            </p:extLst>
          </p:nvPr>
        </p:nvGraphicFramePr>
        <p:xfrm>
          <a:off x="367585" y="784066"/>
          <a:ext cx="11621215" cy="6263640"/>
        </p:xfrm>
        <a:graphic>
          <a:graphicData uri="http://schemas.openxmlformats.org/drawingml/2006/table">
            <a:tbl>
              <a:tblPr firstRow="1" bandRow="1">
                <a:tableStyleId>{C083E6E3-FA7D-4D7B-A595-EF9225AFEA82}</a:tableStyleId>
              </a:tblPr>
              <a:tblGrid>
                <a:gridCol w="5714188">
                  <a:extLst>
                    <a:ext uri="{9D8B030D-6E8A-4147-A177-3AD203B41FA5}">
                      <a16:colId xmlns:a16="http://schemas.microsoft.com/office/drawing/2014/main" val="827504489"/>
                    </a:ext>
                  </a:extLst>
                </a:gridCol>
                <a:gridCol w="5907027">
                  <a:extLst>
                    <a:ext uri="{9D8B030D-6E8A-4147-A177-3AD203B41FA5}">
                      <a16:colId xmlns:a16="http://schemas.microsoft.com/office/drawing/2014/main" val="4031814604"/>
                    </a:ext>
                  </a:extLst>
                </a:gridCol>
              </a:tblGrid>
              <a:tr h="575116">
                <a:tc>
                  <a:txBody>
                    <a:bodyPr/>
                    <a:lstStyle/>
                    <a:p>
                      <a:pPr algn="just">
                        <a:lnSpc>
                          <a:spcPct val="100000"/>
                        </a:lnSpc>
                        <a:spcBef>
                          <a:spcPts val="600"/>
                        </a:spcBef>
                        <a:spcAft>
                          <a:spcPts val="0"/>
                        </a:spcAft>
                      </a:pPr>
                      <a:r>
                        <a:rPr lang="el-GR" sz="1400" dirty="0">
                          <a:solidFill>
                            <a:srgbClr val="000000"/>
                          </a:solidFill>
                          <a:effectLst/>
                          <a:highlight>
                            <a:srgbClr val="E3F1F9"/>
                          </a:highlight>
                        </a:rPr>
                        <a:t>Δυνατά σημεία που καταγράφονται από την εφαρμογή της ΔΕΑ:</a:t>
                      </a: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η ανάλυση αναγκών, η ενεργός ανάλυση SWOT και η προοπτική διερεύνηση ως τεχνικές που αξιοποιήθηκαν στη διαδικασία της συν-διαμόρφωσης των τομέων προτεραιότητας</a:t>
                      </a:r>
                      <a:endParaRPr lang="en-GB" sz="1400" b="0" dirty="0">
                        <a:effectLst/>
                        <a:highlight>
                          <a:srgbClr val="E3F1F9"/>
                        </a:highlight>
                      </a:endParaRP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η εφαρμογή του μηχανισμού ως κοινά αξιοποιήσιμη πρακτική</a:t>
                      </a:r>
                      <a:endParaRPr lang="en-GB" sz="1400" b="0" dirty="0">
                        <a:effectLst/>
                        <a:highlight>
                          <a:srgbClr val="E3F1F9"/>
                        </a:highlight>
                      </a:endParaRP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η λειτουργία των Συμβουλευτικών Ομάδων</a:t>
                      </a:r>
                      <a:endParaRPr lang="en-GB" sz="1400" b="0" dirty="0">
                        <a:effectLst/>
                        <a:highlight>
                          <a:srgbClr val="E3F1F9"/>
                        </a:highlight>
                      </a:endParaRP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η εδραίωση ενός μηχανισμού για την παρακολούθηση των τάσεων στους επιλεγμένους τομείς, η οποία βοήθησε περαιτέρω στην δυναμική εξειδίκευση των </a:t>
                      </a:r>
                      <a:r>
                        <a:rPr lang="el-GR" sz="1400" b="0" dirty="0" err="1">
                          <a:effectLst/>
                          <a:highlight>
                            <a:srgbClr val="E3F1F9"/>
                          </a:highlight>
                        </a:rPr>
                        <a:t>υποτομέων</a:t>
                      </a:r>
                      <a:r>
                        <a:rPr lang="el-GR" sz="1400" b="0" dirty="0">
                          <a:effectLst/>
                          <a:highlight>
                            <a:srgbClr val="E3F1F9"/>
                          </a:highlight>
                        </a:rPr>
                        <a:t> προτεραιότητας</a:t>
                      </a:r>
                      <a:endParaRPr lang="en-GB" sz="1400" b="0" dirty="0">
                        <a:effectLst/>
                        <a:highlight>
                          <a:srgbClr val="E3F1F9"/>
                        </a:highlight>
                      </a:endParaRP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ο ομοιογενής τρόπος σχεδιασμού και σε περιφερειακό επίπεδο</a:t>
                      </a:r>
                      <a:endParaRPr lang="en-GB" sz="1400" b="0" dirty="0">
                        <a:effectLst/>
                        <a:highlight>
                          <a:srgbClr val="E3F1F9"/>
                        </a:highlight>
                      </a:endParaRPr>
                    </a:p>
                    <a:p>
                      <a:pPr marL="342900" lvl="0" indent="-342900" algn="just">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highlight>
                            <a:srgbClr val="E3F1F9"/>
                          </a:highlight>
                        </a:rPr>
                        <a:t>η ανάδειξη του ρόλου και της ικανότητας της ΓΓΕΚ, τόσο σε επίπεδο σχεδιασμού ενός μηχανισμού παρακολούθησης και αποτίμησης της υλοποίησης της ΕΣΕΕ και των προτεραιοτήτων της όσο και στη λειτουργία του συγκεκριμένου μηχανισμού</a:t>
                      </a:r>
                      <a:endParaRPr lang="en-GB" sz="1400" b="0" dirty="0">
                        <a:effectLst/>
                        <a:highlight>
                          <a:srgbClr val="E3F1F9"/>
                        </a:highlight>
                      </a:endParaRPr>
                    </a:p>
                    <a:p>
                      <a:pPr>
                        <a:lnSpc>
                          <a:spcPct val="100000"/>
                        </a:lnSpc>
                        <a:spcBef>
                          <a:spcPts val="600"/>
                        </a:spcBef>
                        <a:spcAft>
                          <a:spcPts val="0"/>
                        </a:spcAft>
                      </a:pPr>
                      <a:endParaRPr lang="en-GB" sz="1400" dirty="0">
                        <a:latin typeface="+mn-lt"/>
                      </a:endParaRPr>
                    </a:p>
                  </a:txBody>
                  <a:tcPr/>
                </a:tc>
                <a:tc>
                  <a:txBody>
                    <a:bodyPr/>
                    <a:lstStyle/>
                    <a:p>
                      <a:pPr algn="just">
                        <a:lnSpc>
                          <a:spcPct val="100000"/>
                        </a:lnSpc>
                        <a:spcBef>
                          <a:spcPts val="600"/>
                        </a:spcBef>
                        <a:spcAft>
                          <a:spcPts val="0"/>
                        </a:spcAft>
                      </a:pPr>
                      <a:r>
                        <a:rPr lang="el-GR" sz="1400" dirty="0">
                          <a:solidFill>
                            <a:srgbClr val="000000"/>
                          </a:solidFill>
                          <a:effectLst/>
                        </a:rPr>
                        <a:t>Δυσκολίες που καταγράφηκαν κατά την εφαρμογή της ΔΕΑ:</a:t>
                      </a: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1" u="none" dirty="0">
                          <a:effectLst/>
                        </a:rPr>
                        <a:t>σε μεθοδολογικό επίπεδο</a:t>
                      </a:r>
                      <a:r>
                        <a:rPr lang="el-GR" sz="1400" b="0" dirty="0">
                          <a:effectLst/>
                        </a:rPr>
                        <a:t>: ανάπτυξη διαδικασιών και κριτηρίων ‘ανίχνευσης προτεραιοτήτων’. Σημαντική πρόκληση υπήρξε η ανάδειξη της </a:t>
                      </a:r>
                      <a:r>
                        <a:rPr lang="el-GR" sz="1400" b="0" dirty="0" err="1">
                          <a:effectLst/>
                        </a:rPr>
                        <a:t>διατομεακότητας</a:t>
                      </a:r>
                      <a:r>
                        <a:rPr lang="el-GR" sz="1400" b="0" dirty="0">
                          <a:effectLst/>
                        </a:rPr>
                        <a:t> και της </a:t>
                      </a:r>
                      <a:r>
                        <a:rPr lang="el-GR" sz="1400" b="0" dirty="0" err="1">
                          <a:effectLst/>
                        </a:rPr>
                        <a:t>περιφερειακότητας</a:t>
                      </a:r>
                      <a:endParaRPr lang="el-GR"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η απαίτηση </a:t>
                      </a:r>
                      <a:r>
                        <a:rPr lang="el-GR" sz="1400" b="1" dirty="0">
                          <a:effectLst/>
                        </a:rPr>
                        <a:t>σημαντικά αυξημένων πόρων της ΓΓΕΚ </a:t>
                      </a:r>
                      <a:r>
                        <a:rPr lang="el-GR" sz="1400" b="0" dirty="0">
                          <a:effectLst/>
                        </a:rPr>
                        <a:t>για ανάπτυξη κειμένων αναφοράς και υποστήριξη της διαβούλευσης και εξειδίκευσης </a:t>
                      </a:r>
                      <a:endParaRPr lang="en-GB"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η </a:t>
                      </a:r>
                      <a:r>
                        <a:rPr lang="el-GR" sz="1400" b="1" dirty="0">
                          <a:effectLst/>
                        </a:rPr>
                        <a:t>συμμετοχή μεγάλου πλήθους φορέων </a:t>
                      </a:r>
                      <a:r>
                        <a:rPr lang="el-GR" sz="1400" b="0" dirty="0">
                          <a:effectLst/>
                        </a:rPr>
                        <a:t>και άρα η ανάγκη δημιουργίας ‘θεματικών ομάδων’ με στόχο την εξειδίκευση</a:t>
                      </a:r>
                      <a:endParaRPr lang="en-GB"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τα </a:t>
                      </a:r>
                      <a:r>
                        <a:rPr lang="el-GR" sz="1400" b="1" dirty="0">
                          <a:effectLst/>
                        </a:rPr>
                        <a:t>Τομεακά Επιστημονικά Συμβούλια (ΤΕΣ) </a:t>
                      </a:r>
                      <a:r>
                        <a:rPr lang="el-GR" sz="1400" b="0" dirty="0">
                          <a:effectLst/>
                        </a:rPr>
                        <a:t>που απαρτίζονταν από εκπροσώπους Πανεπιστημίων και Ερευνητικών Φορέων και δεν είχαν την αρχικά προγραμματισμένη στόχευση</a:t>
                      </a:r>
                      <a:endParaRPr lang="en-GB"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τη </a:t>
                      </a:r>
                      <a:r>
                        <a:rPr lang="el-GR" sz="1400" b="1" dirty="0">
                          <a:effectLst/>
                        </a:rPr>
                        <a:t>μεγαλύτερη εκπροσώπηση φορέων από την ερευνητική/ακαδημαϊκή κοινότητα</a:t>
                      </a:r>
                      <a:r>
                        <a:rPr lang="el-GR" sz="1400" b="0" dirty="0">
                          <a:effectLst/>
                        </a:rPr>
                        <a:t> που αρχικά έστρεψε και ενίσχυσε τη στόχευση των κειμένων που αναπτύχθηκαν προς την (βασική?) έρευνα</a:t>
                      </a:r>
                      <a:endParaRPr lang="en-GB" sz="1400" b="0" dirty="0">
                        <a:effectLst/>
                      </a:endParaRPr>
                    </a:p>
                    <a:p>
                      <a:pPr marL="342900" marR="0" lvl="0" indent="-342900" algn="l" defTabSz="914400" rtl="0" eaLnBrk="1" fontAlgn="auto" latinLnBrk="0" hangingPunct="1">
                        <a:lnSpc>
                          <a:spcPct val="100000"/>
                        </a:lnSpc>
                        <a:spcBef>
                          <a:spcPts val="600"/>
                        </a:spcBef>
                        <a:spcAft>
                          <a:spcPts val="0"/>
                        </a:spcAft>
                        <a:buClr>
                          <a:schemeClr val="accent1"/>
                        </a:buClr>
                        <a:buSzPct val="120000"/>
                        <a:buFont typeface="Wingdings" panose="05000000000000000000" pitchFamily="2" charset="2"/>
                        <a:buChar char="§"/>
                        <a:tabLst/>
                        <a:defRPr/>
                      </a:pPr>
                      <a:r>
                        <a:rPr lang="el-GR" sz="1400" b="0" dirty="0">
                          <a:effectLst/>
                        </a:rPr>
                        <a:t>την </a:t>
                      </a:r>
                      <a:r>
                        <a:rPr lang="el-GR" sz="1400" b="1" dirty="0">
                          <a:effectLst/>
                        </a:rPr>
                        <a:t>ισόρροπη προσέλκυση </a:t>
                      </a:r>
                      <a:r>
                        <a:rPr lang="el-GR" sz="1400" b="0" dirty="0">
                          <a:effectLst/>
                        </a:rPr>
                        <a:t>και </a:t>
                      </a:r>
                      <a:r>
                        <a:rPr lang="el-GR" sz="1400" b="1" dirty="0">
                          <a:effectLst/>
                        </a:rPr>
                        <a:t>ενεργό συμμετοχή </a:t>
                      </a:r>
                      <a:r>
                        <a:rPr lang="el-GR" sz="1400" b="0" dirty="0">
                          <a:effectLst/>
                        </a:rPr>
                        <a:t>φορέων και από τις τέσσερεις έλικες</a:t>
                      </a:r>
                      <a:endParaRPr lang="en-GB"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το </a:t>
                      </a:r>
                      <a:r>
                        <a:rPr lang="el-GR" sz="1400" b="1" dirty="0">
                          <a:effectLst/>
                        </a:rPr>
                        <a:t>πιεστικό χρονοδιάγραμμα </a:t>
                      </a:r>
                      <a:r>
                        <a:rPr lang="el-GR" sz="1400" b="0" dirty="0">
                          <a:effectLst/>
                        </a:rPr>
                        <a:t>έγκρισης της ΕΣΕΕ 2014-2020</a:t>
                      </a:r>
                      <a:endParaRPr lang="en-GB" sz="1400" b="0" dirty="0">
                        <a:effectLst/>
                      </a:endParaRPr>
                    </a:p>
                    <a:p>
                      <a:pPr marL="342900" lvl="0" indent="-342900" algn="l">
                        <a:lnSpc>
                          <a:spcPct val="100000"/>
                        </a:lnSpc>
                        <a:spcBef>
                          <a:spcPts val="600"/>
                        </a:spcBef>
                        <a:spcAft>
                          <a:spcPts val="0"/>
                        </a:spcAft>
                        <a:buClr>
                          <a:schemeClr val="accent1"/>
                        </a:buClr>
                        <a:buSzPct val="120000"/>
                        <a:buFont typeface="Wingdings" panose="05000000000000000000" pitchFamily="2" charset="2"/>
                        <a:buChar char="§"/>
                      </a:pPr>
                      <a:r>
                        <a:rPr lang="el-GR" sz="1400" b="0" dirty="0">
                          <a:effectLst/>
                        </a:rPr>
                        <a:t>τη </a:t>
                      </a:r>
                      <a:r>
                        <a:rPr lang="el-GR" sz="1400" b="1" dirty="0">
                          <a:effectLst/>
                        </a:rPr>
                        <a:t>διαμόρφωση μη προσωποπαγών διασυνδέσεων </a:t>
                      </a:r>
                      <a:r>
                        <a:rPr lang="el-GR" sz="1400" b="0" dirty="0">
                          <a:effectLst/>
                        </a:rPr>
                        <a:t>μεταξύ φορέων </a:t>
                      </a:r>
                      <a:r>
                        <a:rPr lang="el-GR" sz="1400" b="1" dirty="0">
                          <a:effectLst/>
                        </a:rPr>
                        <a:t>για τη δημιουργία δικτύων </a:t>
                      </a:r>
                      <a:r>
                        <a:rPr lang="el-GR" sz="1400" b="0" dirty="0">
                          <a:effectLst/>
                        </a:rPr>
                        <a:t>και την ανάπτυξη σχέσεων εμπιστοσύνης στο κοινό εγχείρημα</a:t>
                      </a:r>
                      <a:endParaRPr lang="en-GB" sz="1400" b="0" dirty="0">
                        <a:effectLst/>
                      </a:endParaRPr>
                    </a:p>
                    <a:p>
                      <a:pPr marL="342900" lvl="0" indent="-342900" algn="l">
                        <a:lnSpc>
                          <a:spcPct val="100000"/>
                        </a:lnSpc>
                        <a:spcBef>
                          <a:spcPts val="600"/>
                        </a:spcBef>
                        <a:spcAft>
                          <a:spcPts val="0"/>
                        </a:spcAft>
                        <a:buClr>
                          <a:srgbClr val="B12128"/>
                        </a:buClr>
                        <a:buFont typeface="Wingdings" panose="05000000000000000000" pitchFamily="2" charset="2"/>
                        <a:buChar char="§"/>
                      </a:pPr>
                      <a:r>
                        <a:rPr lang="el-GR" sz="1400" b="0" dirty="0">
                          <a:effectLst/>
                        </a:rPr>
                        <a:t>την </a:t>
                      </a:r>
                      <a:r>
                        <a:rPr lang="el-GR" sz="1400" b="1" dirty="0">
                          <a:effectLst/>
                        </a:rPr>
                        <a:t>ουσιαστική εμβάθυνση </a:t>
                      </a:r>
                      <a:r>
                        <a:rPr lang="el-GR" sz="1400" b="0" dirty="0">
                          <a:effectLst/>
                        </a:rPr>
                        <a:t>ως προς την περιφερειακή διάσταση</a:t>
                      </a:r>
                      <a:endParaRPr lang="en-GB" sz="1400" b="0" dirty="0">
                        <a:effectLst/>
                      </a:endParaRPr>
                    </a:p>
                    <a:p>
                      <a:pPr marL="342900" lvl="0" indent="-342900" algn="l">
                        <a:lnSpc>
                          <a:spcPct val="100000"/>
                        </a:lnSpc>
                        <a:spcBef>
                          <a:spcPts val="600"/>
                        </a:spcBef>
                        <a:spcAft>
                          <a:spcPts val="0"/>
                        </a:spcAft>
                        <a:buClr>
                          <a:srgbClr val="B12128"/>
                        </a:buClr>
                        <a:buFont typeface="Wingdings" panose="05000000000000000000" pitchFamily="2" charset="2"/>
                        <a:buChar char="§"/>
                      </a:pPr>
                      <a:r>
                        <a:rPr lang="el-GR" sz="1400" b="0" dirty="0">
                          <a:effectLst/>
                        </a:rPr>
                        <a:t>τη </a:t>
                      </a:r>
                      <a:r>
                        <a:rPr lang="el-GR" sz="1400" b="1" dirty="0">
                          <a:effectLst/>
                        </a:rPr>
                        <a:t>διατήρηση του ενδιαφέροντος </a:t>
                      </a:r>
                      <a:r>
                        <a:rPr lang="el-GR" sz="1400" b="0" dirty="0">
                          <a:effectLst/>
                        </a:rPr>
                        <a:t>από την πλευρά ιδίως των επιχειρήσεων σε σχέση με καθυστερήσεις που καταγράφηκαν ως προς την έκδοση των οικείων Προσκλήσεων</a:t>
                      </a:r>
                      <a:endParaRPr lang="en-GB" sz="1400" b="0" dirty="0">
                        <a:effectLst/>
                      </a:endParaRPr>
                    </a:p>
                    <a:p>
                      <a:pPr>
                        <a:lnSpc>
                          <a:spcPct val="100000"/>
                        </a:lnSpc>
                        <a:spcBef>
                          <a:spcPts val="600"/>
                        </a:spcBef>
                        <a:spcAft>
                          <a:spcPts val="0"/>
                        </a:spcAft>
                      </a:pPr>
                      <a:endParaRPr lang="en-GB" sz="1400" dirty="0">
                        <a:latin typeface="+mn-lt"/>
                      </a:endParaRPr>
                    </a:p>
                  </a:txBody>
                  <a:tcPr/>
                </a:tc>
                <a:extLst>
                  <a:ext uri="{0D108BD9-81ED-4DB2-BD59-A6C34878D82A}">
                    <a16:rowId xmlns:a16="http://schemas.microsoft.com/office/drawing/2014/main" val="3050087441"/>
                  </a:ext>
                </a:extLst>
              </a:tr>
            </a:tbl>
          </a:graphicData>
        </a:graphic>
      </p:graphicFrame>
      <p:graphicFrame>
        <p:nvGraphicFramePr>
          <p:cNvPr id="9" name="Διάγραμμα 8">
            <a:extLst>
              <a:ext uri="{FF2B5EF4-FFF2-40B4-BE49-F238E27FC236}">
                <a16:creationId xmlns:a16="http://schemas.microsoft.com/office/drawing/2014/main" id="{6F588F34-6419-45D4-2A68-4DC02145068B}"/>
              </a:ext>
            </a:extLst>
          </p:cNvPr>
          <p:cNvGraphicFramePr/>
          <p:nvPr>
            <p:extLst>
              <p:ext uri="{D42A27DB-BD31-4B8C-83A1-F6EECF244321}">
                <p14:modId xmlns:p14="http://schemas.microsoft.com/office/powerpoint/2010/main" val="337648179"/>
              </p:ext>
            </p:extLst>
          </p:nvPr>
        </p:nvGraphicFramePr>
        <p:xfrm>
          <a:off x="725048" y="4415507"/>
          <a:ext cx="4901540" cy="184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86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1324-CD48-7CAF-A085-3CEE0C4F03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9E0E8A-34F0-2BA2-F866-37FE3A2EB0E6}"/>
              </a:ext>
            </a:extLst>
          </p:cNvPr>
          <p:cNvSpPr txBox="1"/>
          <p:nvPr/>
        </p:nvSpPr>
        <p:spPr>
          <a:xfrm>
            <a:off x="0" y="144084"/>
            <a:ext cx="10650071" cy="830997"/>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Ανάλυση SWOT της RIS3 στο τέλος της περιόδου 2014 – 2020 – μεταβολές / βελτιώσεις σε σύγκριση με εκείνη της έναρξης εφαρμογής της</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12FE4CDB-8667-FEC5-F439-8F4E4BDE3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3" name="TextBox 2">
            <a:extLst>
              <a:ext uri="{FF2B5EF4-FFF2-40B4-BE49-F238E27FC236}">
                <a16:creationId xmlns:a16="http://schemas.microsoft.com/office/drawing/2014/main" id="{472BE728-5F66-BED9-8D3A-6A2C3F5625C0}"/>
              </a:ext>
            </a:extLst>
          </p:cNvPr>
          <p:cNvSpPr txBox="1"/>
          <p:nvPr/>
        </p:nvSpPr>
        <p:spPr>
          <a:xfrm>
            <a:off x="239064" y="1051027"/>
            <a:ext cx="11627587" cy="6432530"/>
          </a:xfrm>
          <a:prstGeom prst="rect">
            <a:avLst/>
          </a:prstGeom>
          <a:noFill/>
        </p:spPr>
        <p:txBody>
          <a:bodyPr wrap="square" numCol="2">
            <a:spAutoFit/>
          </a:bodyPr>
          <a:lstStyle/>
          <a:p>
            <a:pPr>
              <a:spcBef>
                <a:spcPts val="1200"/>
              </a:spcBef>
            </a:pPr>
            <a:r>
              <a:rPr lang="el-GR" b="1" dirty="0">
                <a:solidFill>
                  <a:schemeClr val="accent1"/>
                </a:solidFill>
              </a:rPr>
              <a:t>Η ανάλυση SWOT </a:t>
            </a:r>
          </a:p>
          <a:p>
            <a:pPr marL="342900" indent="-342900">
              <a:spcBef>
                <a:spcPts val="1200"/>
              </a:spcBef>
              <a:buClr>
                <a:schemeClr val="accent1"/>
              </a:buClr>
              <a:buSzPct val="130000"/>
              <a:buFont typeface="+mj-lt"/>
              <a:buAutoNum type="arabicPeriod"/>
            </a:pPr>
            <a:r>
              <a:rPr lang="el-GR" sz="1700" dirty="0"/>
              <a:t>Αναδεικνύεται σε </a:t>
            </a:r>
            <a:r>
              <a:rPr lang="el-GR" sz="1700" b="1" dirty="0"/>
              <a:t>σημαντικό εργαλείο καταγραφής και κωδικοποίησης</a:t>
            </a:r>
            <a:r>
              <a:rPr lang="el-GR" sz="1700" dirty="0"/>
              <a:t> της υφιστάμενης κατάστασης τόσο για την περίοδο 2014-2020 όσο και 2021-2027. </a:t>
            </a:r>
          </a:p>
          <a:p>
            <a:pPr marL="342900" indent="-342900">
              <a:spcBef>
                <a:spcPts val="1200"/>
              </a:spcBef>
              <a:buClr>
                <a:schemeClr val="accent1"/>
              </a:buClr>
              <a:buSzPct val="130000"/>
              <a:buFont typeface="+mj-lt"/>
              <a:buAutoNum type="arabicPeriod"/>
            </a:pPr>
            <a:r>
              <a:rPr lang="el-GR" sz="1700" dirty="0"/>
              <a:t>Παρέχει ένα </a:t>
            </a:r>
            <a:r>
              <a:rPr lang="el-GR" sz="1700" b="1" dirty="0"/>
              <a:t>δομημένο πλαίσιο</a:t>
            </a:r>
            <a:r>
              <a:rPr lang="el-GR" sz="1700" dirty="0"/>
              <a:t> για την ευθυγράμμιση της νέας στρατηγικής με τα δυνατά σημεία και τις ευκαιρίες, ενώ παράλληλα αντιμετωπίζει τις αδυναμίες και τις απειλές. </a:t>
            </a:r>
          </a:p>
          <a:p>
            <a:pPr marL="342900" indent="-342900">
              <a:spcBef>
                <a:spcPts val="1200"/>
              </a:spcBef>
              <a:buClr>
                <a:schemeClr val="accent1"/>
              </a:buClr>
              <a:buSzPct val="130000"/>
              <a:buFont typeface="+mj-lt"/>
              <a:buAutoNum type="arabicPeriod"/>
            </a:pPr>
            <a:r>
              <a:rPr lang="el-GR" sz="1700" b="1" dirty="0"/>
              <a:t>Εξασφαλίζει ότι η ΕΣΕΕ </a:t>
            </a:r>
            <a:r>
              <a:rPr lang="el-GR" sz="1700" dirty="0"/>
              <a:t>2021-2027, ως συνέχεια της αντίστοιχης 2014-2020, </a:t>
            </a:r>
            <a:r>
              <a:rPr lang="el-GR" sz="1700" b="1" dirty="0"/>
              <a:t>είναι σε αρμονία με </a:t>
            </a:r>
            <a:r>
              <a:rPr lang="el-GR" sz="1700" dirty="0"/>
              <a:t>τους εσωτερικούς και εξωτερικούς παράγοντες και </a:t>
            </a:r>
            <a:r>
              <a:rPr lang="el-GR" sz="1700" b="1" dirty="0"/>
              <a:t>τις μεταβολές </a:t>
            </a:r>
            <a:r>
              <a:rPr lang="el-GR" sz="1700" dirty="0"/>
              <a:t>τους.</a:t>
            </a:r>
          </a:p>
          <a:p>
            <a:pPr marL="342900" indent="-342900">
              <a:spcBef>
                <a:spcPts val="1200"/>
              </a:spcBef>
              <a:buClr>
                <a:schemeClr val="accent1"/>
              </a:buClr>
              <a:buSzPct val="130000"/>
              <a:buFont typeface="+mj-lt"/>
              <a:buAutoNum type="arabicPeriod"/>
            </a:pPr>
            <a:r>
              <a:rPr lang="el-GR" sz="1700" b="1" dirty="0"/>
              <a:t>Μέσω της </a:t>
            </a:r>
            <a:r>
              <a:rPr lang="en-US" sz="1700" b="1" dirty="0"/>
              <a:t>SWOT</a:t>
            </a:r>
            <a:r>
              <a:rPr lang="en-US" sz="1700" dirty="0"/>
              <a:t>, </a:t>
            </a:r>
            <a:r>
              <a:rPr lang="el-GR" sz="1700" dirty="0"/>
              <a:t>η ΕΣΕΕ και των δύο περιόδων </a:t>
            </a:r>
            <a:r>
              <a:rPr lang="el-GR" sz="1700" b="1" dirty="0"/>
              <a:t>κωδικοποιεί την εξέλιξη</a:t>
            </a:r>
            <a:r>
              <a:rPr lang="el-GR" sz="1700" dirty="0"/>
              <a:t> που παρατηρείται στο εσωτερικό και εξωτερικό περιβάλλον της στρατηγικής και φαίνεται ότι  αναγνωρίζει τις διακυμάνσεις και μεταβολές που επήλθαν.</a:t>
            </a:r>
          </a:p>
          <a:p>
            <a:pPr marL="342900" indent="-342900">
              <a:spcBef>
                <a:spcPts val="1200"/>
              </a:spcBef>
              <a:buClr>
                <a:schemeClr val="accent1"/>
              </a:buClr>
              <a:buSzPct val="130000"/>
              <a:buFont typeface="+mj-lt"/>
              <a:buAutoNum type="arabicPeriod"/>
            </a:pPr>
            <a:r>
              <a:rPr lang="el-GR" sz="1700" b="1" dirty="0"/>
              <a:t>Παραμένει επίκαιρη </a:t>
            </a:r>
            <a:r>
              <a:rPr lang="el-GR" sz="1700" dirty="0"/>
              <a:t>ενώ σε συγκεκριμένες συνιστώσες </a:t>
            </a:r>
            <a:r>
              <a:rPr lang="el-GR" sz="1700" b="1" dirty="0"/>
              <a:t>διαφοροποιείται ή/και εισάγει νέες, ΄καταργώντας’ παλαιότερες</a:t>
            </a:r>
            <a:r>
              <a:rPr lang="el-GR" sz="1700" dirty="0"/>
              <a:t>. Η φυσική αυτή εξέλιξη αναλύεται έως και το επίπεδο του τομέα. </a:t>
            </a:r>
          </a:p>
          <a:p>
            <a:pPr marL="342900" indent="-342900">
              <a:spcBef>
                <a:spcPts val="1200"/>
              </a:spcBef>
              <a:buClr>
                <a:schemeClr val="accent1"/>
              </a:buClr>
              <a:buSzPct val="130000"/>
              <a:buFont typeface="+mj-lt"/>
              <a:buAutoNum type="arabicPeriod"/>
            </a:pPr>
            <a:endParaRPr lang="el-GR" sz="1700" dirty="0"/>
          </a:p>
          <a:p>
            <a:pPr marL="342900" indent="-342900">
              <a:spcBef>
                <a:spcPts val="1200"/>
              </a:spcBef>
              <a:buClr>
                <a:schemeClr val="accent1"/>
              </a:buClr>
              <a:buSzPct val="130000"/>
              <a:buFont typeface="+mj-lt"/>
              <a:buAutoNum type="arabicPeriod"/>
            </a:pPr>
            <a:r>
              <a:rPr lang="el-GR" sz="1700" dirty="0"/>
              <a:t>Ενημερώθηκε για να </a:t>
            </a:r>
            <a:r>
              <a:rPr lang="el-GR" sz="1700" b="1" dirty="0"/>
              <a:t>αντικατοπτρίζει τις αλλαγές σε δυναμικά επιχειρηματικά περιβάλλοντα</a:t>
            </a:r>
            <a:r>
              <a:rPr lang="el-GR" sz="1700" dirty="0"/>
              <a:t>, όπως αυτά που σχετίζονται με την καινοτομία και την τεχνολογία. </a:t>
            </a:r>
          </a:p>
          <a:p>
            <a:pPr marL="342900" indent="-342900">
              <a:spcBef>
                <a:spcPts val="1200"/>
              </a:spcBef>
              <a:buClr>
                <a:schemeClr val="accent1"/>
              </a:buClr>
              <a:buSzPct val="130000"/>
              <a:buFont typeface="+mj-lt"/>
              <a:buAutoNum type="arabicPeriod"/>
            </a:pPr>
            <a:r>
              <a:rPr lang="el-GR" sz="1700" dirty="0"/>
              <a:t>Με την εφαρμογή της, η ανάλυση SWOT 2021-2027 μπορεί να αναγνωριστεί και ως </a:t>
            </a:r>
            <a:r>
              <a:rPr lang="el-GR" sz="1700" b="1" dirty="0"/>
              <a:t>μέτρο προόδου και αποτελεσματικότητας</a:t>
            </a:r>
            <a:r>
              <a:rPr lang="el-GR" sz="1700" dirty="0"/>
              <a:t> της Στρατηγικής 2014-2020, συγκρίνοντάς την με την αρχική ανάλυση.</a:t>
            </a:r>
          </a:p>
        </p:txBody>
      </p:sp>
      <p:sp>
        <p:nvSpPr>
          <p:cNvPr id="6" name="TextBox 5">
            <a:extLst>
              <a:ext uri="{FF2B5EF4-FFF2-40B4-BE49-F238E27FC236}">
                <a16:creationId xmlns:a16="http://schemas.microsoft.com/office/drawing/2014/main" id="{570DF122-1F9C-5FBE-A048-384C6BB2CA7B}"/>
              </a:ext>
            </a:extLst>
          </p:cNvPr>
          <p:cNvSpPr txBox="1"/>
          <p:nvPr/>
        </p:nvSpPr>
        <p:spPr>
          <a:xfrm>
            <a:off x="6238127" y="4682591"/>
            <a:ext cx="5546331" cy="2031325"/>
          </a:xfrm>
          <a:prstGeom prst="rect">
            <a:avLst/>
          </a:prstGeom>
          <a:solidFill>
            <a:srgbClr val="E3F1F9"/>
          </a:solidFill>
        </p:spPr>
        <p:txBody>
          <a:bodyPr wrap="square">
            <a:spAutoFit/>
          </a:bodyPr>
          <a:lstStyle/>
          <a:p>
            <a:pPr algn="ctr">
              <a:spcBef>
                <a:spcPts val="1200"/>
              </a:spcBef>
            </a:pPr>
            <a:r>
              <a:rPr lang="el-GR" b="1" dirty="0"/>
              <a:t>Συνολικά, η ανάλυση SWOT είναι ένα ευέλικτο και πρακτικό εργαλείο για την αξιολόγηση των αλλαγών της ΕΣΕΕ. Ωστόσο, προτείνεται να συμπληρωθεί με άλλες τεχνικές στρατηγικού σχεδιασμού και ανάλυσης (ενδεικτικά Ανάλυση Λογικού Πλαισίου, PESTLE, κλπ.) για να παρέχει μια ολοκληρωμένη κατανόηση της κατάστασης.</a:t>
            </a:r>
          </a:p>
        </p:txBody>
      </p:sp>
      <p:pic>
        <p:nvPicPr>
          <p:cNvPr id="7" name="Εικόνα 6">
            <a:extLst>
              <a:ext uri="{FF2B5EF4-FFF2-40B4-BE49-F238E27FC236}">
                <a16:creationId xmlns:a16="http://schemas.microsoft.com/office/drawing/2014/main" id="{281AC5A5-5D48-84A8-672D-38E2B06DB825}"/>
              </a:ext>
            </a:extLst>
          </p:cNvPr>
          <p:cNvPicPr>
            <a:picLocks noChangeAspect="1"/>
          </p:cNvPicPr>
          <p:nvPr/>
        </p:nvPicPr>
        <p:blipFill>
          <a:blip r:embed="rId3"/>
          <a:stretch>
            <a:fillRect/>
          </a:stretch>
        </p:blipFill>
        <p:spPr>
          <a:xfrm>
            <a:off x="7338650" y="3315091"/>
            <a:ext cx="3513761" cy="1184032"/>
          </a:xfrm>
          <a:prstGeom prst="rect">
            <a:avLst/>
          </a:prstGeom>
        </p:spPr>
      </p:pic>
    </p:spTree>
    <p:extLst>
      <p:ext uri="{BB962C8B-B14F-4D97-AF65-F5344CB8AC3E}">
        <p14:creationId xmlns:p14="http://schemas.microsoft.com/office/powerpoint/2010/main" val="191924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43BA-38BC-3879-E3D7-DAD31BC1DF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3B407E-4666-CAD2-E981-217674437708}"/>
              </a:ext>
            </a:extLst>
          </p:cNvPr>
          <p:cNvSpPr txBox="1"/>
          <p:nvPr/>
        </p:nvSpPr>
        <p:spPr>
          <a:xfrm>
            <a:off x="0" y="144084"/>
            <a:ext cx="10650071" cy="830997"/>
          </a:xfrm>
          <a:prstGeom prst="rect">
            <a:avLst/>
          </a:prstGeom>
          <a:solidFill>
            <a:schemeClr val="tx1">
              <a:lumMod val="65000"/>
              <a:lumOff val="35000"/>
            </a:schemeClr>
          </a:solidFill>
        </p:spPr>
        <p:txBody>
          <a:bodyPr wrap="square">
            <a:spAutoFit/>
          </a:bodyPr>
          <a:lstStyle/>
          <a:p>
            <a:r>
              <a:rPr lang="el-GR" sz="2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Συνάφεια παρεμβάσεων και προγραμμάτων με τη στρατηγική και τους στόχους και τις προτεραιότητές της</a:t>
            </a:r>
            <a:endParaRPr lang="en-GB" sz="2400" dirty="0">
              <a:solidFill>
                <a:schemeClr val="bg1"/>
              </a:solidFill>
              <a:effectLst/>
            </a:endParaRPr>
          </a:p>
        </p:txBody>
      </p:sp>
      <p:pic>
        <p:nvPicPr>
          <p:cNvPr id="5" name="Picture 68" descr="A white and blue text on a black background&#10;&#10;Description automatically generated">
            <a:extLst>
              <a:ext uri="{FF2B5EF4-FFF2-40B4-BE49-F238E27FC236}">
                <a16:creationId xmlns:a16="http://schemas.microsoft.com/office/drawing/2014/main" id="{DAF9AFB1-6D52-6925-84CE-5F9FC2654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sp>
        <p:nvSpPr>
          <p:cNvPr id="3" name="TextBox 2">
            <a:extLst>
              <a:ext uri="{FF2B5EF4-FFF2-40B4-BE49-F238E27FC236}">
                <a16:creationId xmlns:a16="http://schemas.microsoft.com/office/drawing/2014/main" id="{32C74277-FA7C-8CDB-5CB9-BE1710EE35C2}"/>
              </a:ext>
            </a:extLst>
          </p:cNvPr>
          <p:cNvSpPr txBox="1"/>
          <p:nvPr/>
        </p:nvSpPr>
        <p:spPr>
          <a:xfrm>
            <a:off x="259422" y="1136064"/>
            <a:ext cx="11309279" cy="923330"/>
          </a:xfrm>
          <a:prstGeom prst="rect">
            <a:avLst/>
          </a:prstGeom>
          <a:noFill/>
        </p:spPr>
        <p:txBody>
          <a:bodyPr wrap="square">
            <a:spAutoFit/>
          </a:bodyPr>
          <a:lstStyle/>
          <a:p>
            <a:pPr>
              <a:spcBef>
                <a:spcPts val="1200"/>
              </a:spcBef>
            </a:pPr>
            <a:r>
              <a:rPr lang="el-GR" dirty="0"/>
              <a:t>Οι δράσεις της ΕΣΕΕ 2014-2020 έχουν συνάφεια και συσχέτιση με κάποια από τα στοιχεία της ανάλυσης SWOT. Έχοντας υπόψη την προέλευση και την εγκυρότητα των στοιχείων της SWOT όπως αναλύθηκαν στην αξιολόγηση του σχεδιασμού της ΕΣΕΕ, πρέπει να σημειωθούν τα εξής:</a:t>
            </a:r>
          </a:p>
        </p:txBody>
      </p:sp>
      <p:sp>
        <p:nvSpPr>
          <p:cNvPr id="2" name="TextBox 1">
            <a:extLst>
              <a:ext uri="{FF2B5EF4-FFF2-40B4-BE49-F238E27FC236}">
                <a16:creationId xmlns:a16="http://schemas.microsoft.com/office/drawing/2014/main" id="{F6F50D89-5216-478C-2152-C29ED98596A5}"/>
              </a:ext>
            </a:extLst>
          </p:cNvPr>
          <p:cNvSpPr txBox="1"/>
          <p:nvPr/>
        </p:nvSpPr>
        <p:spPr>
          <a:xfrm>
            <a:off x="359595" y="2339939"/>
            <a:ext cx="5736405" cy="4278094"/>
          </a:xfrm>
          <a:prstGeom prst="rect">
            <a:avLst/>
          </a:prstGeom>
          <a:solidFill>
            <a:schemeClr val="accent6">
              <a:lumMod val="20000"/>
              <a:lumOff val="80000"/>
            </a:schemeClr>
          </a:solidFill>
        </p:spPr>
        <p:txBody>
          <a:bodyPr wrap="square" numCol="1">
            <a:spAutoFit/>
          </a:bodyPr>
          <a:lstStyle/>
          <a:p>
            <a:pPr marL="285750" indent="-285750">
              <a:spcBef>
                <a:spcPts val="1200"/>
              </a:spcBef>
              <a:buClr>
                <a:schemeClr val="accent1"/>
              </a:buClr>
              <a:buFont typeface="Wingdings" panose="05000000000000000000" pitchFamily="2" charset="2"/>
              <a:buChar char="§"/>
            </a:pPr>
            <a:r>
              <a:rPr lang="el-GR" b="1" dirty="0"/>
              <a:t>η μεγάλη πλειοψηφία των δράσεων αντιμετωπίζουν περισσότερες από μία αδυναμίες </a:t>
            </a:r>
            <a:r>
              <a:rPr lang="el-GR" dirty="0"/>
              <a:t>με ή χωρίς την συμβολή ισχυρών σημείων στην επίλυση των αδυναμιών,</a:t>
            </a:r>
          </a:p>
          <a:p>
            <a:pPr marL="285750" indent="-285750">
              <a:spcBef>
                <a:spcPts val="1200"/>
              </a:spcBef>
              <a:buClr>
                <a:schemeClr val="accent1"/>
              </a:buClr>
              <a:buFont typeface="Wingdings" panose="05000000000000000000" pitchFamily="2" charset="2"/>
              <a:buChar char="§"/>
            </a:pPr>
            <a:r>
              <a:rPr lang="el-GR" dirty="0"/>
              <a:t>οι δράσεις </a:t>
            </a:r>
            <a:r>
              <a:rPr lang="el-GR" b="1" dirty="0"/>
              <a:t>δεν διαφαίνονται να έχουν διαμορφωθεί σε σημαντικό βαθμό υπό το πρίσμα στοιχείων του εξωτερικού περιβάλλοντος</a:t>
            </a:r>
            <a:r>
              <a:rPr lang="el-GR" dirty="0"/>
              <a:t> όπως αυτά διατυπώνονται στα στοιχεία των ευκαιριών και των απειλών της ανάλυσης SWOT,</a:t>
            </a:r>
          </a:p>
          <a:p>
            <a:pPr marL="285750" indent="-285750">
              <a:spcBef>
                <a:spcPts val="1200"/>
              </a:spcBef>
              <a:buClr>
                <a:schemeClr val="accent1"/>
              </a:buClr>
              <a:buFont typeface="Wingdings" panose="05000000000000000000" pitchFamily="2" charset="2"/>
              <a:buChar char="§"/>
            </a:pPr>
            <a:r>
              <a:rPr lang="el-GR" b="1" dirty="0"/>
              <a:t>ελάχιστες από τις δράσεις αντιμετωπίζουν μοναδικές αδυναμίες της SWOT σε γραμμική σχέση </a:t>
            </a:r>
            <a:r>
              <a:rPr lang="el-GR" dirty="0"/>
              <a:t>, όπως για παράδειγμα οι δράσεις χρηματοδότησης, οι οποίες αντιμετωπίζουν την Αδυναμία Α.10 – Εξαιρετικά χαμηλή χρηματοδότηση,</a:t>
            </a:r>
          </a:p>
        </p:txBody>
      </p:sp>
      <p:sp>
        <p:nvSpPr>
          <p:cNvPr id="6" name="TextBox 5">
            <a:extLst>
              <a:ext uri="{FF2B5EF4-FFF2-40B4-BE49-F238E27FC236}">
                <a16:creationId xmlns:a16="http://schemas.microsoft.com/office/drawing/2014/main" id="{BCF19748-DFFB-7B66-6DA4-534F3136DF0D}"/>
              </a:ext>
            </a:extLst>
          </p:cNvPr>
          <p:cNvSpPr txBox="1"/>
          <p:nvPr/>
        </p:nvSpPr>
        <p:spPr>
          <a:xfrm>
            <a:off x="6534364" y="2428727"/>
            <a:ext cx="4952144" cy="3293209"/>
          </a:xfrm>
          <a:prstGeom prst="rect">
            <a:avLst/>
          </a:prstGeom>
          <a:solidFill>
            <a:srgbClr val="E3F1F9"/>
          </a:solidFill>
        </p:spPr>
        <p:txBody>
          <a:bodyPr wrap="square" numCol="1">
            <a:spAutoFit/>
          </a:bodyPr>
          <a:lstStyle/>
          <a:p>
            <a:pPr marL="285750" indent="-285750">
              <a:spcBef>
                <a:spcPts val="1200"/>
              </a:spcBef>
              <a:buClr>
                <a:schemeClr val="accent1"/>
              </a:buClr>
              <a:buFont typeface="Wingdings" panose="05000000000000000000" pitchFamily="2" charset="2"/>
              <a:buChar char="§"/>
            </a:pPr>
            <a:r>
              <a:rPr lang="el-GR" b="1" dirty="0"/>
              <a:t>Η παράβλεψη των βημάτων «δέντρου προβλήματος» / «δέντρου στόχου»</a:t>
            </a:r>
            <a:r>
              <a:rPr lang="el-GR" dirty="0"/>
              <a:t> κατά τον σχεδιασμό τόσο της ΕΣΕΕ όσο και του Σχεδίου Δράσης της, έχει επηρεάσει τη διαδικασίας αναγνώρισης και καθορισμού των δράσεων. </a:t>
            </a:r>
          </a:p>
          <a:p>
            <a:pPr marL="285750" indent="-285750">
              <a:spcBef>
                <a:spcPts val="1200"/>
              </a:spcBef>
              <a:buClr>
                <a:schemeClr val="accent1"/>
              </a:buClr>
              <a:buFont typeface="Wingdings" panose="05000000000000000000" pitchFamily="2" charset="2"/>
              <a:buChar char="§"/>
            </a:pPr>
            <a:r>
              <a:rPr lang="el-GR" dirty="0"/>
              <a:t>Η τήρηση του βήματος θα εξασφάλιζε την </a:t>
            </a:r>
            <a:r>
              <a:rPr lang="el-GR" b="1" dirty="0"/>
              <a:t>τεκμηρίωση της αναγκαιότητας της κάθε δράσης για την αντιμετώπιση συγκεκριμένων αδυναμιών </a:t>
            </a:r>
            <a:r>
              <a:rPr lang="el-GR" dirty="0"/>
              <a:t>που έχουν ήδη καταγραφθεί, ή για την αποφυγή απειλών που ενδέχεται να έρθουν.    </a:t>
            </a:r>
          </a:p>
        </p:txBody>
      </p:sp>
    </p:spTree>
    <p:extLst>
      <p:ext uri="{BB962C8B-B14F-4D97-AF65-F5344CB8AC3E}">
        <p14:creationId xmlns:p14="http://schemas.microsoft.com/office/powerpoint/2010/main" val="262660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B1D319-F6AF-6B5C-75E9-15523C25A527}"/>
              </a:ext>
            </a:extLst>
          </p:cNvPr>
          <p:cNvSpPr txBox="1"/>
          <p:nvPr/>
        </p:nvSpPr>
        <p:spPr>
          <a:xfrm>
            <a:off x="319148" y="716500"/>
            <a:ext cx="5919092" cy="485967"/>
          </a:xfrm>
          <a:prstGeom prst="rect">
            <a:avLst/>
          </a:prstGeom>
          <a:noFill/>
        </p:spPr>
        <p:txBody>
          <a:bodyPr wrap="square">
            <a:spAutoFit/>
          </a:bodyPr>
          <a:lstStyle/>
          <a:p>
            <a:pPr>
              <a:lnSpc>
                <a:spcPts val="1200"/>
              </a:lnSpc>
              <a:spcBef>
                <a:spcPts val="600"/>
              </a:spcBef>
              <a:buClr>
                <a:srgbClr val="C00000"/>
              </a:buClr>
            </a:pPr>
            <a:endParaRPr lang="el-GR" sz="1400" b="1" dirty="0"/>
          </a:p>
          <a:p>
            <a:pPr algn="just">
              <a:lnSpc>
                <a:spcPts val="1200"/>
              </a:lnSpc>
              <a:spcBef>
                <a:spcPts val="600"/>
              </a:spcBef>
            </a:pPr>
            <a:endParaRPr lang="el-GR" sz="1400" dirty="0">
              <a:latin typeface="+mn-lt"/>
            </a:endParaRPr>
          </a:p>
        </p:txBody>
      </p:sp>
      <p:sp>
        <p:nvSpPr>
          <p:cNvPr id="12" name="TextBox 11">
            <a:extLst>
              <a:ext uri="{FF2B5EF4-FFF2-40B4-BE49-F238E27FC236}">
                <a16:creationId xmlns:a16="http://schemas.microsoft.com/office/drawing/2014/main" id="{6D443136-40C4-EB15-7081-F6760DA5A60D}"/>
              </a:ext>
            </a:extLst>
          </p:cNvPr>
          <p:cNvSpPr txBox="1"/>
          <p:nvPr/>
        </p:nvSpPr>
        <p:spPr>
          <a:xfrm>
            <a:off x="6153418" y="871858"/>
            <a:ext cx="5719434" cy="1200329"/>
          </a:xfrm>
          <a:prstGeom prst="rect">
            <a:avLst/>
          </a:prstGeom>
          <a:solidFill>
            <a:srgbClr val="E3F1F9"/>
          </a:solidFill>
        </p:spPr>
        <p:txBody>
          <a:bodyPr wrap="square">
            <a:spAutoFit/>
          </a:bodyPr>
          <a:lstStyle/>
          <a:p>
            <a:pPr>
              <a:spcBef>
                <a:spcPts val="600"/>
              </a:spcBef>
            </a:pPr>
            <a:r>
              <a:rPr lang="el-GR" b="1" kern="1200" dirty="0">
                <a:solidFill>
                  <a:schemeClr val="tx1"/>
                </a:solidFill>
                <a:effectLst/>
                <a:latin typeface="+mn-lt"/>
                <a:ea typeface="+mn-ea"/>
                <a:cs typeface="+mn-cs"/>
              </a:rPr>
              <a:t>Σε σχέση με τα αποτελέσματα, και καθώς μερίδα δράσεων είναι σε διαδικασία ολοκλήρωσης, ο</a:t>
            </a:r>
            <a:r>
              <a:rPr lang="el-GR" b="1" dirty="0"/>
              <a:t> εκτιμώμενος αντίκτυπος από την εφαρμογή του Σχεδίου Δράσης συνοψίζεται στα ακόλουθα:</a:t>
            </a:r>
            <a:endParaRPr lang="en-GB" dirty="0">
              <a:highlight>
                <a:srgbClr val="FFFF00"/>
              </a:highligh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FD32A99-C81A-B998-EF6F-79216C78E523}"/>
              </a:ext>
            </a:extLst>
          </p:cNvPr>
          <p:cNvSpPr txBox="1"/>
          <p:nvPr/>
        </p:nvSpPr>
        <p:spPr>
          <a:xfrm>
            <a:off x="317753" y="2964626"/>
            <a:ext cx="5489774" cy="3893374"/>
          </a:xfrm>
          <a:prstGeom prst="rect">
            <a:avLst/>
          </a:prstGeom>
          <a:noFill/>
        </p:spPr>
        <p:txBody>
          <a:bodyPr wrap="square">
            <a:spAutoFit/>
          </a:bodyPr>
          <a:lstStyle/>
          <a:p>
            <a:pPr>
              <a:spcBef>
                <a:spcPts val="600"/>
              </a:spcBef>
              <a:buClr>
                <a:srgbClr val="C00000"/>
              </a:buClr>
            </a:pPr>
            <a:endParaRPr lang="el-GR" dirty="0"/>
          </a:p>
          <a:p>
            <a:pPr>
              <a:spcBef>
                <a:spcPts val="600"/>
              </a:spcBef>
              <a:buClr>
                <a:srgbClr val="C00000"/>
              </a:buClr>
            </a:pPr>
            <a:r>
              <a:rPr lang="el-GR" sz="1700" dirty="0"/>
              <a:t>Κρίσιμης σημασίας παράγοντες για την </a:t>
            </a:r>
            <a:r>
              <a:rPr lang="el-GR" sz="1700" dirty="0" err="1"/>
              <a:t>προτεραιοποίηση</a:t>
            </a:r>
            <a:r>
              <a:rPr lang="el-GR" sz="1700" dirty="0"/>
              <a:t> των τομέων αυτών υπήρξαν:</a:t>
            </a:r>
          </a:p>
          <a:p>
            <a:pPr marL="285750" indent="-285750">
              <a:spcBef>
                <a:spcPts val="600"/>
              </a:spcBef>
              <a:buClr>
                <a:schemeClr val="accent1"/>
              </a:buClr>
              <a:buFont typeface="Wingdings" panose="05000000000000000000" pitchFamily="2" charset="2"/>
              <a:buChar char="§"/>
            </a:pPr>
            <a:r>
              <a:rPr lang="el-GR" sz="1700" dirty="0"/>
              <a:t>οι σημαντικές επιδόσεις τόσο σε επίπεδο επιχειρηματικής δραστηριότητας και εξαγωγών όσο και σε ερευνητικό επίπεδο </a:t>
            </a:r>
          </a:p>
          <a:p>
            <a:pPr marL="285750" indent="-285750">
              <a:spcBef>
                <a:spcPts val="600"/>
              </a:spcBef>
              <a:buClr>
                <a:schemeClr val="accent1"/>
              </a:buClr>
              <a:buFont typeface="Wingdings" panose="05000000000000000000" pitchFamily="2" charset="2"/>
              <a:buChar char="§"/>
            </a:pPr>
            <a:r>
              <a:rPr lang="el-GR" sz="1700" dirty="0"/>
              <a:t>ο όγκος των επενδύσεων σε Ε.ΤΑ.Κ σε παγκόσμιο επίπεδο, γεγονός που μπορεί να δώσει: </a:t>
            </a:r>
          </a:p>
          <a:p>
            <a:pPr marL="742950" lvl="1" indent="-285750">
              <a:spcBef>
                <a:spcPts val="600"/>
              </a:spcBef>
              <a:buClr>
                <a:schemeClr val="accent1"/>
              </a:buClr>
              <a:buFont typeface="Wingdings" panose="05000000000000000000" pitchFamily="2" charset="2"/>
              <a:buChar char="ü"/>
            </a:pPr>
            <a:r>
              <a:rPr lang="el-GR" sz="1700" dirty="0"/>
              <a:t>ευκαιρίες ένταξης των ελληνικών καινοτόμων επιχειρήσεων σε διεθνείς αλυσίδες αξίας</a:t>
            </a:r>
          </a:p>
          <a:p>
            <a:pPr marL="742950" lvl="1" indent="-285750">
              <a:spcBef>
                <a:spcPts val="600"/>
              </a:spcBef>
              <a:buClr>
                <a:schemeClr val="accent1"/>
              </a:buClr>
              <a:buFont typeface="Wingdings" panose="05000000000000000000" pitchFamily="2" charset="2"/>
              <a:buChar char="ü"/>
            </a:pPr>
            <a:r>
              <a:rPr lang="el-GR" sz="1700" dirty="0"/>
              <a:t>ευκαιρίες δικτύωσης της ελληνικής ερευνητικής κοινότητας με ευρωπαϊκά και διεθνή επιστημονικά δίκτυα</a:t>
            </a:r>
          </a:p>
        </p:txBody>
      </p:sp>
      <p:graphicFrame>
        <p:nvGraphicFramePr>
          <p:cNvPr id="2" name="Διάγραμμα 1">
            <a:extLst>
              <a:ext uri="{FF2B5EF4-FFF2-40B4-BE49-F238E27FC236}">
                <a16:creationId xmlns:a16="http://schemas.microsoft.com/office/drawing/2014/main" id="{93111315-C6C8-9B44-6A1A-CC03CC3012AC}"/>
              </a:ext>
            </a:extLst>
          </p:cNvPr>
          <p:cNvGraphicFramePr/>
          <p:nvPr>
            <p:extLst>
              <p:ext uri="{D42A27DB-BD31-4B8C-83A1-F6EECF244321}">
                <p14:modId xmlns:p14="http://schemas.microsoft.com/office/powerpoint/2010/main" val="4170261960"/>
              </p:ext>
            </p:extLst>
          </p:nvPr>
        </p:nvGraphicFramePr>
        <p:xfrm>
          <a:off x="6153418" y="1764125"/>
          <a:ext cx="5720829" cy="518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91DA998-A27E-6AED-4801-8B0A18262FFF}"/>
              </a:ext>
            </a:extLst>
          </p:cNvPr>
          <p:cNvSpPr txBox="1"/>
          <p:nvPr/>
        </p:nvSpPr>
        <p:spPr>
          <a:xfrm>
            <a:off x="0" y="144084"/>
            <a:ext cx="10650071" cy="461665"/>
          </a:xfrm>
          <a:prstGeom prst="rect">
            <a:avLst/>
          </a:prstGeom>
          <a:solidFill>
            <a:schemeClr val="tx1">
              <a:lumMod val="65000"/>
              <a:lumOff val="35000"/>
            </a:schemeClr>
          </a:solidFill>
        </p:spPr>
        <p:txBody>
          <a:bodyPr wrap="square">
            <a:spAutoFit/>
          </a:bodyPr>
          <a:lstStyle/>
          <a:p>
            <a:r>
              <a:rPr lang="el-GR" sz="2400" b="1" dirty="0">
                <a:solidFill>
                  <a:schemeClr val="bg1"/>
                </a:solidFill>
                <a:latin typeface="Calibri" panose="020F0502020204030204" pitchFamily="34" charset="0"/>
                <a:cs typeface="Times New Roman" panose="02020603050405020304" pitchFamily="18" charset="0"/>
              </a:rPr>
              <a:t>Τα αποτελέσματα</a:t>
            </a:r>
            <a:r>
              <a:rPr lang="en-US" sz="2400" b="1" dirty="0">
                <a:solidFill>
                  <a:schemeClr val="bg1"/>
                </a:solidFill>
                <a:latin typeface="Calibri" panose="020F0502020204030204" pitchFamily="34" charset="0"/>
                <a:cs typeface="Times New Roman" panose="02020603050405020304" pitchFamily="18" charset="0"/>
              </a:rPr>
              <a:t> </a:t>
            </a:r>
            <a:r>
              <a:rPr lang="el-GR" sz="2400" b="1" dirty="0">
                <a:solidFill>
                  <a:schemeClr val="bg1"/>
                </a:solidFill>
                <a:latin typeface="Calibri" panose="020F0502020204030204" pitchFamily="34" charset="0"/>
                <a:cs typeface="Times New Roman" panose="02020603050405020304" pitchFamily="18" charset="0"/>
              </a:rPr>
              <a:t>ειδικότερα</a:t>
            </a:r>
            <a:endParaRPr lang="en-GB" sz="2400" dirty="0">
              <a:solidFill>
                <a:schemeClr val="bg1"/>
              </a:solidFill>
              <a:effectLst/>
            </a:endParaRPr>
          </a:p>
        </p:txBody>
      </p:sp>
      <p:pic>
        <p:nvPicPr>
          <p:cNvPr id="6" name="Picture 68" descr="A white and blue text on a black background&#10;&#10;Description automatically generated">
            <a:extLst>
              <a:ext uri="{FF2B5EF4-FFF2-40B4-BE49-F238E27FC236}">
                <a16:creationId xmlns:a16="http://schemas.microsoft.com/office/drawing/2014/main" id="{10A55947-767F-BAA7-1AC1-2009F74DBE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0078" y="105701"/>
            <a:ext cx="1218722" cy="484859"/>
          </a:xfrm>
          <a:prstGeom prst="rect">
            <a:avLst/>
          </a:prstGeom>
        </p:spPr>
      </p:pic>
      <p:pic>
        <p:nvPicPr>
          <p:cNvPr id="11" name="Εικόνα 10">
            <a:extLst>
              <a:ext uri="{FF2B5EF4-FFF2-40B4-BE49-F238E27FC236}">
                <a16:creationId xmlns:a16="http://schemas.microsoft.com/office/drawing/2014/main" id="{CF39C135-3E30-5367-E973-946718F4FE0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45223" y="779638"/>
            <a:ext cx="3955550" cy="2519041"/>
          </a:xfrm>
          <a:prstGeom prst="rect">
            <a:avLst/>
          </a:prstGeom>
        </p:spPr>
      </p:pic>
    </p:spTree>
    <p:extLst>
      <p:ext uri="{BB962C8B-B14F-4D97-AF65-F5344CB8AC3E}">
        <p14:creationId xmlns:p14="http://schemas.microsoft.com/office/powerpoint/2010/main" val="1968916925"/>
      </p:ext>
    </p:extLst>
  </p:cSld>
  <p:clrMapOvr>
    <a:masterClrMapping/>
  </p:clrMapOvr>
</p:sld>
</file>

<file path=ppt/theme/theme1.xml><?xml version="1.0" encoding="utf-8"?>
<a:theme xmlns:a="http://schemas.openxmlformats.org/drawingml/2006/main" name="Office Theme">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84C46-D5E4-47D4-89E4-6439AB131C7F}">
  <ds:schemaRefs>
    <ds:schemaRef ds:uri="http://schemas.microsoft.com/sharepoint/v3/contenttype/forms"/>
  </ds:schemaRefs>
</ds:datastoreItem>
</file>

<file path=customXml/itemProps2.xml><?xml version="1.0" encoding="utf-8"?>
<ds:datastoreItem xmlns:ds="http://schemas.openxmlformats.org/officeDocument/2006/customXml" ds:itemID="{F1E35C9B-FDE8-402C-889E-BB3FDCE75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7703</TotalTime>
  <Words>3955</Words>
  <Application>Microsoft Office PowerPoint</Application>
  <PresentationFormat>Ευρεία οθόνη</PresentationFormat>
  <Paragraphs>337</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Arial</vt:lpstr>
      <vt:lpstr>Calibri</vt:lpstr>
      <vt:lpstr>Calibri Light</vt:lpstr>
      <vt:lpstr>Century Gothic</vt:lpstr>
      <vt:lpstr>CeraGR-Black</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Για την εφαρμογή, την υλοποίηση &amp; το συντονισμό των δράσεων - Προτείνονται…</vt:lpstr>
      <vt:lpstr>Για το Σύστημα Διακυβέρνησης και τον Μηχανισμό Παρακολούθησης - Προτείνονται</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Rafail Koumeri</dc:creator>
  <cp:lastModifiedBy>Tina Orfanidou</cp:lastModifiedBy>
  <cp:revision>309</cp:revision>
  <dcterms:created xsi:type="dcterms:W3CDTF">2023-07-06T14:53:00Z</dcterms:created>
  <dcterms:modified xsi:type="dcterms:W3CDTF">2024-12-02T19:16:10Z</dcterms:modified>
</cp:coreProperties>
</file>