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3.jpg" ContentType="image/jpg"/>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3"/>
  </p:sldMasterIdLst>
  <p:notesMasterIdLst>
    <p:notesMasterId r:id="rId21"/>
  </p:notesMasterIdLst>
  <p:sldIdLst>
    <p:sldId id="256" r:id="rId4"/>
    <p:sldId id="257" r:id="rId5"/>
    <p:sldId id="259" r:id="rId6"/>
    <p:sldId id="392" r:id="rId7"/>
    <p:sldId id="397" r:id="rId8"/>
    <p:sldId id="398" r:id="rId9"/>
    <p:sldId id="399" r:id="rId10"/>
    <p:sldId id="400" r:id="rId11"/>
    <p:sldId id="401" r:id="rId12"/>
    <p:sldId id="402" r:id="rId13"/>
    <p:sldId id="406" r:id="rId14"/>
    <p:sldId id="403" r:id="rId15"/>
    <p:sldId id="404" r:id="rId16"/>
    <p:sldId id="407" r:id="rId17"/>
    <p:sldId id="408" r:id="rId18"/>
    <p:sldId id="410" r:id="rId19"/>
    <p:sldId id="336" r:id="rId20"/>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FFE9CA"/>
    <a:srgbClr val="FFDFAB"/>
    <a:srgbClr val="800000"/>
    <a:srgbClr val="993300"/>
    <a:srgbClr val="990000"/>
    <a:srgbClr val="E6F2FA"/>
    <a:srgbClr val="DACB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365049-A601-4378-B2EF-9E6A03851F0E}" v="52" dt="2023-11-08T11:28:02.146"/>
  </p1510:revLst>
</p1510:revInfo>
</file>

<file path=ppt/tableStyles.xml><?xml version="1.0" encoding="utf-8"?>
<a:tblStyleLst xmlns:a="http://schemas.openxmlformats.org/drawingml/2006/main" def="{5C22544A-7EE6-4342-B048-85BDC9FD1C3A}">
  <a:tblStyle styleId="{C083E6E3-FA7D-4D7B-A595-EF9225AFEA82}" styleName="Φωτεινό στυλ 1 - Έμφαση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3907" autoAdjust="0"/>
  </p:normalViewPr>
  <p:slideViewPr>
    <p:cSldViewPr snapToGrid="0">
      <p:cViewPr varScale="1">
        <p:scale>
          <a:sx n="101" d="100"/>
          <a:sy n="101" d="100"/>
        </p:scale>
        <p:origin x="1518" y="1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8EA2CC-F97D-4F49-A5F8-B22064FE9416}"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GB"/>
        </a:p>
      </dgm:t>
    </dgm:pt>
    <dgm:pt modelId="{33D7DADD-EEB8-4A26-8853-6BAE1623BD3A}">
      <dgm:prSet phldrT="[Κείμενο]" custT="1"/>
      <dgm:spPr>
        <a:solidFill>
          <a:schemeClr val="bg1">
            <a:lumMod val="95000"/>
          </a:schemeClr>
        </a:solidFill>
      </dgm:spPr>
      <dgm:t>
        <a:bodyPr/>
        <a:lstStyle/>
        <a:p>
          <a:pPr>
            <a:buClr>
              <a:srgbClr val="C00000"/>
            </a:buClr>
            <a:buFont typeface="Wingdings" panose="05000000000000000000" pitchFamily="2" charset="2"/>
            <a:buChar char="§"/>
          </a:pPr>
          <a:r>
            <a:rPr lang="el-GR" sz="1300" b="1" dirty="0">
              <a:latin typeface="Calibri" panose="020F0502020204030204" pitchFamily="34" charset="0"/>
              <a:cs typeface="Calibri" panose="020F0502020204030204" pitchFamily="34" charset="0"/>
            </a:rPr>
            <a:t>Πολύπλοκη και χρονοβόρα διαδικασία, </a:t>
          </a:r>
          <a:r>
            <a:rPr lang="el-GR" sz="1300" b="0" dirty="0">
              <a:latin typeface="Calibri" panose="020F0502020204030204" pitchFamily="34" charset="0"/>
              <a:cs typeface="Calibri" panose="020F0502020204030204" pitchFamily="34" charset="0"/>
            </a:rPr>
            <a:t>που κινήθηκε παράλληλα με τις διαδικασίες εκπόνησης των Περιφερειακών Προγραμμάτων 2014-2020 και της εθνικής </a:t>
          </a:r>
          <a:r>
            <a:rPr lang="en-US" sz="1300" b="0" dirty="0">
              <a:latin typeface="Calibri" panose="020F0502020204030204" pitchFamily="34" charset="0"/>
              <a:cs typeface="Calibri" panose="020F0502020204030204" pitchFamily="34" charset="0"/>
            </a:rPr>
            <a:t>RIS3</a:t>
          </a:r>
          <a:endParaRPr lang="en-GB" sz="1300" b="0" dirty="0">
            <a:latin typeface="Calibri" panose="020F0502020204030204" pitchFamily="34" charset="0"/>
            <a:cs typeface="Calibri" panose="020F0502020204030204" pitchFamily="34" charset="0"/>
          </a:endParaRPr>
        </a:p>
      </dgm:t>
    </dgm:pt>
    <dgm:pt modelId="{3E8C8BD6-D807-425D-A01C-5BBFA7A54E58}" type="parTrans" cxnId="{9AC5681D-CFD2-4EA0-8124-173809E5D6AD}">
      <dgm:prSet/>
      <dgm:spPr/>
      <dgm:t>
        <a:bodyPr/>
        <a:lstStyle/>
        <a:p>
          <a:endParaRPr lang="en-GB" sz="1400"/>
        </a:p>
      </dgm:t>
    </dgm:pt>
    <dgm:pt modelId="{8F05116A-2EA6-4C49-A016-3965DE52BB07}" type="sibTrans" cxnId="{9AC5681D-CFD2-4EA0-8124-173809E5D6AD}">
      <dgm:prSet/>
      <dgm:spPr>
        <a:ln>
          <a:solidFill>
            <a:srgbClr val="663300"/>
          </a:solidFill>
        </a:ln>
      </dgm:spPr>
      <dgm:t>
        <a:bodyPr/>
        <a:lstStyle/>
        <a:p>
          <a:endParaRPr lang="en-GB" sz="1400"/>
        </a:p>
      </dgm:t>
    </dgm:pt>
    <dgm:pt modelId="{C0470E47-5D15-45E2-818C-16AFDE44BF12}">
      <dgm:prSet custT="1"/>
      <dgm:spPr>
        <a:solidFill>
          <a:schemeClr val="bg1">
            <a:lumMod val="95000"/>
          </a:schemeClr>
        </a:solidFill>
      </dgm:spPr>
      <dgm:t>
        <a:bodyPr/>
        <a:lstStyle/>
        <a:p>
          <a:r>
            <a:rPr lang="el-GR" sz="1300" b="1" dirty="0">
              <a:latin typeface="Calibri" panose="020F0502020204030204" pitchFamily="34" charset="0"/>
              <a:cs typeface="Calibri" panose="020F0502020204030204" pitchFamily="34" charset="0"/>
            </a:rPr>
            <a:t>Δυσκολίες προσέγγισης/ κατανόησης </a:t>
          </a:r>
          <a:r>
            <a:rPr lang="el-GR" sz="1300" b="0" dirty="0">
              <a:latin typeface="Calibri" panose="020F0502020204030204" pitchFamily="34" charset="0"/>
              <a:cs typeface="Calibri" panose="020F0502020204030204" pitchFamily="34" charset="0"/>
            </a:rPr>
            <a:t>λόγω μη εμπειρίας/ στελέχωσης των περιφερειακών φορέων και εξοικείωσης με  τις θεματικές περιοχές των πολιτικών έρευνας και καινοτομίας</a:t>
          </a:r>
          <a:endParaRPr lang="en-GB" sz="1300" b="0" dirty="0">
            <a:latin typeface="Calibri" panose="020F0502020204030204" pitchFamily="34" charset="0"/>
            <a:cs typeface="Calibri" panose="020F0502020204030204" pitchFamily="34" charset="0"/>
          </a:endParaRPr>
        </a:p>
      </dgm:t>
    </dgm:pt>
    <dgm:pt modelId="{12EABEBC-9DF7-4447-B1CB-709A3BB8F02C}" type="parTrans" cxnId="{92AF61BD-A186-4755-A1A5-124C8734C28E}">
      <dgm:prSet/>
      <dgm:spPr/>
      <dgm:t>
        <a:bodyPr/>
        <a:lstStyle/>
        <a:p>
          <a:endParaRPr lang="en-GB" sz="1400"/>
        </a:p>
      </dgm:t>
    </dgm:pt>
    <dgm:pt modelId="{B7EC47FF-C85D-4B0C-9A70-00973F5B2DAE}" type="sibTrans" cxnId="{92AF61BD-A186-4755-A1A5-124C8734C28E}">
      <dgm:prSet/>
      <dgm:spPr/>
      <dgm:t>
        <a:bodyPr/>
        <a:lstStyle/>
        <a:p>
          <a:endParaRPr lang="en-GB" sz="1400"/>
        </a:p>
      </dgm:t>
    </dgm:pt>
    <dgm:pt modelId="{E00078FF-1343-4FBA-92B3-8E9D9D41BAA9}">
      <dgm:prSet custT="1"/>
      <dgm:spPr>
        <a:solidFill>
          <a:schemeClr val="bg1">
            <a:lumMod val="95000"/>
          </a:schemeClr>
        </a:solidFill>
      </dgm:spPr>
      <dgm:t>
        <a:bodyPr/>
        <a:lstStyle/>
        <a:p>
          <a:endParaRPr lang="en-US" sz="1400" b="1" dirty="0">
            <a:latin typeface="Calibri" panose="020F0502020204030204" pitchFamily="34" charset="0"/>
            <a:cs typeface="Calibri" panose="020F0502020204030204" pitchFamily="34" charset="0"/>
          </a:endParaRPr>
        </a:p>
        <a:p>
          <a:r>
            <a:rPr lang="el-GR" sz="1300" b="1" dirty="0">
              <a:latin typeface="Calibri" panose="020F0502020204030204" pitchFamily="34" charset="0"/>
              <a:cs typeface="Calibri" panose="020F0502020204030204" pitchFamily="34" charset="0"/>
            </a:rPr>
            <a:t>Πρωτοβουλία εκπόνησης των στρατηγικών από τις ΕΥΔ των ΠΕΠ </a:t>
          </a:r>
          <a:r>
            <a:rPr lang="el-GR" sz="1300" b="0" dirty="0">
              <a:latin typeface="Calibri" panose="020F0502020204030204" pitchFamily="34" charset="0"/>
              <a:cs typeface="Calibri" panose="020F0502020204030204" pitchFamily="34" charset="0"/>
            </a:rPr>
            <a:t>λόγω ανάγκης έγκαιρης ικανοποίησης των αιρεσιμοτήτων και σχετικής εξοικείωσής με την ευρύτερη λογική και τις απαιτήσεις οριοθέτησης/ αξιοποίησης και παρακολούθησης εφαρμογής  στρατηγικών και πολιτικών</a:t>
          </a:r>
        </a:p>
        <a:p>
          <a:endParaRPr lang="en-GB" sz="1400" dirty="0">
            <a:latin typeface="Calibri" panose="020F0502020204030204" pitchFamily="34" charset="0"/>
            <a:cs typeface="Calibri" panose="020F0502020204030204" pitchFamily="34" charset="0"/>
          </a:endParaRPr>
        </a:p>
      </dgm:t>
    </dgm:pt>
    <dgm:pt modelId="{1B4F1AA7-87E7-4313-91A2-E0296DD66BD7}" type="parTrans" cxnId="{393A8321-C1F8-418D-A07C-D8F87B4AE389}">
      <dgm:prSet/>
      <dgm:spPr/>
      <dgm:t>
        <a:bodyPr/>
        <a:lstStyle/>
        <a:p>
          <a:endParaRPr lang="en-GB" sz="1400"/>
        </a:p>
      </dgm:t>
    </dgm:pt>
    <dgm:pt modelId="{69100F6F-19C3-4C62-8AEC-4DDF426E46F4}" type="sibTrans" cxnId="{393A8321-C1F8-418D-A07C-D8F87B4AE389}">
      <dgm:prSet/>
      <dgm:spPr/>
      <dgm:t>
        <a:bodyPr/>
        <a:lstStyle/>
        <a:p>
          <a:endParaRPr lang="en-GB" sz="1400"/>
        </a:p>
      </dgm:t>
    </dgm:pt>
    <dgm:pt modelId="{30EE6E60-659C-4DBD-8758-592030FE15CF}">
      <dgm:prSet custT="1"/>
      <dgm:spPr>
        <a:solidFill>
          <a:schemeClr val="bg1">
            <a:lumMod val="95000"/>
          </a:schemeClr>
        </a:solidFill>
      </dgm:spPr>
      <dgm:t>
        <a:bodyPr/>
        <a:lstStyle/>
        <a:p>
          <a:r>
            <a:rPr lang="el-GR" sz="1300" b="0" dirty="0">
              <a:latin typeface="Calibri" panose="020F0502020204030204" pitchFamily="34" charset="0"/>
              <a:cs typeface="Calibri" panose="020F0502020204030204" pitchFamily="34" charset="0"/>
            </a:rPr>
            <a:t>Εφαρμογή ανοικτών </a:t>
          </a:r>
          <a:r>
            <a:rPr lang="el-GR" sz="1300" b="1" dirty="0">
              <a:latin typeface="Calibri" panose="020F0502020204030204" pitchFamily="34" charset="0"/>
              <a:cs typeface="Calibri" panose="020F0502020204030204" pitchFamily="34" charset="0"/>
            </a:rPr>
            <a:t>διαδικασιών διαβούλευσης </a:t>
          </a:r>
          <a:r>
            <a:rPr lang="el-GR" sz="1300" b="0" dirty="0">
              <a:latin typeface="Calibri" panose="020F0502020204030204" pitchFamily="34" charset="0"/>
              <a:cs typeface="Calibri" panose="020F0502020204030204" pitchFamily="34" charset="0"/>
            </a:rPr>
            <a:t>και διαδικασίες  εκτεταμένης </a:t>
          </a:r>
          <a:r>
            <a:rPr lang="el-GR" sz="1300" b="1" dirty="0">
              <a:latin typeface="Calibri" panose="020F0502020204030204" pitchFamily="34" charset="0"/>
              <a:cs typeface="Calibri" panose="020F0502020204030204" pitchFamily="34" charset="0"/>
            </a:rPr>
            <a:t>κατά περίπτωση επιχειρηματικής ανακάλυψης</a:t>
          </a:r>
          <a:r>
            <a:rPr lang="el-GR" sz="1300" dirty="0">
              <a:latin typeface="Calibri" panose="020F0502020204030204" pitchFamily="34" charset="0"/>
              <a:cs typeface="Calibri" panose="020F0502020204030204" pitchFamily="34" charset="0"/>
            </a:rPr>
            <a:t> </a:t>
          </a:r>
          <a:endParaRPr lang="en-GB" sz="1300" dirty="0">
            <a:latin typeface="Calibri" panose="020F0502020204030204" pitchFamily="34" charset="0"/>
            <a:cs typeface="Calibri" panose="020F0502020204030204" pitchFamily="34" charset="0"/>
          </a:endParaRPr>
        </a:p>
      </dgm:t>
    </dgm:pt>
    <dgm:pt modelId="{102D3077-2326-4CEC-BCA8-28D32E774630}" type="parTrans" cxnId="{79326E51-9846-4A65-BF92-CBE45178D105}">
      <dgm:prSet/>
      <dgm:spPr/>
      <dgm:t>
        <a:bodyPr/>
        <a:lstStyle/>
        <a:p>
          <a:endParaRPr lang="en-GB" sz="1400"/>
        </a:p>
      </dgm:t>
    </dgm:pt>
    <dgm:pt modelId="{408A8495-ADBD-4D81-8648-C029DB18192E}" type="sibTrans" cxnId="{79326E51-9846-4A65-BF92-CBE45178D105}">
      <dgm:prSet/>
      <dgm:spPr/>
      <dgm:t>
        <a:bodyPr/>
        <a:lstStyle/>
        <a:p>
          <a:endParaRPr lang="en-GB" sz="1400"/>
        </a:p>
      </dgm:t>
    </dgm:pt>
    <dgm:pt modelId="{6BEC8DE5-616B-4354-8BEE-0C5078F10C25}">
      <dgm:prSet custT="1"/>
      <dgm:spPr>
        <a:solidFill>
          <a:schemeClr val="bg1">
            <a:lumMod val="95000"/>
          </a:schemeClr>
        </a:solidFill>
      </dgm:spPr>
      <dgm:t>
        <a:bodyPr/>
        <a:lstStyle/>
        <a:p>
          <a:r>
            <a:rPr lang="el-GR" sz="1300" b="1" dirty="0">
              <a:latin typeface="Calibri" panose="020F0502020204030204" pitchFamily="34" charset="0"/>
              <a:cs typeface="Calibri" panose="020F0502020204030204" pitchFamily="34" charset="0"/>
            </a:rPr>
            <a:t>Σύμπτωση τομέων προτεραιότητας περιφερειακών και εθνικής </a:t>
          </a:r>
          <a:r>
            <a:rPr lang="en-US" sz="1300" b="1" dirty="0">
              <a:latin typeface="Calibri" panose="020F0502020204030204" pitchFamily="34" charset="0"/>
              <a:cs typeface="Calibri" panose="020F0502020204030204" pitchFamily="34" charset="0"/>
            </a:rPr>
            <a:t>RIS3, </a:t>
          </a:r>
          <a:r>
            <a:rPr lang="el-GR" sz="1300" b="0" dirty="0">
              <a:latin typeface="Calibri" panose="020F0502020204030204" pitchFamily="34" charset="0"/>
              <a:cs typeface="Calibri" panose="020F0502020204030204" pitchFamily="34" charset="0"/>
            </a:rPr>
            <a:t>περιορισμένη εστίαση περιφερειών σε κλάδους και αλυσίδες αξίας περιφερειακής συγκέντρωσης/ κλαδικής εξειδίκευσης ή/και  αυξημένου εξαγωγικού προσανατολισμού</a:t>
          </a:r>
          <a:endParaRPr lang="en-GB" sz="1300" b="0" dirty="0">
            <a:latin typeface="Calibri" panose="020F0502020204030204" pitchFamily="34" charset="0"/>
            <a:cs typeface="Calibri" panose="020F0502020204030204" pitchFamily="34" charset="0"/>
          </a:endParaRPr>
        </a:p>
      </dgm:t>
    </dgm:pt>
    <dgm:pt modelId="{F14E76C7-DD33-49BE-9352-710012BB2336}" type="parTrans" cxnId="{6587FFEE-DF0B-4642-B17E-92F6C091B4CE}">
      <dgm:prSet/>
      <dgm:spPr/>
      <dgm:t>
        <a:bodyPr/>
        <a:lstStyle/>
        <a:p>
          <a:endParaRPr lang="en-GB" sz="1400"/>
        </a:p>
      </dgm:t>
    </dgm:pt>
    <dgm:pt modelId="{9B50B881-752C-4D6B-B981-1B26F7771F08}" type="sibTrans" cxnId="{6587FFEE-DF0B-4642-B17E-92F6C091B4CE}">
      <dgm:prSet/>
      <dgm:spPr/>
      <dgm:t>
        <a:bodyPr/>
        <a:lstStyle/>
        <a:p>
          <a:endParaRPr lang="en-GB" sz="1400"/>
        </a:p>
      </dgm:t>
    </dgm:pt>
    <dgm:pt modelId="{30A725A1-AC04-4E62-B06B-D60CEA72D725}" type="pres">
      <dgm:prSet presAssocID="{4E8EA2CC-F97D-4F49-A5F8-B22064FE9416}" presName="Name0" presStyleCnt="0">
        <dgm:presLayoutVars>
          <dgm:chMax val="7"/>
          <dgm:chPref val="7"/>
          <dgm:dir/>
        </dgm:presLayoutVars>
      </dgm:prSet>
      <dgm:spPr/>
    </dgm:pt>
    <dgm:pt modelId="{4D48C7C4-2B44-4258-8295-E349D7D40EB3}" type="pres">
      <dgm:prSet presAssocID="{4E8EA2CC-F97D-4F49-A5F8-B22064FE9416}" presName="Name1" presStyleCnt="0"/>
      <dgm:spPr/>
    </dgm:pt>
    <dgm:pt modelId="{182F3DAA-B78B-4CF9-ACE8-2CD637F8B9AE}" type="pres">
      <dgm:prSet presAssocID="{4E8EA2CC-F97D-4F49-A5F8-B22064FE9416}" presName="cycle" presStyleCnt="0"/>
      <dgm:spPr/>
    </dgm:pt>
    <dgm:pt modelId="{C6106357-364C-495E-A45C-447218E4F2D8}" type="pres">
      <dgm:prSet presAssocID="{4E8EA2CC-F97D-4F49-A5F8-B22064FE9416}" presName="srcNode" presStyleLbl="node1" presStyleIdx="0" presStyleCnt="5"/>
      <dgm:spPr/>
    </dgm:pt>
    <dgm:pt modelId="{36E7B0F4-E7E2-4C3E-B351-A230326D2C2E}" type="pres">
      <dgm:prSet presAssocID="{4E8EA2CC-F97D-4F49-A5F8-B22064FE9416}" presName="conn" presStyleLbl="parChTrans1D2" presStyleIdx="0" presStyleCnt="1"/>
      <dgm:spPr/>
    </dgm:pt>
    <dgm:pt modelId="{B00C02EB-A37E-4B16-863E-06800CBD3E6B}" type="pres">
      <dgm:prSet presAssocID="{4E8EA2CC-F97D-4F49-A5F8-B22064FE9416}" presName="extraNode" presStyleLbl="node1" presStyleIdx="0" presStyleCnt="5"/>
      <dgm:spPr/>
    </dgm:pt>
    <dgm:pt modelId="{1BF42E5B-11E6-4F6A-A326-B7976CA66B55}" type="pres">
      <dgm:prSet presAssocID="{4E8EA2CC-F97D-4F49-A5F8-B22064FE9416}" presName="dstNode" presStyleLbl="node1" presStyleIdx="0" presStyleCnt="5"/>
      <dgm:spPr/>
    </dgm:pt>
    <dgm:pt modelId="{236B72BA-E283-420B-944D-B96DC472BB32}" type="pres">
      <dgm:prSet presAssocID="{33D7DADD-EEB8-4A26-8853-6BAE1623BD3A}" presName="text_1" presStyleLbl="node1" presStyleIdx="0" presStyleCnt="5">
        <dgm:presLayoutVars>
          <dgm:bulletEnabled val="1"/>
        </dgm:presLayoutVars>
      </dgm:prSet>
      <dgm:spPr/>
    </dgm:pt>
    <dgm:pt modelId="{AACA4903-A610-4B2E-A06C-0EC58172AEEA}" type="pres">
      <dgm:prSet presAssocID="{33D7DADD-EEB8-4A26-8853-6BAE1623BD3A}" presName="accent_1" presStyleCnt="0"/>
      <dgm:spPr/>
    </dgm:pt>
    <dgm:pt modelId="{B49D4D71-0F62-4B30-BFDC-1BC0AA87E94C}" type="pres">
      <dgm:prSet presAssocID="{33D7DADD-EEB8-4A26-8853-6BAE1623BD3A}" presName="accentRepeatNode" presStyleLbl="solidFgAcc1" presStyleIdx="0" presStyleCnt="5"/>
      <dgm:spPr>
        <a:solidFill>
          <a:srgbClr val="FFE9CA"/>
        </a:solidFill>
        <a:ln>
          <a:solidFill>
            <a:srgbClr val="663300"/>
          </a:solidFill>
        </a:ln>
      </dgm:spPr>
    </dgm:pt>
    <dgm:pt modelId="{13B0DF42-52C8-45C3-A4CB-C74BD9C3177C}" type="pres">
      <dgm:prSet presAssocID="{C0470E47-5D15-45E2-818C-16AFDE44BF12}" presName="text_2" presStyleLbl="node1" presStyleIdx="1" presStyleCnt="5">
        <dgm:presLayoutVars>
          <dgm:bulletEnabled val="1"/>
        </dgm:presLayoutVars>
      </dgm:prSet>
      <dgm:spPr/>
    </dgm:pt>
    <dgm:pt modelId="{982FD9AE-B4B1-4184-81CC-27E5D0FC95FB}" type="pres">
      <dgm:prSet presAssocID="{C0470E47-5D15-45E2-818C-16AFDE44BF12}" presName="accent_2" presStyleCnt="0"/>
      <dgm:spPr/>
    </dgm:pt>
    <dgm:pt modelId="{2361444B-88D9-472C-93BF-5A709824C7C0}" type="pres">
      <dgm:prSet presAssocID="{C0470E47-5D15-45E2-818C-16AFDE44BF12}" presName="accentRepeatNode" presStyleLbl="solidFgAcc1" presStyleIdx="1" presStyleCnt="5"/>
      <dgm:spPr>
        <a:xfrm>
          <a:off x="405776" y="895321"/>
          <a:ext cx="597135" cy="597135"/>
        </a:xfrm>
        <a:prstGeom prst="ellipse">
          <a:avLst/>
        </a:prstGeom>
        <a:solidFill>
          <a:srgbClr val="FFE9CA"/>
        </a:solidFill>
        <a:ln w="6350" cap="flat" cmpd="sng" algn="ctr">
          <a:solidFill>
            <a:srgbClr val="663300"/>
          </a:solidFill>
          <a:prstDash val="solid"/>
          <a:miter lim="800000"/>
        </a:ln>
        <a:effectLst/>
      </dgm:spPr>
    </dgm:pt>
    <dgm:pt modelId="{053C26B0-E0BF-432F-99D7-F6E619EB0C10}" type="pres">
      <dgm:prSet presAssocID="{E00078FF-1343-4FBA-92B3-8E9D9D41BAA9}" presName="text_3" presStyleLbl="node1" presStyleIdx="2" presStyleCnt="5" custScaleY="147711">
        <dgm:presLayoutVars>
          <dgm:bulletEnabled val="1"/>
        </dgm:presLayoutVars>
      </dgm:prSet>
      <dgm:spPr/>
    </dgm:pt>
    <dgm:pt modelId="{5C871BCD-A8FB-4C06-9617-6BC9D40611DE}" type="pres">
      <dgm:prSet presAssocID="{E00078FF-1343-4FBA-92B3-8E9D9D41BAA9}" presName="accent_3" presStyleCnt="0"/>
      <dgm:spPr/>
    </dgm:pt>
    <dgm:pt modelId="{821A34F8-A597-497F-A37D-D19A3C1BC622}" type="pres">
      <dgm:prSet presAssocID="{E00078FF-1343-4FBA-92B3-8E9D9D41BAA9}" presName="accentRepeatNode" presStyleLbl="solidFgAcc1" presStyleIdx="2" presStyleCnt="5"/>
      <dgm:spPr>
        <a:xfrm>
          <a:off x="510838" y="1611655"/>
          <a:ext cx="597135" cy="597135"/>
        </a:xfrm>
        <a:prstGeom prst="ellipse">
          <a:avLst/>
        </a:prstGeom>
        <a:solidFill>
          <a:srgbClr val="FFE9CA"/>
        </a:solidFill>
        <a:ln w="6350" cap="flat" cmpd="sng" algn="ctr">
          <a:solidFill>
            <a:srgbClr val="663300"/>
          </a:solidFill>
          <a:prstDash val="solid"/>
          <a:miter lim="800000"/>
        </a:ln>
        <a:effectLst/>
      </dgm:spPr>
    </dgm:pt>
    <dgm:pt modelId="{604C6B0B-1EA5-43BA-8704-616D2ADCE265}" type="pres">
      <dgm:prSet presAssocID="{30EE6E60-659C-4DBD-8758-592030FE15CF}" presName="text_4" presStyleLbl="node1" presStyleIdx="3" presStyleCnt="5">
        <dgm:presLayoutVars>
          <dgm:bulletEnabled val="1"/>
        </dgm:presLayoutVars>
      </dgm:prSet>
      <dgm:spPr/>
    </dgm:pt>
    <dgm:pt modelId="{34EE01F5-DE11-4DAA-86EC-553A7D252F2F}" type="pres">
      <dgm:prSet presAssocID="{30EE6E60-659C-4DBD-8758-592030FE15CF}" presName="accent_4" presStyleCnt="0"/>
      <dgm:spPr/>
    </dgm:pt>
    <dgm:pt modelId="{FE32AD02-F5CC-417D-9725-EC6958CA39E7}" type="pres">
      <dgm:prSet presAssocID="{30EE6E60-659C-4DBD-8758-592030FE15CF}" presName="accentRepeatNode" presStyleLbl="solidFgAcc1" presStyleIdx="3" presStyleCnt="5"/>
      <dgm:spPr>
        <a:xfrm>
          <a:off x="405776" y="2327988"/>
          <a:ext cx="597135" cy="597135"/>
        </a:xfrm>
        <a:prstGeom prst="ellipse">
          <a:avLst/>
        </a:prstGeom>
        <a:solidFill>
          <a:srgbClr val="FFE9CA"/>
        </a:solidFill>
        <a:ln w="6350" cap="flat" cmpd="sng" algn="ctr">
          <a:solidFill>
            <a:srgbClr val="663300"/>
          </a:solidFill>
          <a:prstDash val="solid"/>
          <a:miter lim="800000"/>
        </a:ln>
        <a:effectLst/>
      </dgm:spPr>
    </dgm:pt>
    <dgm:pt modelId="{DCDD1388-D63B-4719-849E-D0E6277689A5}" type="pres">
      <dgm:prSet presAssocID="{6BEC8DE5-616B-4354-8BEE-0C5078F10C25}" presName="text_5" presStyleLbl="node1" presStyleIdx="4" presStyleCnt="5" custScaleY="138096">
        <dgm:presLayoutVars>
          <dgm:bulletEnabled val="1"/>
        </dgm:presLayoutVars>
      </dgm:prSet>
      <dgm:spPr/>
    </dgm:pt>
    <dgm:pt modelId="{1D570745-D002-4515-8075-EDD55E338E34}" type="pres">
      <dgm:prSet presAssocID="{6BEC8DE5-616B-4354-8BEE-0C5078F10C25}" presName="accent_5" presStyleCnt="0"/>
      <dgm:spPr/>
    </dgm:pt>
    <dgm:pt modelId="{7ABDCABE-02D5-4DD9-8BB6-142B21930F1C}" type="pres">
      <dgm:prSet presAssocID="{6BEC8DE5-616B-4354-8BEE-0C5078F10C25}" presName="accentRepeatNode" presStyleLbl="solidFgAcc1" presStyleIdx="4" presStyleCnt="5"/>
      <dgm:spPr>
        <a:xfrm>
          <a:off x="63464" y="3044322"/>
          <a:ext cx="597135" cy="597135"/>
        </a:xfrm>
        <a:prstGeom prst="ellipse">
          <a:avLst/>
        </a:prstGeom>
        <a:solidFill>
          <a:srgbClr val="FFE9CA"/>
        </a:solidFill>
        <a:ln w="6350" cap="flat" cmpd="sng" algn="ctr">
          <a:solidFill>
            <a:srgbClr val="663300"/>
          </a:solidFill>
          <a:prstDash val="solid"/>
          <a:miter lim="800000"/>
        </a:ln>
        <a:effectLst/>
      </dgm:spPr>
    </dgm:pt>
  </dgm:ptLst>
  <dgm:cxnLst>
    <dgm:cxn modelId="{D1EB6E12-56D4-4CB0-820F-6B575F913E56}" type="presOf" srcId="{C0470E47-5D15-45E2-818C-16AFDE44BF12}" destId="{13B0DF42-52C8-45C3-A4CB-C74BD9C3177C}" srcOrd="0" destOrd="0" presId="urn:microsoft.com/office/officeart/2008/layout/VerticalCurvedList"/>
    <dgm:cxn modelId="{9AC5681D-CFD2-4EA0-8124-173809E5D6AD}" srcId="{4E8EA2CC-F97D-4F49-A5F8-B22064FE9416}" destId="{33D7DADD-EEB8-4A26-8853-6BAE1623BD3A}" srcOrd="0" destOrd="0" parTransId="{3E8C8BD6-D807-425D-A01C-5BBFA7A54E58}" sibTransId="{8F05116A-2EA6-4C49-A016-3965DE52BB07}"/>
    <dgm:cxn modelId="{393A8321-C1F8-418D-A07C-D8F87B4AE389}" srcId="{4E8EA2CC-F97D-4F49-A5F8-B22064FE9416}" destId="{E00078FF-1343-4FBA-92B3-8E9D9D41BAA9}" srcOrd="2" destOrd="0" parTransId="{1B4F1AA7-87E7-4313-91A2-E0296DD66BD7}" sibTransId="{69100F6F-19C3-4C62-8AEC-4DDF426E46F4}"/>
    <dgm:cxn modelId="{BAB9243D-2C06-4D16-9E6E-3BDE27EA170F}" type="presOf" srcId="{4E8EA2CC-F97D-4F49-A5F8-B22064FE9416}" destId="{30A725A1-AC04-4E62-B06B-D60CEA72D725}" srcOrd="0" destOrd="0" presId="urn:microsoft.com/office/officeart/2008/layout/VerticalCurvedList"/>
    <dgm:cxn modelId="{3AA5FC6A-77D2-4C7C-8547-F8119A0ABADD}" type="presOf" srcId="{8F05116A-2EA6-4C49-A016-3965DE52BB07}" destId="{36E7B0F4-E7E2-4C3E-B351-A230326D2C2E}" srcOrd="0" destOrd="0" presId="urn:microsoft.com/office/officeart/2008/layout/VerticalCurvedList"/>
    <dgm:cxn modelId="{11EB984D-9372-431C-A83F-9386322A4C68}" type="presOf" srcId="{33D7DADD-EEB8-4A26-8853-6BAE1623BD3A}" destId="{236B72BA-E283-420B-944D-B96DC472BB32}" srcOrd="0" destOrd="0" presId="urn:microsoft.com/office/officeart/2008/layout/VerticalCurvedList"/>
    <dgm:cxn modelId="{79326E51-9846-4A65-BF92-CBE45178D105}" srcId="{4E8EA2CC-F97D-4F49-A5F8-B22064FE9416}" destId="{30EE6E60-659C-4DBD-8758-592030FE15CF}" srcOrd="3" destOrd="0" parTransId="{102D3077-2326-4CEC-BCA8-28D32E774630}" sibTransId="{408A8495-ADBD-4D81-8648-C029DB18192E}"/>
    <dgm:cxn modelId="{396AC7A4-70F0-4E45-B44E-4884EFC6A291}" type="presOf" srcId="{E00078FF-1343-4FBA-92B3-8E9D9D41BAA9}" destId="{053C26B0-E0BF-432F-99D7-F6E619EB0C10}" srcOrd="0" destOrd="0" presId="urn:microsoft.com/office/officeart/2008/layout/VerticalCurvedList"/>
    <dgm:cxn modelId="{92AF61BD-A186-4755-A1A5-124C8734C28E}" srcId="{4E8EA2CC-F97D-4F49-A5F8-B22064FE9416}" destId="{C0470E47-5D15-45E2-818C-16AFDE44BF12}" srcOrd="1" destOrd="0" parTransId="{12EABEBC-9DF7-4447-B1CB-709A3BB8F02C}" sibTransId="{B7EC47FF-C85D-4B0C-9A70-00973F5B2DAE}"/>
    <dgm:cxn modelId="{D9008BEA-8649-4F73-9405-07BC97F6DFCE}" type="presOf" srcId="{30EE6E60-659C-4DBD-8758-592030FE15CF}" destId="{604C6B0B-1EA5-43BA-8704-616D2ADCE265}" srcOrd="0" destOrd="0" presId="urn:microsoft.com/office/officeart/2008/layout/VerticalCurvedList"/>
    <dgm:cxn modelId="{6587FFEE-DF0B-4642-B17E-92F6C091B4CE}" srcId="{4E8EA2CC-F97D-4F49-A5F8-B22064FE9416}" destId="{6BEC8DE5-616B-4354-8BEE-0C5078F10C25}" srcOrd="4" destOrd="0" parTransId="{F14E76C7-DD33-49BE-9352-710012BB2336}" sibTransId="{9B50B881-752C-4D6B-B981-1B26F7771F08}"/>
    <dgm:cxn modelId="{EF4FEDF3-EE64-47E5-BAA8-82C971DA1DCA}" type="presOf" srcId="{6BEC8DE5-616B-4354-8BEE-0C5078F10C25}" destId="{DCDD1388-D63B-4719-849E-D0E6277689A5}" srcOrd="0" destOrd="0" presId="urn:microsoft.com/office/officeart/2008/layout/VerticalCurvedList"/>
    <dgm:cxn modelId="{F31F706E-9084-466D-B2DA-358C3E13EB4C}" type="presParOf" srcId="{30A725A1-AC04-4E62-B06B-D60CEA72D725}" destId="{4D48C7C4-2B44-4258-8295-E349D7D40EB3}" srcOrd="0" destOrd="0" presId="urn:microsoft.com/office/officeart/2008/layout/VerticalCurvedList"/>
    <dgm:cxn modelId="{62F59F4F-562B-4AEE-88AC-F20CC556DFB4}" type="presParOf" srcId="{4D48C7C4-2B44-4258-8295-E349D7D40EB3}" destId="{182F3DAA-B78B-4CF9-ACE8-2CD637F8B9AE}" srcOrd="0" destOrd="0" presId="urn:microsoft.com/office/officeart/2008/layout/VerticalCurvedList"/>
    <dgm:cxn modelId="{E5F1609B-98FE-4D0E-B8B3-E7D5F0AC4093}" type="presParOf" srcId="{182F3DAA-B78B-4CF9-ACE8-2CD637F8B9AE}" destId="{C6106357-364C-495E-A45C-447218E4F2D8}" srcOrd="0" destOrd="0" presId="urn:microsoft.com/office/officeart/2008/layout/VerticalCurvedList"/>
    <dgm:cxn modelId="{8F81F154-1831-44B9-B418-53C66BE37A6C}" type="presParOf" srcId="{182F3DAA-B78B-4CF9-ACE8-2CD637F8B9AE}" destId="{36E7B0F4-E7E2-4C3E-B351-A230326D2C2E}" srcOrd="1" destOrd="0" presId="urn:microsoft.com/office/officeart/2008/layout/VerticalCurvedList"/>
    <dgm:cxn modelId="{20B21EB4-2C3E-4A37-AC07-D563BD69C6BB}" type="presParOf" srcId="{182F3DAA-B78B-4CF9-ACE8-2CD637F8B9AE}" destId="{B00C02EB-A37E-4B16-863E-06800CBD3E6B}" srcOrd="2" destOrd="0" presId="urn:microsoft.com/office/officeart/2008/layout/VerticalCurvedList"/>
    <dgm:cxn modelId="{FD464D1C-A6F9-4430-850A-3A2492D38311}" type="presParOf" srcId="{182F3DAA-B78B-4CF9-ACE8-2CD637F8B9AE}" destId="{1BF42E5B-11E6-4F6A-A326-B7976CA66B55}" srcOrd="3" destOrd="0" presId="urn:microsoft.com/office/officeart/2008/layout/VerticalCurvedList"/>
    <dgm:cxn modelId="{28C60620-BD5B-41A9-8DC2-B45D6102DAD2}" type="presParOf" srcId="{4D48C7C4-2B44-4258-8295-E349D7D40EB3}" destId="{236B72BA-E283-420B-944D-B96DC472BB32}" srcOrd="1" destOrd="0" presId="urn:microsoft.com/office/officeart/2008/layout/VerticalCurvedList"/>
    <dgm:cxn modelId="{77A21CA9-EB5F-49F7-9772-B190A298A326}" type="presParOf" srcId="{4D48C7C4-2B44-4258-8295-E349D7D40EB3}" destId="{AACA4903-A610-4B2E-A06C-0EC58172AEEA}" srcOrd="2" destOrd="0" presId="urn:microsoft.com/office/officeart/2008/layout/VerticalCurvedList"/>
    <dgm:cxn modelId="{4D04959E-B1A2-46E5-B683-97D845313D24}" type="presParOf" srcId="{AACA4903-A610-4B2E-A06C-0EC58172AEEA}" destId="{B49D4D71-0F62-4B30-BFDC-1BC0AA87E94C}" srcOrd="0" destOrd="0" presId="urn:microsoft.com/office/officeart/2008/layout/VerticalCurvedList"/>
    <dgm:cxn modelId="{39AFB901-3719-4061-924F-EDDEB4A16D2C}" type="presParOf" srcId="{4D48C7C4-2B44-4258-8295-E349D7D40EB3}" destId="{13B0DF42-52C8-45C3-A4CB-C74BD9C3177C}" srcOrd="3" destOrd="0" presId="urn:microsoft.com/office/officeart/2008/layout/VerticalCurvedList"/>
    <dgm:cxn modelId="{0F5FB75B-A220-4722-8CF6-2691E85694F3}" type="presParOf" srcId="{4D48C7C4-2B44-4258-8295-E349D7D40EB3}" destId="{982FD9AE-B4B1-4184-81CC-27E5D0FC95FB}" srcOrd="4" destOrd="0" presId="urn:microsoft.com/office/officeart/2008/layout/VerticalCurvedList"/>
    <dgm:cxn modelId="{83774408-2B24-49EF-8D53-1F5211F9572B}" type="presParOf" srcId="{982FD9AE-B4B1-4184-81CC-27E5D0FC95FB}" destId="{2361444B-88D9-472C-93BF-5A709824C7C0}" srcOrd="0" destOrd="0" presId="urn:microsoft.com/office/officeart/2008/layout/VerticalCurvedList"/>
    <dgm:cxn modelId="{95E69B13-5683-4D4B-8636-D2D4E42BDE7F}" type="presParOf" srcId="{4D48C7C4-2B44-4258-8295-E349D7D40EB3}" destId="{053C26B0-E0BF-432F-99D7-F6E619EB0C10}" srcOrd="5" destOrd="0" presId="urn:microsoft.com/office/officeart/2008/layout/VerticalCurvedList"/>
    <dgm:cxn modelId="{3626DE86-817C-4B83-8637-22139C6B9C17}" type="presParOf" srcId="{4D48C7C4-2B44-4258-8295-E349D7D40EB3}" destId="{5C871BCD-A8FB-4C06-9617-6BC9D40611DE}" srcOrd="6" destOrd="0" presId="urn:microsoft.com/office/officeart/2008/layout/VerticalCurvedList"/>
    <dgm:cxn modelId="{67036632-71D4-43EE-9104-9D490BEFE0F2}" type="presParOf" srcId="{5C871BCD-A8FB-4C06-9617-6BC9D40611DE}" destId="{821A34F8-A597-497F-A37D-D19A3C1BC622}" srcOrd="0" destOrd="0" presId="urn:microsoft.com/office/officeart/2008/layout/VerticalCurvedList"/>
    <dgm:cxn modelId="{5DAAFFD5-0E36-4810-8DF4-9C7C0E00178A}" type="presParOf" srcId="{4D48C7C4-2B44-4258-8295-E349D7D40EB3}" destId="{604C6B0B-1EA5-43BA-8704-616D2ADCE265}" srcOrd="7" destOrd="0" presId="urn:microsoft.com/office/officeart/2008/layout/VerticalCurvedList"/>
    <dgm:cxn modelId="{92E8AFC1-9686-4727-9274-D9F49C706CAF}" type="presParOf" srcId="{4D48C7C4-2B44-4258-8295-E349D7D40EB3}" destId="{34EE01F5-DE11-4DAA-86EC-553A7D252F2F}" srcOrd="8" destOrd="0" presId="urn:microsoft.com/office/officeart/2008/layout/VerticalCurvedList"/>
    <dgm:cxn modelId="{C47F1D9B-27D4-46A3-B502-EDFC2CC3CB93}" type="presParOf" srcId="{34EE01F5-DE11-4DAA-86EC-553A7D252F2F}" destId="{FE32AD02-F5CC-417D-9725-EC6958CA39E7}" srcOrd="0" destOrd="0" presId="urn:microsoft.com/office/officeart/2008/layout/VerticalCurvedList"/>
    <dgm:cxn modelId="{9524D09F-0614-4860-BB40-F62FCE276AEE}" type="presParOf" srcId="{4D48C7C4-2B44-4258-8295-E349D7D40EB3}" destId="{DCDD1388-D63B-4719-849E-D0E6277689A5}" srcOrd="9" destOrd="0" presId="urn:microsoft.com/office/officeart/2008/layout/VerticalCurvedList"/>
    <dgm:cxn modelId="{7DAFA1DB-A90D-4B00-8E5E-CEF402015853}" type="presParOf" srcId="{4D48C7C4-2B44-4258-8295-E349D7D40EB3}" destId="{1D570745-D002-4515-8075-EDD55E338E34}" srcOrd="10" destOrd="0" presId="urn:microsoft.com/office/officeart/2008/layout/VerticalCurvedList"/>
    <dgm:cxn modelId="{74899C64-99F2-41FB-B44B-274F1A752849}" type="presParOf" srcId="{1D570745-D002-4515-8075-EDD55E338E34}" destId="{7ABDCABE-02D5-4DD9-8BB6-142B21930F1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8EA2CC-F97D-4F49-A5F8-B22064FE9416}"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GB"/>
        </a:p>
      </dgm:t>
    </dgm:pt>
    <dgm:pt modelId="{33D7DADD-EEB8-4A26-8853-6BAE1623BD3A}">
      <dgm:prSet phldrT="[Κείμενο]" custT="1"/>
      <dgm:spPr>
        <a:solidFill>
          <a:schemeClr val="bg1">
            <a:lumMod val="95000"/>
          </a:schemeClr>
        </a:solidFill>
      </dgm:spPr>
      <dgm:t>
        <a:bodyPr/>
        <a:lstStyle/>
        <a:p>
          <a:r>
            <a:rPr lang="el-GR" sz="1300" b="0" dirty="0">
              <a:latin typeface="Calibri" panose="020F0502020204030204" pitchFamily="34" charset="0"/>
              <a:cs typeface="Calibri" panose="020F0502020204030204" pitchFamily="34" charset="0"/>
            </a:rPr>
            <a:t>Συνολικά ακολουθήθηκε </a:t>
          </a:r>
          <a:r>
            <a:rPr lang="el-GR" sz="1300" b="1" dirty="0">
              <a:latin typeface="Calibri" panose="020F0502020204030204" pitchFamily="34" charset="0"/>
              <a:cs typeface="Calibri" panose="020F0502020204030204" pitchFamily="34" charset="0"/>
            </a:rPr>
            <a:t>μικτό μοντέλο</a:t>
          </a:r>
          <a:r>
            <a:rPr lang="el-GR" sz="1300" b="0" dirty="0">
              <a:latin typeface="Calibri" panose="020F0502020204030204" pitchFamily="34" charset="0"/>
              <a:cs typeface="Calibri" panose="020F0502020204030204" pitchFamily="34" charset="0"/>
            </a:rPr>
            <a:t> εκπόνησης των στρατηγικών και </a:t>
          </a:r>
          <a:r>
            <a:rPr lang="el-GR" sz="1300" b="1" dirty="0">
              <a:latin typeface="Calibri" panose="020F0502020204030204" pitchFamily="34" charset="0"/>
              <a:cs typeface="Calibri" panose="020F0502020204030204" pitchFamily="34" charset="0"/>
            </a:rPr>
            <a:t>επιλογής των τομέων προτεραιότητας</a:t>
          </a:r>
          <a:r>
            <a:rPr lang="el-GR" sz="1300" b="0" dirty="0">
              <a:latin typeface="Calibri" panose="020F0502020204030204" pitchFamily="34" charset="0"/>
              <a:cs typeface="Calibri" panose="020F0502020204030204" pitchFamily="34" charset="0"/>
            </a:rPr>
            <a:t>, μέσα από λογικούς συμβιβασμούς </a:t>
          </a:r>
          <a:r>
            <a:rPr lang="el-GR" sz="1300" b="1" dirty="0" err="1">
              <a:latin typeface="Calibri" panose="020F0502020204030204" pitchFamily="34" charset="0"/>
              <a:cs typeface="Calibri" panose="020F0502020204030204" pitchFamily="34" charset="0"/>
            </a:rPr>
            <a:t>bottom</a:t>
          </a:r>
          <a:r>
            <a:rPr lang="el-GR" sz="1300" b="1" dirty="0">
              <a:latin typeface="Calibri" panose="020F0502020204030204" pitchFamily="34" charset="0"/>
              <a:cs typeface="Calibri" panose="020F0502020204030204" pitchFamily="34" charset="0"/>
            </a:rPr>
            <a:t> </a:t>
          </a:r>
          <a:r>
            <a:rPr lang="el-GR" sz="1300" b="1" dirty="0" err="1">
              <a:latin typeface="Calibri" panose="020F0502020204030204" pitchFamily="34" charset="0"/>
              <a:cs typeface="Calibri" panose="020F0502020204030204" pitchFamily="34" charset="0"/>
            </a:rPr>
            <a:t>up</a:t>
          </a:r>
          <a:r>
            <a:rPr lang="el-GR" sz="1300" b="1" dirty="0">
              <a:latin typeface="Calibri" panose="020F0502020204030204" pitchFamily="34" charset="0"/>
              <a:cs typeface="Calibri" panose="020F0502020204030204" pitchFamily="34" charset="0"/>
            </a:rPr>
            <a:t> </a:t>
          </a:r>
          <a:r>
            <a:rPr lang="el-GR" sz="1300" b="0" dirty="0">
              <a:latin typeface="Calibri" panose="020F0502020204030204" pitchFamily="34" charset="0"/>
              <a:cs typeface="Calibri" panose="020F0502020204030204" pitchFamily="34" charset="0"/>
            </a:rPr>
            <a:t>και </a:t>
          </a:r>
          <a:r>
            <a:rPr lang="el-GR" sz="1300" b="1" dirty="0" err="1">
              <a:latin typeface="Calibri" panose="020F0502020204030204" pitchFamily="34" charset="0"/>
              <a:cs typeface="Calibri" panose="020F0502020204030204" pitchFamily="34" charset="0"/>
            </a:rPr>
            <a:t>top</a:t>
          </a:r>
          <a:r>
            <a:rPr lang="el-GR" sz="1300" b="1" dirty="0">
              <a:latin typeface="Calibri" panose="020F0502020204030204" pitchFamily="34" charset="0"/>
              <a:cs typeface="Calibri" panose="020F0502020204030204" pitchFamily="34" charset="0"/>
            </a:rPr>
            <a:t> </a:t>
          </a:r>
          <a:r>
            <a:rPr lang="el-GR" sz="1300" b="1" dirty="0" err="1">
              <a:latin typeface="Calibri" panose="020F0502020204030204" pitchFamily="34" charset="0"/>
              <a:cs typeface="Calibri" panose="020F0502020204030204" pitchFamily="34" charset="0"/>
            </a:rPr>
            <a:t>down</a:t>
          </a:r>
          <a:r>
            <a:rPr lang="el-GR" sz="1300" b="1" dirty="0">
              <a:latin typeface="Calibri" panose="020F0502020204030204" pitchFamily="34" charset="0"/>
              <a:cs typeface="Calibri" panose="020F0502020204030204" pitchFamily="34" charset="0"/>
            </a:rPr>
            <a:t> </a:t>
          </a:r>
          <a:r>
            <a:rPr lang="el-GR" sz="1300" b="0" dirty="0">
              <a:latin typeface="Calibri" panose="020F0502020204030204" pitchFamily="34" charset="0"/>
              <a:cs typeface="Calibri" panose="020F0502020204030204" pitchFamily="34" charset="0"/>
            </a:rPr>
            <a:t>διαδικασιών</a:t>
          </a:r>
          <a:endParaRPr lang="en-GB" sz="1300" b="0" dirty="0">
            <a:latin typeface="Calibri" panose="020F0502020204030204" pitchFamily="34" charset="0"/>
            <a:cs typeface="Calibri" panose="020F0502020204030204" pitchFamily="34" charset="0"/>
          </a:endParaRPr>
        </a:p>
      </dgm:t>
    </dgm:pt>
    <dgm:pt modelId="{3E8C8BD6-D807-425D-A01C-5BBFA7A54E58}" type="parTrans" cxnId="{9AC5681D-CFD2-4EA0-8124-173809E5D6AD}">
      <dgm:prSet/>
      <dgm:spPr/>
      <dgm:t>
        <a:bodyPr/>
        <a:lstStyle/>
        <a:p>
          <a:endParaRPr lang="en-GB" sz="1400"/>
        </a:p>
      </dgm:t>
    </dgm:pt>
    <dgm:pt modelId="{8F05116A-2EA6-4C49-A016-3965DE52BB07}" type="sibTrans" cxnId="{9AC5681D-CFD2-4EA0-8124-173809E5D6AD}">
      <dgm:prSet/>
      <dgm:spPr>
        <a:ln>
          <a:solidFill>
            <a:srgbClr val="663300"/>
          </a:solidFill>
        </a:ln>
      </dgm:spPr>
      <dgm:t>
        <a:bodyPr/>
        <a:lstStyle/>
        <a:p>
          <a:endParaRPr lang="en-GB" sz="1400"/>
        </a:p>
      </dgm:t>
    </dgm:pt>
    <dgm:pt modelId="{C0470E47-5D15-45E2-818C-16AFDE44BF12}">
      <dgm:prSet custT="1"/>
      <dgm:spPr>
        <a:solidFill>
          <a:schemeClr val="bg1">
            <a:lumMod val="95000"/>
          </a:schemeClr>
        </a:solidFill>
      </dgm:spPr>
      <dgm:t>
        <a:bodyPr/>
        <a:lstStyle/>
        <a:p>
          <a:r>
            <a:rPr lang="el-GR" sz="1300" b="0" dirty="0">
              <a:latin typeface="Calibri" panose="020F0502020204030204" pitchFamily="34" charset="0"/>
              <a:cs typeface="Calibri" panose="020F0502020204030204" pitchFamily="34" charset="0"/>
            </a:rPr>
            <a:t>Παρατηρείται </a:t>
          </a:r>
          <a:r>
            <a:rPr lang="el-GR" sz="1300" b="1" dirty="0">
              <a:latin typeface="Calibri" panose="020F0502020204030204" pitchFamily="34" charset="0"/>
              <a:cs typeface="Calibri" panose="020F0502020204030204" pitchFamily="34" charset="0"/>
            </a:rPr>
            <a:t>σύμπτωση των τομέων προτεραιότητας περιφερειακών και εθνικής </a:t>
          </a:r>
          <a:r>
            <a:rPr lang="en-US" sz="1300" b="1" dirty="0">
              <a:latin typeface="Calibri" panose="020F0502020204030204" pitchFamily="34" charset="0"/>
              <a:cs typeface="Calibri" panose="020F0502020204030204" pitchFamily="34" charset="0"/>
            </a:rPr>
            <a:t>RIS3 </a:t>
          </a:r>
          <a:r>
            <a:rPr lang="el-GR" sz="1300" b="0" dirty="0">
              <a:latin typeface="Calibri" panose="020F0502020204030204" pitchFamily="34" charset="0"/>
              <a:cs typeface="Calibri" panose="020F0502020204030204" pitchFamily="34" charset="0"/>
            </a:rPr>
            <a:t>και</a:t>
          </a:r>
          <a:r>
            <a:rPr lang="el-GR" sz="1300" b="1" dirty="0">
              <a:latin typeface="Calibri" panose="020F0502020204030204" pitchFamily="34" charset="0"/>
              <a:cs typeface="Calibri" panose="020F0502020204030204" pitchFamily="34" charset="0"/>
            </a:rPr>
            <a:t> </a:t>
          </a:r>
          <a:r>
            <a:rPr lang="el-GR" sz="1300" b="0" dirty="0">
              <a:latin typeface="Calibri" panose="020F0502020204030204" pitchFamily="34" charset="0"/>
              <a:cs typeface="Calibri" panose="020F0502020204030204" pitchFamily="34" charset="0"/>
            </a:rPr>
            <a:t>περιορισμένη εστίαση περιφερειών σε κλάδους και αλυσίδες αξίας περιφερειακής συγκέντρωσης/ κλαδικής εξειδίκευσης ή/και  αυξημένου εξαγωγικού προσανατολισμού</a:t>
          </a:r>
          <a:endParaRPr lang="en-GB" sz="1300" b="0" dirty="0">
            <a:latin typeface="Calibri" panose="020F0502020204030204" pitchFamily="34" charset="0"/>
            <a:cs typeface="Calibri" panose="020F0502020204030204" pitchFamily="34" charset="0"/>
          </a:endParaRPr>
        </a:p>
      </dgm:t>
    </dgm:pt>
    <dgm:pt modelId="{12EABEBC-9DF7-4447-B1CB-709A3BB8F02C}" type="parTrans" cxnId="{92AF61BD-A186-4755-A1A5-124C8734C28E}">
      <dgm:prSet/>
      <dgm:spPr/>
      <dgm:t>
        <a:bodyPr/>
        <a:lstStyle/>
        <a:p>
          <a:endParaRPr lang="en-GB" sz="1400"/>
        </a:p>
      </dgm:t>
    </dgm:pt>
    <dgm:pt modelId="{B7EC47FF-C85D-4B0C-9A70-00973F5B2DAE}" type="sibTrans" cxnId="{92AF61BD-A186-4755-A1A5-124C8734C28E}">
      <dgm:prSet/>
      <dgm:spPr/>
      <dgm:t>
        <a:bodyPr/>
        <a:lstStyle/>
        <a:p>
          <a:endParaRPr lang="en-GB" sz="1400"/>
        </a:p>
      </dgm:t>
    </dgm:pt>
    <dgm:pt modelId="{E00078FF-1343-4FBA-92B3-8E9D9D41BAA9}">
      <dgm:prSet custT="1"/>
      <dgm:spPr>
        <a:solidFill>
          <a:schemeClr val="bg1">
            <a:lumMod val="95000"/>
          </a:schemeClr>
        </a:solidFill>
      </dgm:spPr>
      <dgm:t>
        <a:bodyPr/>
        <a:lstStyle/>
        <a:p>
          <a:r>
            <a:rPr lang="el-GR" sz="1300" b="1" dirty="0">
              <a:latin typeface="Calibri" panose="020F0502020204030204" pitchFamily="34" charset="0"/>
              <a:cs typeface="Calibri" panose="020F0502020204030204" pitchFamily="34" charset="0"/>
            </a:rPr>
            <a:t>Η αναγνώριση των τομέων προτεραιότητας και συγκριτικού πλεονεκτήματος </a:t>
          </a:r>
          <a:r>
            <a:rPr lang="el-GR" sz="1300" b="0" dirty="0">
              <a:latin typeface="Calibri" panose="020F0502020204030204" pitchFamily="34" charset="0"/>
              <a:cs typeface="Calibri" panose="020F0502020204030204" pitchFamily="34" charset="0"/>
            </a:rPr>
            <a:t>των περιφερειακών οικονομιών και των αντίστοιχων οικοσυστημάτων έρευνας και καινοτομίας ήταν και </a:t>
          </a:r>
          <a:r>
            <a:rPr lang="el-GR" sz="1300" b="1" dirty="0">
              <a:latin typeface="Calibri" panose="020F0502020204030204" pitchFamily="34" charset="0"/>
              <a:cs typeface="Calibri" panose="020F0502020204030204" pitchFamily="34" charset="0"/>
            </a:rPr>
            <a:t>παραμένει ζητούμενο </a:t>
          </a:r>
          <a:r>
            <a:rPr lang="el-GR" sz="1300" b="0" dirty="0">
              <a:latin typeface="Calibri" panose="020F0502020204030204" pitchFamily="34" charset="0"/>
              <a:cs typeface="Calibri" panose="020F0502020204030204" pitchFamily="34" charset="0"/>
            </a:rPr>
            <a:t>(ραγδαία μεταβαλλόμενες συνθήκες και τεχνολογικό περιβάλλον) </a:t>
          </a:r>
          <a:endParaRPr lang="en-GB" sz="1400" b="1" dirty="0">
            <a:latin typeface="Calibri" panose="020F0502020204030204" pitchFamily="34" charset="0"/>
            <a:cs typeface="Calibri" panose="020F0502020204030204" pitchFamily="34" charset="0"/>
          </a:endParaRPr>
        </a:p>
      </dgm:t>
    </dgm:pt>
    <dgm:pt modelId="{1B4F1AA7-87E7-4313-91A2-E0296DD66BD7}" type="parTrans" cxnId="{393A8321-C1F8-418D-A07C-D8F87B4AE389}">
      <dgm:prSet/>
      <dgm:spPr/>
      <dgm:t>
        <a:bodyPr/>
        <a:lstStyle/>
        <a:p>
          <a:endParaRPr lang="en-GB" sz="1400"/>
        </a:p>
      </dgm:t>
    </dgm:pt>
    <dgm:pt modelId="{69100F6F-19C3-4C62-8AEC-4DDF426E46F4}" type="sibTrans" cxnId="{393A8321-C1F8-418D-A07C-D8F87B4AE389}">
      <dgm:prSet/>
      <dgm:spPr/>
      <dgm:t>
        <a:bodyPr/>
        <a:lstStyle/>
        <a:p>
          <a:endParaRPr lang="en-GB" sz="1400"/>
        </a:p>
      </dgm:t>
    </dgm:pt>
    <dgm:pt modelId="{30EE6E60-659C-4DBD-8758-592030FE15CF}">
      <dgm:prSet custT="1"/>
      <dgm:spPr>
        <a:solidFill>
          <a:schemeClr val="bg1">
            <a:lumMod val="95000"/>
          </a:schemeClr>
        </a:solidFill>
      </dgm:spPr>
      <dgm:t>
        <a:bodyPr/>
        <a:lstStyle/>
        <a:p>
          <a:r>
            <a:rPr lang="el-GR" sz="1300" b="0" dirty="0">
              <a:latin typeface="Calibri" panose="020F0502020204030204" pitchFamily="34" charset="0"/>
              <a:cs typeface="Calibri" panose="020F0502020204030204" pitchFamily="34" charset="0"/>
            </a:rPr>
            <a:t>Το </a:t>
          </a:r>
          <a:r>
            <a:rPr lang="el-GR" sz="1300" b="1" dirty="0">
              <a:latin typeface="Calibri" panose="020F0502020204030204" pitchFamily="34" charset="0"/>
              <a:cs typeface="Calibri" panose="020F0502020204030204" pitchFamily="34" charset="0"/>
            </a:rPr>
            <a:t>ευρύ πεδίο τομεακών προτεραιοτήτων </a:t>
          </a:r>
          <a:r>
            <a:rPr lang="el-GR" sz="1300" b="0" dirty="0">
              <a:latin typeface="Calibri" panose="020F0502020204030204" pitchFamily="34" charset="0"/>
              <a:cs typeface="Calibri" panose="020F0502020204030204" pitchFamily="34" charset="0"/>
            </a:rPr>
            <a:t>παρείχε συνθήκες ευελιξίας εφαρμογής των στρατηγικών (η ΠΠ 2014-2020 χαρακτηρίσθηκε ως περίοδος πιλοτικής εφαρμογής της προσέγγισης έξυπνης εξειδίκευσης)</a:t>
          </a:r>
          <a:endParaRPr lang="en-GB" sz="1300" dirty="0">
            <a:latin typeface="Calibri" panose="020F0502020204030204" pitchFamily="34" charset="0"/>
            <a:cs typeface="Calibri" panose="020F0502020204030204" pitchFamily="34" charset="0"/>
          </a:endParaRPr>
        </a:p>
      </dgm:t>
    </dgm:pt>
    <dgm:pt modelId="{102D3077-2326-4CEC-BCA8-28D32E774630}" type="parTrans" cxnId="{79326E51-9846-4A65-BF92-CBE45178D105}">
      <dgm:prSet/>
      <dgm:spPr/>
      <dgm:t>
        <a:bodyPr/>
        <a:lstStyle/>
        <a:p>
          <a:endParaRPr lang="en-GB" sz="1400"/>
        </a:p>
      </dgm:t>
    </dgm:pt>
    <dgm:pt modelId="{408A8495-ADBD-4D81-8648-C029DB18192E}" type="sibTrans" cxnId="{79326E51-9846-4A65-BF92-CBE45178D105}">
      <dgm:prSet/>
      <dgm:spPr/>
      <dgm:t>
        <a:bodyPr/>
        <a:lstStyle/>
        <a:p>
          <a:endParaRPr lang="en-GB" sz="1400"/>
        </a:p>
      </dgm:t>
    </dgm:pt>
    <dgm:pt modelId="{6BEC8DE5-616B-4354-8BEE-0C5078F10C25}">
      <dgm:prSet custT="1"/>
      <dgm:spPr>
        <a:solidFill>
          <a:schemeClr val="bg1">
            <a:lumMod val="95000"/>
          </a:schemeClr>
        </a:solidFill>
      </dgm:spPr>
      <dgm:t>
        <a:bodyPr/>
        <a:lstStyle/>
        <a:p>
          <a:r>
            <a:rPr lang="el-GR" sz="1300" b="0" dirty="0">
              <a:latin typeface="Calibri" panose="020F0502020204030204" pitchFamily="34" charset="0"/>
              <a:cs typeface="Calibri" panose="020F0502020204030204" pitchFamily="34" charset="0"/>
            </a:rPr>
            <a:t>Υπάρχει </a:t>
          </a:r>
          <a:r>
            <a:rPr lang="el-GR" sz="1300" b="1" dirty="0">
              <a:latin typeface="Calibri" panose="020F0502020204030204" pitchFamily="34" charset="0"/>
              <a:cs typeface="Calibri" panose="020F0502020204030204" pitchFamily="34" charset="0"/>
            </a:rPr>
            <a:t>ανάγκη σταδιακού περάσματος </a:t>
          </a:r>
          <a:r>
            <a:rPr lang="el-GR" sz="1300" b="0" dirty="0">
              <a:latin typeface="Calibri" panose="020F0502020204030204" pitchFamily="34" charset="0"/>
              <a:cs typeface="Calibri" panose="020F0502020204030204" pitchFamily="34" charset="0"/>
            </a:rPr>
            <a:t>από τη γενική τομεακή εξειδίκευση στην εστίαση για ενίσχυση της καινοτομίας στο επίπεδο των αλυσίδων αξίας και των ιδιαίτερων αναγνωρίσιμων και δυναμικών στην αγορά προϊόντων των περιφερειακών οικονομιών</a:t>
          </a:r>
          <a:endParaRPr lang="en-GB" sz="1300" b="0" dirty="0">
            <a:latin typeface="Calibri" panose="020F0502020204030204" pitchFamily="34" charset="0"/>
            <a:cs typeface="Calibri" panose="020F0502020204030204" pitchFamily="34" charset="0"/>
          </a:endParaRPr>
        </a:p>
      </dgm:t>
    </dgm:pt>
    <dgm:pt modelId="{F14E76C7-DD33-49BE-9352-710012BB2336}" type="parTrans" cxnId="{6587FFEE-DF0B-4642-B17E-92F6C091B4CE}">
      <dgm:prSet/>
      <dgm:spPr/>
      <dgm:t>
        <a:bodyPr/>
        <a:lstStyle/>
        <a:p>
          <a:endParaRPr lang="en-GB" sz="1400"/>
        </a:p>
      </dgm:t>
    </dgm:pt>
    <dgm:pt modelId="{9B50B881-752C-4D6B-B981-1B26F7771F08}" type="sibTrans" cxnId="{6587FFEE-DF0B-4642-B17E-92F6C091B4CE}">
      <dgm:prSet/>
      <dgm:spPr/>
      <dgm:t>
        <a:bodyPr/>
        <a:lstStyle/>
        <a:p>
          <a:endParaRPr lang="en-GB" sz="1400"/>
        </a:p>
      </dgm:t>
    </dgm:pt>
    <dgm:pt modelId="{30A725A1-AC04-4E62-B06B-D60CEA72D725}" type="pres">
      <dgm:prSet presAssocID="{4E8EA2CC-F97D-4F49-A5F8-B22064FE9416}" presName="Name0" presStyleCnt="0">
        <dgm:presLayoutVars>
          <dgm:chMax val="7"/>
          <dgm:chPref val="7"/>
          <dgm:dir/>
        </dgm:presLayoutVars>
      </dgm:prSet>
      <dgm:spPr/>
    </dgm:pt>
    <dgm:pt modelId="{4D48C7C4-2B44-4258-8295-E349D7D40EB3}" type="pres">
      <dgm:prSet presAssocID="{4E8EA2CC-F97D-4F49-A5F8-B22064FE9416}" presName="Name1" presStyleCnt="0"/>
      <dgm:spPr/>
    </dgm:pt>
    <dgm:pt modelId="{182F3DAA-B78B-4CF9-ACE8-2CD637F8B9AE}" type="pres">
      <dgm:prSet presAssocID="{4E8EA2CC-F97D-4F49-A5F8-B22064FE9416}" presName="cycle" presStyleCnt="0"/>
      <dgm:spPr/>
    </dgm:pt>
    <dgm:pt modelId="{C6106357-364C-495E-A45C-447218E4F2D8}" type="pres">
      <dgm:prSet presAssocID="{4E8EA2CC-F97D-4F49-A5F8-B22064FE9416}" presName="srcNode" presStyleLbl="node1" presStyleIdx="0" presStyleCnt="5"/>
      <dgm:spPr/>
    </dgm:pt>
    <dgm:pt modelId="{36E7B0F4-E7E2-4C3E-B351-A230326D2C2E}" type="pres">
      <dgm:prSet presAssocID="{4E8EA2CC-F97D-4F49-A5F8-B22064FE9416}" presName="conn" presStyleLbl="parChTrans1D2" presStyleIdx="0" presStyleCnt="1"/>
      <dgm:spPr/>
    </dgm:pt>
    <dgm:pt modelId="{B00C02EB-A37E-4B16-863E-06800CBD3E6B}" type="pres">
      <dgm:prSet presAssocID="{4E8EA2CC-F97D-4F49-A5F8-B22064FE9416}" presName="extraNode" presStyleLbl="node1" presStyleIdx="0" presStyleCnt="5"/>
      <dgm:spPr/>
    </dgm:pt>
    <dgm:pt modelId="{1BF42E5B-11E6-4F6A-A326-B7976CA66B55}" type="pres">
      <dgm:prSet presAssocID="{4E8EA2CC-F97D-4F49-A5F8-B22064FE9416}" presName="dstNode" presStyleLbl="node1" presStyleIdx="0" presStyleCnt="5"/>
      <dgm:spPr/>
    </dgm:pt>
    <dgm:pt modelId="{236B72BA-E283-420B-944D-B96DC472BB32}" type="pres">
      <dgm:prSet presAssocID="{33D7DADD-EEB8-4A26-8853-6BAE1623BD3A}" presName="text_1" presStyleLbl="node1" presStyleIdx="0" presStyleCnt="5">
        <dgm:presLayoutVars>
          <dgm:bulletEnabled val="1"/>
        </dgm:presLayoutVars>
      </dgm:prSet>
      <dgm:spPr/>
    </dgm:pt>
    <dgm:pt modelId="{AACA4903-A610-4B2E-A06C-0EC58172AEEA}" type="pres">
      <dgm:prSet presAssocID="{33D7DADD-EEB8-4A26-8853-6BAE1623BD3A}" presName="accent_1" presStyleCnt="0"/>
      <dgm:spPr/>
    </dgm:pt>
    <dgm:pt modelId="{B49D4D71-0F62-4B30-BFDC-1BC0AA87E94C}" type="pres">
      <dgm:prSet presAssocID="{33D7DADD-EEB8-4A26-8853-6BAE1623BD3A}" presName="accentRepeatNode" presStyleLbl="solidFgAcc1" presStyleIdx="0" presStyleCnt="5"/>
      <dgm:spPr>
        <a:xfrm>
          <a:off x="63464" y="178987"/>
          <a:ext cx="597135" cy="597135"/>
        </a:xfrm>
        <a:prstGeom prst="ellipse">
          <a:avLst/>
        </a:prstGeom>
        <a:solidFill>
          <a:srgbClr val="FFE9CA"/>
        </a:solidFill>
        <a:ln w="6350" cap="flat" cmpd="sng" algn="ctr">
          <a:solidFill>
            <a:srgbClr val="663300"/>
          </a:solidFill>
          <a:prstDash val="solid"/>
          <a:miter lim="800000"/>
        </a:ln>
        <a:effectLst/>
      </dgm:spPr>
    </dgm:pt>
    <dgm:pt modelId="{13B0DF42-52C8-45C3-A4CB-C74BD9C3177C}" type="pres">
      <dgm:prSet presAssocID="{C0470E47-5D15-45E2-818C-16AFDE44BF12}" presName="text_2" presStyleLbl="node1" presStyleIdx="1" presStyleCnt="5" custScaleY="130614">
        <dgm:presLayoutVars>
          <dgm:bulletEnabled val="1"/>
        </dgm:presLayoutVars>
      </dgm:prSet>
      <dgm:spPr/>
    </dgm:pt>
    <dgm:pt modelId="{982FD9AE-B4B1-4184-81CC-27E5D0FC95FB}" type="pres">
      <dgm:prSet presAssocID="{C0470E47-5D15-45E2-818C-16AFDE44BF12}" presName="accent_2" presStyleCnt="0"/>
      <dgm:spPr/>
    </dgm:pt>
    <dgm:pt modelId="{2361444B-88D9-472C-93BF-5A709824C7C0}" type="pres">
      <dgm:prSet presAssocID="{C0470E47-5D15-45E2-818C-16AFDE44BF12}" presName="accentRepeatNode" presStyleLbl="solidFgAcc1" presStyleIdx="1" presStyleCnt="5"/>
      <dgm:spPr>
        <a:xfrm>
          <a:off x="405776" y="895321"/>
          <a:ext cx="597135" cy="597135"/>
        </a:xfrm>
        <a:prstGeom prst="ellipse">
          <a:avLst/>
        </a:prstGeom>
        <a:solidFill>
          <a:srgbClr val="FFE9CA"/>
        </a:solidFill>
        <a:ln w="6350" cap="flat" cmpd="sng" algn="ctr">
          <a:solidFill>
            <a:srgbClr val="663300"/>
          </a:solidFill>
          <a:prstDash val="solid"/>
          <a:miter lim="800000"/>
        </a:ln>
        <a:effectLst/>
      </dgm:spPr>
    </dgm:pt>
    <dgm:pt modelId="{053C26B0-E0BF-432F-99D7-F6E619EB0C10}" type="pres">
      <dgm:prSet presAssocID="{E00078FF-1343-4FBA-92B3-8E9D9D41BAA9}" presName="text_3" presStyleLbl="node1" presStyleIdx="2" presStyleCnt="5" custScaleY="111495">
        <dgm:presLayoutVars>
          <dgm:bulletEnabled val="1"/>
        </dgm:presLayoutVars>
      </dgm:prSet>
      <dgm:spPr/>
    </dgm:pt>
    <dgm:pt modelId="{5C871BCD-A8FB-4C06-9617-6BC9D40611DE}" type="pres">
      <dgm:prSet presAssocID="{E00078FF-1343-4FBA-92B3-8E9D9D41BAA9}" presName="accent_3" presStyleCnt="0"/>
      <dgm:spPr/>
    </dgm:pt>
    <dgm:pt modelId="{821A34F8-A597-497F-A37D-D19A3C1BC622}" type="pres">
      <dgm:prSet presAssocID="{E00078FF-1343-4FBA-92B3-8E9D9D41BAA9}" presName="accentRepeatNode" presStyleLbl="solidFgAcc1" presStyleIdx="2" presStyleCnt="5"/>
      <dgm:spPr>
        <a:xfrm>
          <a:off x="510838" y="1611655"/>
          <a:ext cx="597135" cy="597135"/>
        </a:xfrm>
        <a:prstGeom prst="ellipse">
          <a:avLst/>
        </a:prstGeom>
        <a:solidFill>
          <a:srgbClr val="FFE9CA"/>
        </a:solidFill>
        <a:ln w="6350" cap="flat" cmpd="sng" algn="ctr">
          <a:solidFill>
            <a:srgbClr val="663300"/>
          </a:solidFill>
          <a:prstDash val="solid"/>
          <a:miter lim="800000"/>
        </a:ln>
        <a:effectLst/>
      </dgm:spPr>
    </dgm:pt>
    <dgm:pt modelId="{604C6B0B-1EA5-43BA-8704-616D2ADCE265}" type="pres">
      <dgm:prSet presAssocID="{30EE6E60-659C-4DBD-8758-592030FE15CF}" presName="text_4" presStyleLbl="node1" presStyleIdx="3" presStyleCnt="5">
        <dgm:presLayoutVars>
          <dgm:bulletEnabled val="1"/>
        </dgm:presLayoutVars>
      </dgm:prSet>
      <dgm:spPr/>
    </dgm:pt>
    <dgm:pt modelId="{34EE01F5-DE11-4DAA-86EC-553A7D252F2F}" type="pres">
      <dgm:prSet presAssocID="{30EE6E60-659C-4DBD-8758-592030FE15CF}" presName="accent_4" presStyleCnt="0"/>
      <dgm:spPr/>
    </dgm:pt>
    <dgm:pt modelId="{FE32AD02-F5CC-417D-9725-EC6958CA39E7}" type="pres">
      <dgm:prSet presAssocID="{30EE6E60-659C-4DBD-8758-592030FE15CF}" presName="accentRepeatNode" presStyleLbl="solidFgAcc1" presStyleIdx="3" presStyleCnt="5"/>
      <dgm:spPr>
        <a:xfrm>
          <a:off x="405776" y="2327988"/>
          <a:ext cx="597135" cy="597135"/>
        </a:xfrm>
        <a:prstGeom prst="ellipse">
          <a:avLst/>
        </a:prstGeom>
        <a:solidFill>
          <a:srgbClr val="FFE9CA"/>
        </a:solidFill>
        <a:ln w="6350" cap="flat" cmpd="sng" algn="ctr">
          <a:solidFill>
            <a:srgbClr val="663300"/>
          </a:solidFill>
          <a:prstDash val="solid"/>
          <a:miter lim="800000"/>
        </a:ln>
        <a:effectLst/>
      </dgm:spPr>
    </dgm:pt>
    <dgm:pt modelId="{DCDD1388-D63B-4719-849E-D0E6277689A5}" type="pres">
      <dgm:prSet presAssocID="{6BEC8DE5-616B-4354-8BEE-0C5078F10C25}" presName="text_5" presStyleLbl="node1" presStyleIdx="4" presStyleCnt="5" custScaleY="138096">
        <dgm:presLayoutVars>
          <dgm:bulletEnabled val="1"/>
        </dgm:presLayoutVars>
      </dgm:prSet>
      <dgm:spPr/>
    </dgm:pt>
    <dgm:pt modelId="{1D570745-D002-4515-8075-EDD55E338E34}" type="pres">
      <dgm:prSet presAssocID="{6BEC8DE5-616B-4354-8BEE-0C5078F10C25}" presName="accent_5" presStyleCnt="0"/>
      <dgm:spPr/>
    </dgm:pt>
    <dgm:pt modelId="{7ABDCABE-02D5-4DD9-8BB6-142B21930F1C}" type="pres">
      <dgm:prSet presAssocID="{6BEC8DE5-616B-4354-8BEE-0C5078F10C25}" presName="accentRepeatNode" presStyleLbl="solidFgAcc1" presStyleIdx="4" presStyleCnt="5"/>
      <dgm:spPr>
        <a:xfrm>
          <a:off x="63464" y="3044322"/>
          <a:ext cx="597135" cy="597135"/>
        </a:xfrm>
        <a:prstGeom prst="ellipse">
          <a:avLst/>
        </a:prstGeom>
        <a:solidFill>
          <a:srgbClr val="FFE9CA"/>
        </a:solidFill>
        <a:ln w="6350" cap="flat" cmpd="sng" algn="ctr">
          <a:solidFill>
            <a:srgbClr val="663300"/>
          </a:solidFill>
          <a:prstDash val="solid"/>
          <a:miter lim="800000"/>
        </a:ln>
        <a:effectLst/>
      </dgm:spPr>
    </dgm:pt>
  </dgm:ptLst>
  <dgm:cxnLst>
    <dgm:cxn modelId="{D1EB6E12-56D4-4CB0-820F-6B575F913E56}" type="presOf" srcId="{C0470E47-5D15-45E2-818C-16AFDE44BF12}" destId="{13B0DF42-52C8-45C3-A4CB-C74BD9C3177C}" srcOrd="0" destOrd="0" presId="urn:microsoft.com/office/officeart/2008/layout/VerticalCurvedList"/>
    <dgm:cxn modelId="{9AC5681D-CFD2-4EA0-8124-173809E5D6AD}" srcId="{4E8EA2CC-F97D-4F49-A5F8-B22064FE9416}" destId="{33D7DADD-EEB8-4A26-8853-6BAE1623BD3A}" srcOrd="0" destOrd="0" parTransId="{3E8C8BD6-D807-425D-A01C-5BBFA7A54E58}" sibTransId="{8F05116A-2EA6-4C49-A016-3965DE52BB07}"/>
    <dgm:cxn modelId="{393A8321-C1F8-418D-A07C-D8F87B4AE389}" srcId="{4E8EA2CC-F97D-4F49-A5F8-B22064FE9416}" destId="{E00078FF-1343-4FBA-92B3-8E9D9D41BAA9}" srcOrd="2" destOrd="0" parTransId="{1B4F1AA7-87E7-4313-91A2-E0296DD66BD7}" sibTransId="{69100F6F-19C3-4C62-8AEC-4DDF426E46F4}"/>
    <dgm:cxn modelId="{BAB9243D-2C06-4D16-9E6E-3BDE27EA170F}" type="presOf" srcId="{4E8EA2CC-F97D-4F49-A5F8-B22064FE9416}" destId="{30A725A1-AC04-4E62-B06B-D60CEA72D725}" srcOrd="0" destOrd="0" presId="urn:microsoft.com/office/officeart/2008/layout/VerticalCurvedList"/>
    <dgm:cxn modelId="{3AA5FC6A-77D2-4C7C-8547-F8119A0ABADD}" type="presOf" srcId="{8F05116A-2EA6-4C49-A016-3965DE52BB07}" destId="{36E7B0F4-E7E2-4C3E-B351-A230326D2C2E}" srcOrd="0" destOrd="0" presId="urn:microsoft.com/office/officeart/2008/layout/VerticalCurvedList"/>
    <dgm:cxn modelId="{11EB984D-9372-431C-A83F-9386322A4C68}" type="presOf" srcId="{33D7DADD-EEB8-4A26-8853-6BAE1623BD3A}" destId="{236B72BA-E283-420B-944D-B96DC472BB32}" srcOrd="0" destOrd="0" presId="urn:microsoft.com/office/officeart/2008/layout/VerticalCurvedList"/>
    <dgm:cxn modelId="{79326E51-9846-4A65-BF92-CBE45178D105}" srcId="{4E8EA2CC-F97D-4F49-A5F8-B22064FE9416}" destId="{30EE6E60-659C-4DBD-8758-592030FE15CF}" srcOrd="3" destOrd="0" parTransId="{102D3077-2326-4CEC-BCA8-28D32E774630}" sibTransId="{408A8495-ADBD-4D81-8648-C029DB18192E}"/>
    <dgm:cxn modelId="{396AC7A4-70F0-4E45-B44E-4884EFC6A291}" type="presOf" srcId="{E00078FF-1343-4FBA-92B3-8E9D9D41BAA9}" destId="{053C26B0-E0BF-432F-99D7-F6E619EB0C10}" srcOrd="0" destOrd="0" presId="urn:microsoft.com/office/officeart/2008/layout/VerticalCurvedList"/>
    <dgm:cxn modelId="{92AF61BD-A186-4755-A1A5-124C8734C28E}" srcId="{4E8EA2CC-F97D-4F49-A5F8-B22064FE9416}" destId="{C0470E47-5D15-45E2-818C-16AFDE44BF12}" srcOrd="1" destOrd="0" parTransId="{12EABEBC-9DF7-4447-B1CB-709A3BB8F02C}" sibTransId="{B7EC47FF-C85D-4B0C-9A70-00973F5B2DAE}"/>
    <dgm:cxn modelId="{D9008BEA-8649-4F73-9405-07BC97F6DFCE}" type="presOf" srcId="{30EE6E60-659C-4DBD-8758-592030FE15CF}" destId="{604C6B0B-1EA5-43BA-8704-616D2ADCE265}" srcOrd="0" destOrd="0" presId="urn:microsoft.com/office/officeart/2008/layout/VerticalCurvedList"/>
    <dgm:cxn modelId="{6587FFEE-DF0B-4642-B17E-92F6C091B4CE}" srcId="{4E8EA2CC-F97D-4F49-A5F8-B22064FE9416}" destId="{6BEC8DE5-616B-4354-8BEE-0C5078F10C25}" srcOrd="4" destOrd="0" parTransId="{F14E76C7-DD33-49BE-9352-710012BB2336}" sibTransId="{9B50B881-752C-4D6B-B981-1B26F7771F08}"/>
    <dgm:cxn modelId="{EF4FEDF3-EE64-47E5-BAA8-82C971DA1DCA}" type="presOf" srcId="{6BEC8DE5-616B-4354-8BEE-0C5078F10C25}" destId="{DCDD1388-D63B-4719-849E-D0E6277689A5}" srcOrd="0" destOrd="0" presId="urn:microsoft.com/office/officeart/2008/layout/VerticalCurvedList"/>
    <dgm:cxn modelId="{F31F706E-9084-466D-B2DA-358C3E13EB4C}" type="presParOf" srcId="{30A725A1-AC04-4E62-B06B-D60CEA72D725}" destId="{4D48C7C4-2B44-4258-8295-E349D7D40EB3}" srcOrd="0" destOrd="0" presId="urn:microsoft.com/office/officeart/2008/layout/VerticalCurvedList"/>
    <dgm:cxn modelId="{62F59F4F-562B-4AEE-88AC-F20CC556DFB4}" type="presParOf" srcId="{4D48C7C4-2B44-4258-8295-E349D7D40EB3}" destId="{182F3DAA-B78B-4CF9-ACE8-2CD637F8B9AE}" srcOrd="0" destOrd="0" presId="urn:microsoft.com/office/officeart/2008/layout/VerticalCurvedList"/>
    <dgm:cxn modelId="{E5F1609B-98FE-4D0E-B8B3-E7D5F0AC4093}" type="presParOf" srcId="{182F3DAA-B78B-4CF9-ACE8-2CD637F8B9AE}" destId="{C6106357-364C-495E-A45C-447218E4F2D8}" srcOrd="0" destOrd="0" presId="urn:microsoft.com/office/officeart/2008/layout/VerticalCurvedList"/>
    <dgm:cxn modelId="{8F81F154-1831-44B9-B418-53C66BE37A6C}" type="presParOf" srcId="{182F3DAA-B78B-4CF9-ACE8-2CD637F8B9AE}" destId="{36E7B0F4-E7E2-4C3E-B351-A230326D2C2E}" srcOrd="1" destOrd="0" presId="urn:microsoft.com/office/officeart/2008/layout/VerticalCurvedList"/>
    <dgm:cxn modelId="{20B21EB4-2C3E-4A37-AC07-D563BD69C6BB}" type="presParOf" srcId="{182F3DAA-B78B-4CF9-ACE8-2CD637F8B9AE}" destId="{B00C02EB-A37E-4B16-863E-06800CBD3E6B}" srcOrd="2" destOrd="0" presId="urn:microsoft.com/office/officeart/2008/layout/VerticalCurvedList"/>
    <dgm:cxn modelId="{FD464D1C-A6F9-4430-850A-3A2492D38311}" type="presParOf" srcId="{182F3DAA-B78B-4CF9-ACE8-2CD637F8B9AE}" destId="{1BF42E5B-11E6-4F6A-A326-B7976CA66B55}" srcOrd="3" destOrd="0" presId="urn:microsoft.com/office/officeart/2008/layout/VerticalCurvedList"/>
    <dgm:cxn modelId="{28C60620-BD5B-41A9-8DC2-B45D6102DAD2}" type="presParOf" srcId="{4D48C7C4-2B44-4258-8295-E349D7D40EB3}" destId="{236B72BA-E283-420B-944D-B96DC472BB32}" srcOrd="1" destOrd="0" presId="urn:microsoft.com/office/officeart/2008/layout/VerticalCurvedList"/>
    <dgm:cxn modelId="{77A21CA9-EB5F-49F7-9772-B190A298A326}" type="presParOf" srcId="{4D48C7C4-2B44-4258-8295-E349D7D40EB3}" destId="{AACA4903-A610-4B2E-A06C-0EC58172AEEA}" srcOrd="2" destOrd="0" presId="urn:microsoft.com/office/officeart/2008/layout/VerticalCurvedList"/>
    <dgm:cxn modelId="{4D04959E-B1A2-46E5-B683-97D845313D24}" type="presParOf" srcId="{AACA4903-A610-4B2E-A06C-0EC58172AEEA}" destId="{B49D4D71-0F62-4B30-BFDC-1BC0AA87E94C}" srcOrd="0" destOrd="0" presId="urn:microsoft.com/office/officeart/2008/layout/VerticalCurvedList"/>
    <dgm:cxn modelId="{39AFB901-3719-4061-924F-EDDEB4A16D2C}" type="presParOf" srcId="{4D48C7C4-2B44-4258-8295-E349D7D40EB3}" destId="{13B0DF42-52C8-45C3-A4CB-C74BD9C3177C}" srcOrd="3" destOrd="0" presId="urn:microsoft.com/office/officeart/2008/layout/VerticalCurvedList"/>
    <dgm:cxn modelId="{0F5FB75B-A220-4722-8CF6-2691E85694F3}" type="presParOf" srcId="{4D48C7C4-2B44-4258-8295-E349D7D40EB3}" destId="{982FD9AE-B4B1-4184-81CC-27E5D0FC95FB}" srcOrd="4" destOrd="0" presId="urn:microsoft.com/office/officeart/2008/layout/VerticalCurvedList"/>
    <dgm:cxn modelId="{83774408-2B24-49EF-8D53-1F5211F9572B}" type="presParOf" srcId="{982FD9AE-B4B1-4184-81CC-27E5D0FC95FB}" destId="{2361444B-88D9-472C-93BF-5A709824C7C0}" srcOrd="0" destOrd="0" presId="urn:microsoft.com/office/officeart/2008/layout/VerticalCurvedList"/>
    <dgm:cxn modelId="{95E69B13-5683-4D4B-8636-D2D4E42BDE7F}" type="presParOf" srcId="{4D48C7C4-2B44-4258-8295-E349D7D40EB3}" destId="{053C26B0-E0BF-432F-99D7-F6E619EB0C10}" srcOrd="5" destOrd="0" presId="urn:microsoft.com/office/officeart/2008/layout/VerticalCurvedList"/>
    <dgm:cxn modelId="{3626DE86-817C-4B83-8637-22139C6B9C17}" type="presParOf" srcId="{4D48C7C4-2B44-4258-8295-E349D7D40EB3}" destId="{5C871BCD-A8FB-4C06-9617-6BC9D40611DE}" srcOrd="6" destOrd="0" presId="urn:microsoft.com/office/officeart/2008/layout/VerticalCurvedList"/>
    <dgm:cxn modelId="{67036632-71D4-43EE-9104-9D490BEFE0F2}" type="presParOf" srcId="{5C871BCD-A8FB-4C06-9617-6BC9D40611DE}" destId="{821A34F8-A597-497F-A37D-D19A3C1BC622}" srcOrd="0" destOrd="0" presId="urn:microsoft.com/office/officeart/2008/layout/VerticalCurvedList"/>
    <dgm:cxn modelId="{5DAAFFD5-0E36-4810-8DF4-9C7C0E00178A}" type="presParOf" srcId="{4D48C7C4-2B44-4258-8295-E349D7D40EB3}" destId="{604C6B0B-1EA5-43BA-8704-616D2ADCE265}" srcOrd="7" destOrd="0" presId="urn:microsoft.com/office/officeart/2008/layout/VerticalCurvedList"/>
    <dgm:cxn modelId="{92E8AFC1-9686-4727-9274-D9F49C706CAF}" type="presParOf" srcId="{4D48C7C4-2B44-4258-8295-E349D7D40EB3}" destId="{34EE01F5-DE11-4DAA-86EC-553A7D252F2F}" srcOrd="8" destOrd="0" presId="urn:microsoft.com/office/officeart/2008/layout/VerticalCurvedList"/>
    <dgm:cxn modelId="{C47F1D9B-27D4-46A3-B502-EDFC2CC3CB93}" type="presParOf" srcId="{34EE01F5-DE11-4DAA-86EC-553A7D252F2F}" destId="{FE32AD02-F5CC-417D-9725-EC6958CA39E7}" srcOrd="0" destOrd="0" presId="urn:microsoft.com/office/officeart/2008/layout/VerticalCurvedList"/>
    <dgm:cxn modelId="{9524D09F-0614-4860-BB40-F62FCE276AEE}" type="presParOf" srcId="{4D48C7C4-2B44-4258-8295-E349D7D40EB3}" destId="{DCDD1388-D63B-4719-849E-D0E6277689A5}" srcOrd="9" destOrd="0" presId="urn:microsoft.com/office/officeart/2008/layout/VerticalCurvedList"/>
    <dgm:cxn modelId="{7DAFA1DB-A90D-4B00-8E5E-CEF402015853}" type="presParOf" srcId="{4D48C7C4-2B44-4258-8295-E349D7D40EB3}" destId="{1D570745-D002-4515-8075-EDD55E338E34}" srcOrd="10" destOrd="0" presId="urn:microsoft.com/office/officeart/2008/layout/VerticalCurvedList"/>
    <dgm:cxn modelId="{74899C64-99F2-41FB-B44B-274F1A752849}" type="presParOf" srcId="{1D570745-D002-4515-8075-EDD55E338E34}" destId="{7ABDCABE-02D5-4DD9-8BB6-142B21930F1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8EA2CC-F97D-4F49-A5F8-B22064FE9416}"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GB"/>
        </a:p>
      </dgm:t>
    </dgm:pt>
    <dgm:pt modelId="{33D7DADD-EEB8-4A26-8853-6BAE1623BD3A}">
      <dgm:prSet phldrT="[Κείμενο]" custT="1"/>
      <dgm:spPr>
        <a:solidFill>
          <a:schemeClr val="bg1">
            <a:lumMod val="95000"/>
          </a:schemeClr>
        </a:solidFill>
      </dgm:spPr>
      <dgm:t>
        <a:bodyPr/>
        <a:lstStyle/>
        <a:p>
          <a:r>
            <a:rPr lang="el-GR" sz="1300" b="1" dirty="0">
              <a:latin typeface="Calibri" panose="020F0502020204030204" pitchFamily="34" charset="0"/>
              <a:cs typeface="Calibri" panose="020F0502020204030204" pitchFamily="34" charset="0"/>
            </a:rPr>
            <a:t>Περιορισμένη διαφοροποίηση/ εξειδίκευση </a:t>
          </a:r>
          <a:r>
            <a:rPr lang="el-GR" sz="1300" b="0" dirty="0">
              <a:latin typeface="Calibri" panose="020F0502020204030204" pitchFamily="34" charset="0"/>
              <a:cs typeface="Calibri" panose="020F0502020204030204" pitchFamily="34" charset="0"/>
            </a:rPr>
            <a:t>των περιφερειακών στρατηγικών σε σχέση με την εθνική, καλή πρακτική η εστίαση σε κλάδους και αλυσίδες αξίας υψηλής περιφερειακής συγκέντρωσης/ κλαδικής εξειδίκευσης η/και  αυξημένου εξαγωγικού προσανατολισμού (βιομηχανίες μετάλλου, πλαστικών, μαρμάρου κοκ.)</a:t>
          </a:r>
          <a:r>
            <a:rPr lang="en-US" sz="1300" b="0" dirty="0">
              <a:latin typeface="Calibri" panose="020F0502020204030204" pitchFamily="34" charset="0"/>
              <a:cs typeface="Calibri" panose="020F0502020204030204" pitchFamily="34" charset="0"/>
            </a:rPr>
            <a:t> </a:t>
          </a:r>
          <a:endParaRPr lang="en-GB" sz="1300" b="0" dirty="0">
            <a:latin typeface="Calibri" panose="020F0502020204030204" pitchFamily="34" charset="0"/>
            <a:cs typeface="Calibri" panose="020F0502020204030204" pitchFamily="34" charset="0"/>
          </a:endParaRPr>
        </a:p>
      </dgm:t>
    </dgm:pt>
    <dgm:pt modelId="{3E8C8BD6-D807-425D-A01C-5BBFA7A54E58}" type="parTrans" cxnId="{9AC5681D-CFD2-4EA0-8124-173809E5D6AD}">
      <dgm:prSet/>
      <dgm:spPr/>
      <dgm:t>
        <a:bodyPr/>
        <a:lstStyle/>
        <a:p>
          <a:endParaRPr lang="en-GB" sz="1400"/>
        </a:p>
      </dgm:t>
    </dgm:pt>
    <dgm:pt modelId="{8F05116A-2EA6-4C49-A016-3965DE52BB07}" type="sibTrans" cxnId="{9AC5681D-CFD2-4EA0-8124-173809E5D6AD}">
      <dgm:prSet/>
      <dgm:spPr/>
      <dgm:t>
        <a:bodyPr/>
        <a:lstStyle/>
        <a:p>
          <a:endParaRPr lang="en-GB" sz="1400"/>
        </a:p>
      </dgm:t>
    </dgm:pt>
    <dgm:pt modelId="{C0470E47-5D15-45E2-818C-16AFDE44BF12}">
      <dgm:prSet custT="1"/>
      <dgm:spPr>
        <a:solidFill>
          <a:schemeClr val="bg1">
            <a:lumMod val="95000"/>
          </a:schemeClr>
        </a:solidFill>
      </dgm:spPr>
      <dgm:t>
        <a:bodyPr/>
        <a:lstStyle/>
        <a:p>
          <a:r>
            <a:rPr lang="el-GR" sz="1300" b="1" dirty="0">
              <a:latin typeface="Calibri" panose="020F0502020204030204" pitchFamily="34" charset="0"/>
              <a:cs typeface="Calibri" panose="020F0502020204030204" pitchFamily="34" charset="0"/>
            </a:rPr>
            <a:t>Αυξημένη εστίαση </a:t>
          </a:r>
          <a:r>
            <a:rPr lang="el-GR" sz="1300" b="0" dirty="0">
              <a:latin typeface="Calibri" panose="020F0502020204030204" pitchFamily="34" charset="0"/>
              <a:cs typeface="Calibri" panose="020F0502020204030204" pitchFamily="34" charset="0"/>
            </a:rPr>
            <a:t>και χρηματοδοτική βαρύτητα </a:t>
          </a:r>
          <a:r>
            <a:rPr lang="el-GR" sz="1300" b="1" dirty="0">
              <a:latin typeface="Calibri" panose="020F0502020204030204" pitchFamily="34" charset="0"/>
              <a:cs typeface="Calibri" panose="020F0502020204030204" pitchFamily="34" charset="0"/>
            </a:rPr>
            <a:t>της εθνικής </a:t>
          </a:r>
          <a:r>
            <a:rPr lang="en-US" sz="1300" b="1" dirty="0">
              <a:latin typeface="Calibri" panose="020F0502020204030204" pitchFamily="34" charset="0"/>
              <a:cs typeface="Calibri" panose="020F0502020204030204" pitchFamily="34" charset="0"/>
            </a:rPr>
            <a:t>RIS3 </a:t>
          </a:r>
          <a:r>
            <a:rPr lang="el-GR" sz="1300" b="1" dirty="0">
              <a:latin typeface="Calibri" panose="020F0502020204030204" pitchFamily="34" charset="0"/>
              <a:cs typeface="Calibri" panose="020F0502020204030204" pitchFamily="34" charset="0"/>
            </a:rPr>
            <a:t>στο χώρο της έρευνας και καινοτομίας </a:t>
          </a:r>
          <a:r>
            <a:rPr lang="el-GR" sz="1300" b="0" dirty="0">
              <a:latin typeface="Calibri" panose="020F0502020204030204" pitchFamily="34" charset="0"/>
              <a:cs typeface="Calibri" panose="020F0502020204030204" pitchFamily="34" charset="0"/>
            </a:rPr>
            <a:t>(παρεμβάσεις του ΘΣ1), </a:t>
          </a:r>
          <a:r>
            <a:rPr lang="el-GR" sz="1300" b="1" dirty="0">
              <a:latin typeface="Calibri" panose="020F0502020204030204" pitchFamily="34" charset="0"/>
              <a:cs typeface="Calibri" panose="020F0502020204030204" pitchFamily="34" charset="0"/>
            </a:rPr>
            <a:t>μεγαλύτερη έμφαση των περιφερειακών στρατηγικών στην επιχειρηματικότητα</a:t>
          </a:r>
          <a:endParaRPr lang="en-GB" sz="1300" b="1" dirty="0">
            <a:latin typeface="Calibri" panose="020F0502020204030204" pitchFamily="34" charset="0"/>
            <a:cs typeface="Calibri" panose="020F0502020204030204" pitchFamily="34" charset="0"/>
          </a:endParaRPr>
        </a:p>
      </dgm:t>
    </dgm:pt>
    <dgm:pt modelId="{12EABEBC-9DF7-4447-B1CB-709A3BB8F02C}" type="parTrans" cxnId="{92AF61BD-A186-4755-A1A5-124C8734C28E}">
      <dgm:prSet/>
      <dgm:spPr/>
      <dgm:t>
        <a:bodyPr/>
        <a:lstStyle/>
        <a:p>
          <a:endParaRPr lang="en-GB" sz="1400"/>
        </a:p>
      </dgm:t>
    </dgm:pt>
    <dgm:pt modelId="{B7EC47FF-C85D-4B0C-9A70-00973F5B2DAE}" type="sibTrans" cxnId="{92AF61BD-A186-4755-A1A5-124C8734C28E}">
      <dgm:prSet/>
      <dgm:spPr/>
      <dgm:t>
        <a:bodyPr/>
        <a:lstStyle/>
        <a:p>
          <a:endParaRPr lang="en-GB" sz="1400"/>
        </a:p>
      </dgm:t>
    </dgm:pt>
    <dgm:pt modelId="{E00078FF-1343-4FBA-92B3-8E9D9D41BAA9}">
      <dgm:prSet custT="1"/>
      <dgm:spPr>
        <a:solidFill>
          <a:schemeClr val="bg1">
            <a:lumMod val="9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1300" b="1" dirty="0">
              <a:latin typeface="Calibri" panose="020F0502020204030204" pitchFamily="34" charset="0"/>
              <a:cs typeface="Calibri" panose="020F0502020204030204" pitchFamily="34" charset="0"/>
            </a:rPr>
            <a:t>Τομείς προτεραιότητας </a:t>
          </a:r>
          <a:r>
            <a:rPr lang="el-GR" sz="1300" b="0" dirty="0">
              <a:latin typeface="Calibri" panose="020F0502020204030204" pitchFamily="34" charset="0"/>
              <a:cs typeface="Calibri" panose="020F0502020204030204" pitchFamily="34" charset="0"/>
            </a:rPr>
            <a:t>των περιφερειακών RIS3 </a:t>
          </a:r>
          <a:r>
            <a:rPr lang="el-GR" sz="1300" b="1" dirty="0">
              <a:latin typeface="Calibri" panose="020F0502020204030204" pitchFamily="34" charset="0"/>
              <a:cs typeface="Calibri" panose="020F0502020204030204" pitchFamily="34" charset="0"/>
            </a:rPr>
            <a:t>που δεν εντάσσονται στις εθνικές πλατφόρμες </a:t>
          </a:r>
          <a:r>
            <a:rPr lang="el-GR" sz="1300" b="0" dirty="0">
              <a:latin typeface="Calibri" panose="020F0502020204030204" pitchFamily="34" charset="0"/>
              <a:cs typeface="Calibri" panose="020F0502020204030204" pitchFamily="34" charset="0"/>
            </a:rPr>
            <a:t>καινοτομίας  </a:t>
          </a:r>
          <a:r>
            <a:rPr lang="el-GR" sz="1300" b="1" dirty="0">
              <a:latin typeface="Calibri" panose="020F0502020204030204" pitchFamily="34" charset="0"/>
              <a:cs typeface="Calibri" panose="020F0502020204030204" pitchFamily="34" charset="0"/>
            </a:rPr>
            <a:t>προβλέφθηκε να χρηματοδοτηθούν από πόρους των ΠΕΠ</a:t>
          </a:r>
          <a:endParaRPr lang="en-GB" sz="1400" b="1" dirty="0">
            <a:latin typeface="Calibri" panose="020F0502020204030204" pitchFamily="34" charset="0"/>
            <a:cs typeface="Calibri" panose="020F0502020204030204" pitchFamily="34" charset="0"/>
          </a:endParaRPr>
        </a:p>
      </dgm:t>
    </dgm:pt>
    <dgm:pt modelId="{1B4F1AA7-87E7-4313-91A2-E0296DD66BD7}" type="parTrans" cxnId="{393A8321-C1F8-418D-A07C-D8F87B4AE389}">
      <dgm:prSet/>
      <dgm:spPr/>
      <dgm:t>
        <a:bodyPr/>
        <a:lstStyle/>
        <a:p>
          <a:endParaRPr lang="en-GB" sz="1400"/>
        </a:p>
      </dgm:t>
    </dgm:pt>
    <dgm:pt modelId="{69100F6F-19C3-4C62-8AEC-4DDF426E46F4}" type="sibTrans" cxnId="{393A8321-C1F8-418D-A07C-D8F87B4AE389}">
      <dgm:prSet/>
      <dgm:spPr/>
      <dgm:t>
        <a:bodyPr/>
        <a:lstStyle/>
        <a:p>
          <a:endParaRPr lang="en-GB" sz="1400"/>
        </a:p>
      </dgm:t>
    </dgm:pt>
    <dgm:pt modelId="{30EE6E60-659C-4DBD-8758-592030FE15CF}">
      <dgm:prSet custT="1"/>
      <dgm:spPr>
        <a:solidFill>
          <a:schemeClr val="bg1">
            <a:lumMod val="95000"/>
          </a:schemeClr>
        </a:solidFill>
      </dgm:spPr>
      <dgm:t>
        <a:bodyPr/>
        <a:lstStyle/>
        <a:p>
          <a:r>
            <a:rPr lang="el-GR" sz="1300" b="0" dirty="0">
              <a:latin typeface="Calibri" panose="020F0502020204030204" pitchFamily="34" charset="0"/>
              <a:cs typeface="Calibri" panose="020F0502020204030204" pitchFamily="34" charset="0"/>
            </a:rPr>
            <a:t>Παρόλα τα παραπάνω υπάρχει </a:t>
          </a:r>
          <a:r>
            <a:rPr lang="el-GR" sz="1300" b="1" dirty="0">
              <a:latin typeface="Calibri" panose="020F0502020204030204" pitchFamily="34" charset="0"/>
              <a:cs typeface="Calibri" panose="020F0502020204030204" pitchFamily="34" charset="0"/>
            </a:rPr>
            <a:t>δυσκολία αναγνώρισης και σαφούς διάκρισης </a:t>
          </a:r>
          <a:r>
            <a:rPr lang="el-GR" sz="1300" b="0" dirty="0">
              <a:latin typeface="Calibri" panose="020F0502020204030204" pitchFamily="34" charset="0"/>
              <a:cs typeface="Calibri" panose="020F0502020204030204" pitchFamily="34" charset="0"/>
            </a:rPr>
            <a:t>των παρεμβάσεων των δύο επιπέδων από τους εμπλεκόμενους στην εφαρμογή των περιφερειακών στρατηγικών φορείς</a:t>
          </a:r>
          <a:endParaRPr lang="en-GB" sz="1300" dirty="0">
            <a:latin typeface="Calibri" panose="020F0502020204030204" pitchFamily="34" charset="0"/>
            <a:cs typeface="Calibri" panose="020F0502020204030204" pitchFamily="34" charset="0"/>
          </a:endParaRPr>
        </a:p>
      </dgm:t>
    </dgm:pt>
    <dgm:pt modelId="{102D3077-2326-4CEC-BCA8-28D32E774630}" type="parTrans" cxnId="{79326E51-9846-4A65-BF92-CBE45178D105}">
      <dgm:prSet/>
      <dgm:spPr/>
      <dgm:t>
        <a:bodyPr/>
        <a:lstStyle/>
        <a:p>
          <a:endParaRPr lang="en-GB" sz="1400"/>
        </a:p>
      </dgm:t>
    </dgm:pt>
    <dgm:pt modelId="{408A8495-ADBD-4D81-8648-C029DB18192E}" type="sibTrans" cxnId="{79326E51-9846-4A65-BF92-CBE45178D105}">
      <dgm:prSet/>
      <dgm:spPr/>
      <dgm:t>
        <a:bodyPr/>
        <a:lstStyle/>
        <a:p>
          <a:endParaRPr lang="en-GB" sz="1400"/>
        </a:p>
      </dgm:t>
    </dgm:pt>
    <dgm:pt modelId="{6BEC8DE5-616B-4354-8BEE-0C5078F10C25}">
      <dgm:prSet custT="1"/>
      <dgm:spPr>
        <a:solidFill>
          <a:schemeClr val="bg1">
            <a:lumMod val="95000"/>
          </a:schemeClr>
        </a:solidFill>
      </dgm:spPr>
      <dgm:t>
        <a:bodyPr/>
        <a:lstStyle/>
        <a:p>
          <a:r>
            <a:rPr lang="el-GR" sz="1300" b="1" dirty="0">
              <a:latin typeface="Calibri" panose="020F0502020204030204" pitchFamily="34" charset="0"/>
              <a:cs typeface="Calibri" panose="020F0502020204030204" pitchFamily="34" charset="0"/>
            </a:rPr>
            <a:t>Αξιοποίηση της πρακτικής </a:t>
          </a:r>
          <a:r>
            <a:rPr lang="el-GR" sz="1300" b="0" dirty="0">
              <a:latin typeface="Calibri" panose="020F0502020204030204" pitchFamily="34" charset="0"/>
              <a:cs typeface="Calibri" panose="020F0502020204030204" pitchFamily="34" charset="0"/>
            </a:rPr>
            <a:t>του που ακολουθήθηκε στο πλαίσιο του </a:t>
          </a:r>
          <a:r>
            <a:rPr lang="el-GR" sz="1300" b="1" dirty="0">
              <a:latin typeface="Calibri" panose="020F0502020204030204" pitchFamily="34" charset="0"/>
              <a:cs typeface="Calibri" panose="020F0502020204030204" pitchFamily="34" charset="0"/>
            </a:rPr>
            <a:t>HORIZON</a:t>
          </a:r>
          <a:r>
            <a:rPr lang="el-GR" sz="1300" b="0" dirty="0">
              <a:latin typeface="Calibri" panose="020F0502020204030204" pitchFamily="34" charset="0"/>
              <a:cs typeface="Calibri" panose="020F0502020204030204" pitchFamily="34" charset="0"/>
            </a:rPr>
            <a:t> (χρηματοδότηση αξιόλογων προτάσεων που δεν προκρίθηκαν λόγω περιορισμένης διαθεσιμότητας πόρων δράσεων εθνικής εμβέλειας από πόρους των περιφερειακών προγραμμάτων)</a:t>
          </a:r>
          <a:endParaRPr lang="en-GB" sz="1300" b="0" dirty="0">
            <a:latin typeface="Calibri" panose="020F0502020204030204" pitchFamily="34" charset="0"/>
            <a:cs typeface="Calibri" panose="020F0502020204030204" pitchFamily="34" charset="0"/>
          </a:endParaRPr>
        </a:p>
      </dgm:t>
    </dgm:pt>
    <dgm:pt modelId="{F14E76C7-DD33-49BE-9352-710012BB2336}" type="parTrans" cxnId="{6587FFEE-DF0B-4642-B17E-92F6C091B4CE}">
      <dgm:prSet/>
      <dgm:spPr/>
      <dgm:t>
        <a:bodyPr/>
        <a:lstStyle/>
        <a:p>
          <a:endParaRPr lang="en-GB" sz="1400"/>
        </a:p>
      </dgm:t>
    </dgm:pt>
    <dgm:pt modelId="{9B50B881-752C-4D6B-B981-1B26F7771F08}" type="sibTrans" cxnId="{6587FFEE-DF0B-4642-B17E-92F6C091B4CE}">
      <dgm:prSet/>
      <dgm:spPr/>
      <dgm:t>
        <a:bodyPr/>
        <a:lstStyle/>
        <a:p>
          <a:endParaRPr lang="en-GB" sz="1400"/>
        </a:p>
      </dgm:t>
    </dgm:pt>
    <dgm:pt modelId="{D8A71ECC-9D7E-4948-8A3B-F93648DDD538}">
      <dgm:prSet custT="1"/>
      <dgm:spPr>
        <a:solidFill>
          <a:schemeClr val="bg1">
            <a:lumMod val="95000"/>
          </a:schemeClr>
        </a:solidFill>
      </dgm:spPr>
      <dgm:t>
        <a:bodyPr/>
        <a:lstStyle/>
        <a:p>
          <a:r>
            <a:rPr lang="el-GR" sz="1300" b="1" dirty="0">
              <a:latin typeface="Calibri" panose="020F0502020204030204" pitchFamily="34" charset="0"/>
              <a:cs typeface="Calibri" panose="020F0502020204030204" pitchFamily="34" charset="0"/>
            </a:rPr>
            <a:t>Ανάγκη επικέντρωσης </a:t>
          </a:r>
          <a:r>
            <a:rPr lang="el-GR" sz="1300" b="0" dirty="0">
              <a:latin typeface="Calibri" panose="020F0502020204030204" pitchFamily="34" charset="0"/>
              <a:cs typeface="Calibri" panose="020F0502020204030204" pitchFamily="34" charset="0"/>
            </a:rPr>
            <a:t>των περιφερειακών παρεμβάσεων</a:t>
          </a:r>
          <a:r>
            <a:rPr lang="en-US" sz="1300" b="0" dirty="0">
              <a:latin typeface="Calibri" panose="020F0502020204030204" pitchFamily="34" charset="0"/>
              <a:cs typeface="Calibri" panose="020F0502020204030204" pitchFamily="34" charset="0"/>
            </a:rPr>
            <a:t> </a:t>
          </a:r>
          <a:r>
            <a:rPr lang="el-GR" sz="1300" b="1" dirty="0">
              <a:latin typeface="Calibri" panose="020F0502020204030204" pitchFamily="34" charset="0"/>
              <a:cs typeface="Calibri" panose="020F0502020204030204" pitchFamily="34" charset="0"/>
            </a:rPr>
            <a:t>σε ιδιαίτερα προϊόντα και αλυσίδες αξίας (</a:t>
          </a:r>
          <a:r>
            <a:rPr lang="en-US" sz="1300" b="1" dirty="0">
              <a:latin typeface="Calibri" panose="020F0502020204030204" pitchFamily="34" charset="0"/>
              <a:cs typeface="Calibri" panose="020F0502020204030204" pitchFamily="34" charset="0"/>
            </a:rPr>
            <a:t>“</a:t>
          </a:r>
          <a:r>
            <a:rPr lang="el-GR" sz="1300" b="1" dirty="0" err="1">
              <a:latin typeface="Calibri" panose="020F0502020204030204" pitchFamily="34" charset="0"/>
              <a:cs typeface="Calibri" panose="020F0502020204030204" pitchFamily="34" charset="0"/>
            </a:rPr>
            <a:t>προϊοντική</a:t>
          </a:r>
          <a:r>
            <a:rPr lang="el-GR" sz="1300" b="1" dirty="0">
              <a:latin typeface="Calibri" panose="020F0502020204030204" pitchFamily="34" charset="0"/>
              <a:cs typeface="Calibri" panose="020F0502020204030204" pitchFamily="34" charset="0"/>
            </a:rPr>
            <a:t> προσέγγιση</a:t>
          </a:r>
          <a:r>
            <a:rPr lang="en-US" sz="1300" b="1" dirty="0">
              <a:latin typeface="Calibri" panose="020F0502020204030204" pitchFamily="34" charset="0"/>
              <a:cs typeface="Calibri" panose="020F0502020204030204" pitchFamily="34" charset="0"/>
            </a:rPr>
            <a:t>”) </a:t>
          </a:r>
          <a:r>
            <a:rPr lang="el-GR" sz="1300" b="0" dirty="0">
              <a:latin typeface="Calibri" panose="020F0502020204030204" pitchFamily="34" charset="0"/>
              <a:cs typeface="Calibri" panose="020F0502020204030204" pitchFamily="34" charset="0"/>
            </a:rPr>
            <a:t>που χαρακτηρίζουν τις περιφερειακές οικονομίες και προκύπτουν μέσα από τη διαδικασία της επιχειρηματικής ανακάλυψης</a:t>
          </a:r>
          <a:endParaRPr lang="en-GB" sz="1300" dirty="0">
            <a:latin typeface="Calibri" panose="020F0502020204030204" pitchFamily="34" charset="0"/>
            <a:cs typeface="Calibri" panose="020F0502020204030204" pitchFamily="34" charset="0"/>
          </a:endParaRPr>
        </a:p>
      </dgm:t>
    </dgm:pt>
    <dgm:pt modelId="{8D77A12D-AC04-47C3-890B-6C0B0ACC01D2}" type="parTrans" cxnId="{4DB4E27F-137A-4981-ABE9-E7CC248F3569}">
      <dgm:prSet/>
      <dgm:spPr/>
      <dgm:t>
        <a:bodyPr/>
        <a:lstStyle/>
        <a:p>
          <a:endParaRPr lang="el-GR"/>
        </a:p>
      </dgm:t>
    </dgm:pt>
    <dgm:pt modelId="{9BB0401A-83B0-4C02-BB8E-8D1D88128EBD}" type="sibTrans" cxnId="{4DB4E27F-137A-4981-ABE9-E7CC248F3569}">
      <dgm:prSet/>
      <dgm:spPr/>
      <dgm:t>
        <a:bodyPr/>
        <a:lstStyle/>
        <a:p>
          <a:endParaRPr lang="el-GR"/>
        </a:p>
      </dgm:t>
    </dgm:pt>
    <dgm:pt modelId="{30A725A1-AC04-4E62-B06B-D60CEA72D725}" type="pres">
      <dgm:prSet presAssocID="{4E8EA2CC-F97D-4F49-A5F8-B22064FE9416}" presName="Name0" presStyleCnt="0">
        <dgm:presLayoutVars>
          <dgm:chMax val="7"/>
          <dgm:chPref val="7"/>
          <dgm:dir/>
        </dgm:presLayoutVars>
      </dgm:prSet>
      <dgm:spPr/>
    </dgm:pt>
    <dgm:pt modelId="{4D48C7C4-2B44-4258-8295-E349D7D40EB3}" type="pres">
      <dgm:prSet presAssocID="{4E8EA2CC-F97D-4F49-A5F8-B22064FE9416}" presName="Name1" presStyleCnt="0"/>
      <dgm:spPr/>
    </dgm:pt>
    <dgm:pt modelId="{182F3DAA-B78B-4CF9-ACE8-2CD637F8B9AE}" type="pres">
      <dgm:prSet presAssocID="{4E8EA2CC-F97D-4F49-A5F8-B22064FE9416}" presName="cycle" presStyleCnt="0"/>
      <dgm:spPr/>
    </dgm:pt>
    <dgm:pt modelId="{C6106357-364C-495E-A45C-447218E4F2D8}" type="pres">
      <dgm:prSet presAssocID="{4E8EA2CC-F97D-4F49-A5F8-B22064FE9416}" presName="srcNode" presStyleLbl="node1" presStyleIdx="0" presStyleCnt="6"/>
      <dgm:spPr/>
    </dgm:pt>
    <dgm:pt modelId="{36E7B0F4-E7E2-4C3E-B351-A230326D2C2E}" type="pres">
      <dgm:prSet presAssocID="{4E8EA2CC-F97D-4F49-A5F8-B22064FE9416}" presName="conn" presStyleLbl="parChTrans1D2" presStyleIdx="0" presStyleCnt="1"/>
      <dgm:spPr/>
    </dgm:pt>
    <dgm:pt modelId="{B00C02EB-A37E-4B16-863E-06800CBD3E6B}" type="pres">
      <dgm:prSet presAssocID="{4E8EA2CC-F97D-4F49-A5F8-B22064FE9416}" presName="extraNode" presStyleLbl="node1" presStyleIdx="0" presStyleCnt="6"/>
      <dgm:spPr/>
    </dgm:pt>
    <dgm:pt modelId="{1BF42E5B-11E6-4F6A-A326-B7976CA66B55}" type="pres">
      <dgm:prSet presAssocID="{4E8EA2CC-F97D-4F49-A5F8-B22064FE9416}" presName="dstNode" presStyleLbl="node1" presStyleIdx="0" presStyleCnt="6"/>
      <dgm:spPr/>
    </dgm:pt>
    <dgm:pt modelId="{236B72BA-E283-420B-944D-B96DC472BB32}" type="pres">
      <dgm:prSet presAssocID="{33D7DADD-EEB8-4A26-8853-6BAE1623BD3A}" presName="text_1" presStyleLbl="node1" presStyleIdx="0" presStyleCnt="6" custScaleY="125425">
        <dgm:presLayoutVars>
          <dgm:bulletEnabled val="1"/>
        </dgm:presLayoutVars>
      </dgm:prSet>
      <dgm:spPr/>
    </dgm:pt>
    <dgm:pt modelId="{AACA4903-A610-4B2E-A06C-0EC58172AEEA}" type="pres">
      <dgm:prSet presAssocID="{33D7DADD-EEB8-4A26-8853-6BAE1623BD3A}" presName="accent_1" presStyleCnt="0"/>
      <dgm:spPr/>
    </dgm:pt>
    <dgm:pt modelId="{B49D4D71-0F62-4B30-BFDC-1BC0AA87E94C}" type="pres">
      <dgm:prSet presAssocID="{33D7DADD-EEB8-4A26-8853-6BAE1623BD3A}" presName="accentRepeatNode" presStyleLbl="solidFgAcc1" presStyleIdx="0" presStyleCnt="6"/>
      <dgm:spPr>
        <a:xfrm>
          <a:off x="66572" y="178979"/>
          <a:ext cx="596294" cy="596294"/>
        </a:xfrm>
        <a:prstGeom prst="ellipse">
          <a:avLst/>
        </a:prstGeom>
        <a:solidFill>
          <a:srgbClr val="FFE9CA"/>
        </a:solidFill>
        <a:ln w="6350" cap="flat" cmpd="sng" algn="ctr">
          <a:solidFill>
            <a:srgbClr val="663300"/>
          </a:solidFill>
          <a:prstDash val="solid"/>
          <a:miter lim="800000"/>
        </a:ln>
        <a:effectLst/>
      </dgm:spPr>
    </dgm:pt>
    <dgm:pt modelId="{13B0DF42-52C8-45C3-A4CB-C74BD9C3177C}" type="pres">
      <dgm:prSet presAssocID="{C0470E47-5D15-45E2-818C-16AFDE44BF12}" presName="text_2" presStyleLbl="node1" presStyleIdx="1" presStyleCnt="6" custScaleY="100678">
        <dgm:presLayoutVars>
          <dgm:bulletEnabled val="1"/>
        </dgm:presLayoutVars>
      </dgm:prSet>
      <dgm:spPr/>
    </dgm:pt>
    <dgm:pt modelId="{982FD9AE-B4B1-4184-81CC-27E5D0FC95FB}" type="pres">
      <dgm:prSet presAssocID="{C0470E47-5D15-45E2-818C-16AFDE44BF12}" presName="accent_2" presStyleCnt="0"/>
      <dgm:spPr/>
    </dgm:pt>
    <dgm:pt modelId="{2361444B-88D9-472C-93BF-5A709824C7C0}" type="pres">
      <dgm:prSet presAssocID="{C0470E47-5D15-45E2-818C-16AFDE44BF12}" presName="accentRepeatNode" presStyleLbl="solidFgAcc1" presStyleIdx="1" presStyleCnt="6"/>
      <dgm:spPr>
        <a:xfrm>
          <a:off x="458967" y="894442"/>
          <a:ext cx="596294" cy="596294"/>
        </a:xfrm>
        <a:prstGeom prst="ellipse">
          <a:avLst/>
        </a:prstGeom>
        <a:solidFill>
          <a:srgbClr val="FFE9CA"/>
        </a:solidFill>
        <a:ln w="6350" cap="flat" cmpd="sng" algn="ctr">
          <a:solidFill>
            <a:srgbClr val="663300"/>
          </a:solidFill>
          <a:prstDash val="solid"/>
          <a:miter lim="800000"/>
        </a:ln>
        <a:effectLst/>
      </dgm:spPr>
    </dgm:pt>
    <dgm:pt modelId="{053C26B0-E0BF-432F-99D7-F6E619EB0C10}" type="pres">
      <dgm:prSet presAssocID="{E00078FF-1343-4FBA-92B3-8E9D9D41BAA9}" presName="text_3" presStyleLbl="node1" presStyleIdx="2" presStyleCnt="6" custScaleY="111495">
        <dgm:presLayoutVars>
          <dgm:bulletEnabled val="1"/>
        </dgm:presLayoutVars>
      </dgm:prSet>
      <dgm:spPr/>
    </dgm:pt>
    <dgm:pt modelId="{5C871BCD-A8FB-4C06-9617-6BC9D40611DE}" type="pres">
      <dgm:prSet presAssocID="{E00078FF-1343-4FBA-92B3-8E9D9D41BAA9}" presName="accent_3" presStyleCnt="0"/>
      <dgm:spPr/>
    </dgm:pt>
    <dgm:pt modelId="{821A34F8-A597-497F-A37D-D19A3C1BC622}" type="pres">
      <dgm:prSet presAssocID="{E00078FF-1343-4FBA-92B3-8E9D9D41BAA9}" presName="accentRepeatNode" presStyleLbl="solidFgAcc1" presStyleIdx="2" presStyleCnt="6"/>
      <dgm:spPr>
        <a:xfrm>
          <a:off x="638399" y="1609905"/>
          <a:ext cx="596294" cy="596294"/>
        </a:xfrm>
        <a:prstGeom prst="ellipse">
          <a:avLst/>
        </a:prstGeom>
        <a:solidFill>
          <a:srgbClr val="FFE9CA"/>
        </a:solidFill>
        <a:ln w="6350" cap="flat" cmpd="sng" algn="ctr">
          <a:solidFill>
            <a:srgbClr val="663300"/>
          </a:solidFill>
          <a:prstDash val="solid"/>
          <a:miter lim="800000"/>
        </a:ln>
        <a:effectLst/>
      </dgm:spPr>
    </dgm:pt>
    <dgm:pt modelId="{59EDFD44-4157-460E-B91A-436E870B379C}" type="pres">
      <dgm:prSet presAssocID="{30EE6E60-659C-4DBD-8758-592030FE15CF}" presName="text_4" presStyleLbl="node1" presStyleIdx="3" presStyleCnt="6">
        <dgm:presLayoutVars>
          <dgm:bulletEnabled val="1"/>
        </dgm:presLayoutVars>
      </dgm:prSet>
      <dgm:spPr/>
    </dgm:pt>
    <dgm:pt modelId="{74B0EA2E-9A52-44D1-9B8D-BFEFD8BBA87A}" type="pres">
      <dgm:prSet presAssocID="{30EE6E60-659C-4DBD-8758-592030FE15CF}" presName="accent_4" presStyleCnt="0"/>
      <dgm:spPr/>
    </dgm:pt>
    <dgm:pt modelId="{FE32AD02-F5CC-417D-9725-EC6958CA39E7}" type="pres">
      <dgm:prSet presAssocID="{30EE6E60-659C-4DBD-8758-592030FE15CF}" presName="accentRepeatNode" presStyleLbl="solidFgAcc1" presStyleIdx="3" presStyleCnt="6"/>
      <dgm:spPr>
        <a:xfrm>
          <a:off x="638399" y="2324915"/>
          <a:ext cx="596294" cy="596294"/>
        </a:xfrm>
        <a:prstGeom prst="ellipse">
          <a:avLst/>
        </a:prstGeom>
        <a:solidFill>
          <a:srgbClr val="FFE9CA"/>
        </a:solidFill>
        <a:ln w="6350" cap="flat" cmpd="sng" algn="ctr">
          <a:solidFill>
            <a:srgbClr val="663300"/>
          </a:solidFill>
          <a:prstDash val="solid"/>
          <a:miter lim="800000"/>
        </a:ln>
        <a:effectLst/>
      </dgm:spPr>
    </dgm:pt>
    <dgm:pt modelId="{763DAD58-9AD2-4330-BC34-56D98402E395}" type="pres">
      <dgm:prSet presAssocID="{D8A71ECC-9D7E-4948-8A3B-F93648DDD538}" presName="text_5" presStyleLbl="node1" presStyleIdx="4" presStyleCnt="6" custScaleY="122593">
        <dgm:presLayoutVars>
          <dgm:bulletEnabled val="1"/>
        </dgm:presLayoutVars>
      </dgm:prSet>
      <dgm:spPr/>
    </dgm:pt>
    <dgm:pt modelId="{4A8238AA-C8FC-4B10-A55E-A776FD36943F}" type="pres">
      <dgm:prSet presAssocID="{D8A71ECC-9D7E-4948-8A3B-F93648DDD538}" presName="accent_5" presStyleCnt="0"/>
      <dgm:spPr/>
    </dgm:pt>
    <dgm:pt modelId="{5076A247-B785-41E8-A778-8027C86361A5}" type="pres">
      <dgm:prSet presAssocID="{D8A71ECC-9D7E-4948-8A3B-F93648DDD538}" presName="accentRepeatNode" presStyleLbl="solidFgAcc1" presStyleIdx="4" presStyleCnt="6"/>
      <dgm:spPr>
        <a:xfrm>
          <a:off x="458967" y="3040378"/>
          <a:ext cx="596294" cy="596294"/>
        </a:xfrm>
        <a:prstGeom prst="ellipse">
          <a:avLst/>
        </a:prstGeom>
        <a:solidFill>
          <a:srgbClr val="FFE9CA"/>
        </a:solidFill>
        <a:ln w="6350" cap="flat" cmpd="sng" algn="ctr">
          <a:solidFill>
            <a:srgbClr val="663300"/>
          </a:solidFill>
          <a:prstDash val="solid"/>
          <a:miter lim="800000"/>
        </a:ln>
        <a:effectLst/>
      </dgm:spPr>
    </dgm:pt>
    <dgm:pt modelId="{8819118F-5168-41F5-967C-DCD45607A99C}" type="pres">
      <dgm:prSet presAssocID="{6BEC8DE5-616B-4354-8BEE-0C5078F10C25}" presName="text_6" presStyleLbl="node1" presStyleIdx="5" presStyleCnt="6" custScaleY="113475">
        <dgm:presLayoutVars>
          <dgm:bulletEnabled val="1"/>
        </dgm:presLayoutVars>
      </dgm:prSet>
      <dgm:spPr/>
    </dgm:pt>
    <dgm:pt modelId="{D75C913E-B0E1-44B8-AC5B-3EE9504F459C}" type="pres">
      <dgm:prSet presAssocID="{6BEC8DE5-616B-4354-8BEE-0C5078F10C25}" presName="accent_6" presStyleCnt="0"/>
      <dgm:spPr/>
    </dgm:pt>
    <dgm:pt modelId="{7ABDCABE-02D5-4DD9-8BB6-142B21930F1C}" type="pres">
      <dgm:prSet presAssocID="{6BEC8DE5-616B-4354-8BEE-0C5078F10C25}" presName="accentRepeatNode" presStyleLbl="solidFgAcc1" presStyleIdx="5" presStyleCnt="6"/>
      <dgm:spPr>
        <a:xfrm>
          <a:off x="66572" y="3755841"/>
          <a:ext cx="596294" cy="596294"/>
        </a:xfrm>
        <a:prstGeom prst="ellipse">
          <a:avLst/>
        </a:prstGeom>
        <a:solidFill>
          <a:srgbClr val="FFE9CA"/>
        </a:solidFill>
        <a:ln w="6350" cap="flat" cmpd="sng" algn="ctr">
          <a:solidFill>
            <a:srgbClr val="663300"/>
          </a:solidFill>
          <a:prstDash val="solid"/>
          <a:miter lim="800000"/>
        </a:ln>
        <a:effectLst/>
      </dgm:spPr>
    </dgm:pt>
  </dgm:ptLst>
  <dgm:cxnLst>
    <dgm:cxn modelId="{C932410D-D1C6-44E3-92CE-CDE6E9FE626D}" type="presOf" srcId="{30EE6E60-659C-4DBD-8758-592030FE15CF}" destId="{59EDFD44-4157-460E-B91A-436E870B379C}" srcOrd="0" destOrd="0" presId="urn:microsoft.com/office/officeart/2008/layout/VerticalCurvedList"/>
    <dgm:cxn modelId="{D1EB6E12-56D4-4CB0-820F-6B575F913E56}" type="presOf" srcId="{C0470E47-5D15-45E2-818C-16AFDE44BF12}" destId="{13B0DF42-52C8-45C3-A4CB-C74BD9C3177C}" srcOrd="0" destOrd="0" presId="urn:microsoft.com/office/officeart/2008/layout/VerticalCurvedList"/>
    <dgm:cxn modelId="{9AC5681D-CFD2-4EA0-8124-173809E5D6AD}" srcId="{4E8EA2CC-F97D-4F49-A5F8-B22064FE9416}" destId="{33D7DADD-EEB8-4A26-8853-6BAE1623BD3A}" srcOrd="0" destOrd="0" parTransId="{3E8C8BD6-D807-425D-A01C-5BBFA7A54E58}" sibTransId="{8F05116A-2EA6-4C49-A016-3965DE52BB07}"/>
    <dgm:cxn modelId="{393A8321-C1F8-418D-A07C-D8F87B4AE389}" srcId="{4E8EA2CC-F97D-4F49-A5F8-B22064FE9416}" destId="{E00078FF-1343-4FBA-92B3-8E9D9D41BAA9}" srcOrd="2" destOrd="0" parTransId="{1B4F1AA7-87E7-4313-91A2-E0296DD66BD7}" sibTransId="{69100F6F-19C3-4C62-8AEC-4DDF426E46F4}"/>
    <dgm:cxn modelId="{BAB9243D-2C06-4D16-9E6E-3BDE27EA170F}" type="presOf" srcId="{4E8EA2CC-F97D-4F49-A5F8-B22064FE9416}" destId="{30A725A1-AC04-4E62-B06B-D60CEA72D725}" srcOrd="0" destOrd="0" presId="urn:microsoft.com/office/officeart/2008/layout/VerticalCurvedList"/>
    <dgm:cxn modelId="{3AA5FC6A-77D2-4C7C-8547-F8119A0ABADD}" type="presOf" srcId="{8F05116A-2EA6-4C49-A016-3965DE52BB07}" destId="{36E7B0F4-E7E2-4C3E-B351-A230326D2C2E}" srcOrd="0" destOrd="0" presId="urn:microsoft.com/office/officeart/2008/layout/VerticalCurvedList"/>
    <dgm:cxn modelId="{11EB984D-9372-431C-A83F-9386322A4C68}" type="presOf" srcId="{33D7DADD-EEB8-4A26-8853-6BAE1623BD3A}" destId="{236B72BA-E283-420B-944D-B96DC472BB32}" srcOrd="0" destOrd="0" presId="urn:microsoft.com/office/officeart/2008/layout/VerticalCurvedList"/>
    <dgm:cxn modelId="{79326E51-9846-4A65-BF92-CBE45178D105}" srcId="{4E8EA2CC-F97D-4F49-A5F8-B22064FE9416}" destId="{30EE6E60-659C-4DBD-8758-592030FE15CF}" srcOrd="3" destOrd="0" parTransId="{102D3077-2326-4CEC-BCA8-28D32E774630}" sibTransId="{408A8495-ADBD-4D81-8648-C029DB18192E}"/>
    <dgm:cxn modelId="{E2A8C07C-4B3F-4F74-ACB7-46C79E199E44}" type="presOf" srcId="{6BEC8DE5-616B-4354-8BEE-0C5078F10C25}" destId="{8819118F-5168-41F5-967C-DCD45607A99C}" srcOrd="0" destOrd="0" presId="urn:microsoft.com/office/officeart/2008/layout/VerticalCurvedList"/>
    <dgm:cxn modelId="{4DB4E27F-137A-4981-ABE9-E7CC248F3569}" srcId="{4E8EA2CC-F97D-4F49-A5F8-B22064FE9416}" destId="{D8A71ECC-9D7E-4948-8A3B-F93648DDD538}" srcOrd="4" destOrd="0" parTransId="{8D77A12D-AC04-47C3-890B-6C0B0ACC01D2}" sibTransId="{9BB0401A-83B0-4C02-BB8E-8D1D88128EBD}"/>
    <dgm:cxn modelId="{396AC7A4-70F0-4E45-B44E-4884EFC6A291}" type="presOf" srcId="{E00078FF-1343-4FBA-92B3-8E9D9D41BAA9}" destId="{053C26B0-E0BF-432F-99D7-F6E619EB0C10}" srcOrd="0" destOrd="0" presId="urn:microsoft.com/office/officeart/2008/layout/VerticalCurvedList"/>
    <dgm:cxn modelId="{9A058CA5-CC4E-4767-9D76-55E5EEE5CD1B}" type="presOf" srcId="{D8A71ECC-9D7E-4948-8A3B-F93648DDD538}" destId="{763DAD58-9AD2-4330-BC34-56D98402E395}" srcOrd="0" destOrd="0" presId="urn:microsoft.com/office/officeart/2008/layout/VerticalCurvedList"/>
    <dgm:cxn modelId="{92AF61BD-A186-4755-A1A5-124C8734C28E}" srcId="{4E8EA2CC-F97D-4F49-A5F8-B22064FE9416}" destId="{C0470E47-5D15-45E2-818C-16AFDE44BF12}" srcOrd="1" destOrd="0" parTransId="{12EABEBC-9DF7-4447-B1CB-709A3BB8F02C}" sibTransId="{B7EC47FF-C85D-4B0C-9A70-00973F5B2DAE}"/>
    <dgm:cxn modelId="{6587FFEE-DF0B-4642-B17E-92F6C091B4CE}" srcId="{4E8EA2CC-F97D-4F49-A5F8-B22064FE9416}" destId="{6BEC8DE5-616B-4354-8BEE-0C5078F10C25}" srcOrd="5" destOrd="0" parTransId="{F14E76C7-DD33-49BE-9352-710012BB2336}" sibTransId="{9B50B881-752C-4D6B-B981-1B26F7771F08}"/>
    <dgm:cxn modelId="{F31F706E-9084-466D-B2DA-358C3E13EB4C}" type="presParOf" srcId="{30A725A1-AC04-4E62-B06B-D60CEA72D725}" destId="{4D48C7C4-2B44-4258-8295-E349D7D40EB3}" srcOrd="0" destOrd="0" presId="urn:microsoft.com/office/officeart/2008/layout/VerticalCurvedList"/>
    <dgm:cxn modelId="{62F59F4F-562B-4AEE-88AC-F20CC556DFB4}" type="presParOf" srcId="{4D48C7C4-2B44-4258-8295-E349D7D40EB3}" destId="{182F3DAA-B78B-4CF9-ACE8-2CD637F8B9AE}" srcOrd="0" destOrd="0" presId="urn:microsoft.com/office/officeart/2008/layout/VerticalCurvedList"/>
    <dgm:cxn modelId="{E5F1609B-98FE-4D0E-B8B3-E7D5F0AC4093}" type="presParOf" srcId="{182F3DAA-B78B-4CF9-ACE8-2CD637F8B9AE}" destId="{C6106357-364C-495E-A45C-447218E4F2D8}" srcOrd="0" destOrd="0" presId="urn:microsoft.com/office/officeart/2008/layout/VerticalCurvedList"/>
    <dgm:cxn modelId="{8F81F154-1831-44B9-B418-53C66BE37A6C}" type="presParOf" srcId="{182F3DAA-B78B-4CF9-ACE8-2CD637F8B9AE}" destId="{36E7B0F4-E7E2-4C3E-B351-A230326D2C2E}" srcOrd="1" destOrd="0" presId="urn:microsoft.com/office/officeart/2008/layout/VerticalCurvedList"/>
    <dgm:cxn modelId="{20B21EB4-2C3E-4A37-AC07-D563BD69C6BB}" type="presParOf" srcId="{182F3DAA-B78B-4CF9-ACE8-2CD637F8B9AE}" destId="{B00C02EB-A37E-4B16-863E-06800CBD3E6B}" srcOrd="2" destOrd="0" presId="urn:microsoft.com/office/officeart/2008/layout/VerticalCurvedList"/>
    <dgm:cxn modelId="{FD464D1C-A6F9-4430-850A-3A2492D38311}" type="presParOf" srcId="{182F3DAA-B78B-4CF9-ACE8-2CD637F8B9AE}" destId="{1BF42E5B-11E6-4F6A-A326-B7976CA66B55}" srcOrd="3" destOrd="0" presId="urn:microsoft.com/office/officeart/2008/layout/VerticalCurvedList"/>
    <dgm:cxn modelId="{28C60620-BD5B-41A9-8DC2-B45D6102DAD2}" type="presParOf" srcId="{4D48C7C4-2B44-4258-8295-E349D7D40EB3}" destId="{236B72BA-E283-420B-944D-B96DC472BB32}" srcOrd="1" destOrd="0" presId="urn:microsoft.com/office/officeart/2008/layout/VerticalCurvedList"/>
    <dgm:cxn modelId="{77A21CA9-EB5F-49F7-9772-B190A298A326}" type="presParOf" srcId="{4D48C7C4-2B44-4258-8295-E349D7D40EB3}" destId="{AACA4903-A610-4B2E-A06C-0EC58172AEEA}" srcOrd="2" destOrd="0" presId="urn:microsoft.com/office/officeart/2008/layout/VerticalCurvedList"/>
    <dgm:cxn modelId="{4D04959E-B1A2-46E5-B683-97D845313D24}" type="presParOf" srcId="{AACA4903-A610-4B2E-A06C-0EC58172AEEA}" destId="{B49D4D71-0F62-4B30-BFDC-1BC0AA87E94C}" srcOrd="0" destOrd="0" presId="urn:microsoft.com/office/officeart/2008/layout/VerticalCurvedList"/>
    <dgm:cxn modelId="{39AFB901-3719-4061-924F-EDDEB4A16D2C}" type="presParOf" srcId="{4D48C7C4-2B44-4258-8295-E349D7D40EB3}" destId="{13B0DF42-52C8-45C3-A4CB-C74BD9C3177C}" srcOrd="3" destOrd="0" presId="urn:microsoft.com/office/officeart/2008/layout/VerticalCurvedList"/>
    <dgm:cxn modelId="{0F5FB75B-A220-4722-8CF6-2691E85694F3}" type="presParOf" srcId="{4D48C7C4-2B44-4258-8295-E349D7D40EB3}" destId="{982FD9AE-B4B1-4184-81CC-27E5D0FC95FB}" srcOrd="4" destOrd="0" presId="urn:microsoft.com/office/officeart/2008/layout/VerticalCurvedList"/>
    <dgm:cxn modelId="{83774408-2B24-49EF-8D53-1F5211F9572B}" type="presParOf" srcId="{982FD9AE-B4B1-4184-81CC-27E5D0FC95FB}" destId="{2361444B-88D9-472C-93BF-5A709824C7C0}" srcOrd="0" destOrd="0" presId="urn:microsoft.com/office/officeart/2008/layout/VerticalCurvedList"/>
    <dgm:cxn modelId="{95E69B13-5683-4D4B-8636-D2D4E42BDE7F}" type="presParOf" srcId="{4D48C7C4-2B44-4258-8295-E349D7D40EB3}" destId="{053C26B0-E0BF-432F-99D7-F6E619EB0C10}" srcOrd="5" destOrd="0" presId="urn:microsoft.com/office/officeart/2008/layout/VerticalCurvedList"/>
    <dgm:cxn modelId="{3626DE86-817C-4B83-8637-22139C6B9C17}" type="presParOf" srcId="{4D48C7C4-2B44-4258-8295-E349D7D40EB3}" destId="{5C871BCD-A8FB-4C06-9617-6BC9D40611DE}" srcOrd="6" destOrd="0" presId="urn:microsoft.com/office/officeart/2008/layout/VerticalCurvedList"/>
    <dgm:cxn modelId="{67036632-71D4-43EE-9104-9D490BEFE0F2}" type="presParOf" srcId="{5C871BCD-A8FB-4C06-9617-6BC9D40611DE}" destId="{821A34F8-A597-497F-A37D-D19A3C1BC622}" srcOrd="0" destOrd="0" presId="urn:microsoft.com/office/officeart/2008/layout/VerticalCurvedList"/>
    <dgm:cxn modelId="{0D5D224C-1779-4F09-A7A1-D17FE67F0DFB}" type="presParOf" srcId="{4D48C7C4-2B44-4258-8295-E349D7D40EB3}" destId="{59EDFD44-4157-460E-B91A-436E870B379C}" srcOrd="7" destOrd="0" presId="urn:microsoft.com/office/officeart/2008/layout/VerticalCurvedList"/>
    <dgm:cxn modelId="{40DCCAFD-74E1-4DF3-A306-63E88AEA4038}" type="presParOf" srcId="{4D48C7C4-2B44-4258-8295-E349D7D40EB3}" destId="{74B0EA2E-9A52-44D1-9B8D-BFEFD8BBA87A}" srcOrd="8" destOrd="0" presId="urn:microsoft.com/office/officeart/2008/layout/VerticalCurvedList"/>
    <dgm:cxn modelId="{7C94F53C-47F2-43B2-8DDE-14E2055CCA0B}" type="presParOf" srcId="{74B0EA2E-9A52-44D1-9B8D-BFEFD8BBA87A}" destId="{FE32AD02-F5CC-417D-9725-EC6958CA39E7}" srcOrd="0" destOrd="0" presId="urn:microsoft.com/office/officeart/2008/layout/VerticalCurvedList"/>
    <dgm:cxn modelId="{CA1B906D-D4C1-43E9-BA31-6CA00C09D235}" type="presParOf" srcId="{4D48C7C4-2B44-4258-8295-E349D7D40EB3}" destId="{763DAD58-9AD2-4330-BC34-56D98402E395}" srcOrd="9" destOrd="0" presId="urn:microsoft.com/office/officeart/2008/layout/VerticalCurvedList"/>
    <dgm:cxn modelId="{AEC9D773-8F2A-4F7C-8552-832E85DFD427}" type="presParOf" srcId="{4D48C7C4-2B44-4258-8295-E349D7D40EB3}" destId="{4A8238AA-C8FC-4B10-A55E-A776FD36943F}" srcOrd="10" destOrd="0" presId="urn:microsoft.com/office/officeart/2008/layout/VerticalCurvedList"/>
    <dgm:cxn modelId="{2F711E21-8948-4EF0-ADEC-C1A17C77F3F5}" type="presParOf" srcId="{4A8238AA-C8FC-4B10-A55E-A776FD36943F}" destId="{5076A247-B785-41E8-A778-8027C86361A5}" srcOrd="0" destOrd="0" presId="urn:microsoft.com/office/officeart/2008/layout/VerticalCurvedList"/>
    <dgm:cxn modelId="{B3DDA926-FC6C-47BA-AE27-4EB3EFA9878D}" type="presParOf" srcId="{4D48C7C4-2B44-4258-8295-E349D7D40EB3}" destId="{8819118F-5168-41F5-967C-DCD45607A99C}" srcOrd="11" destOrd="0" presId="urn:microsoft.com/office/officeart/2008/layout/VerticalCurvedList"/>
    <dgm:cxn modelId="{7C433A1E-B40B-421F-9BCA-27C085EAD830}" type="presParOf" srcId="{4D48C7C4-2B44-4258-8295-E349D7D40EB3}" destId="{D75C913E-B0E1-44B8-AC5B-3EE9504F459C}" srcOrd="12" destOrd="0" presId="urn:microsoft.com/office/officeart/2008/layout/VerticalCurvedList"/>
    <dgm:cxn modelId="{F49E3EF1-C998-43E7-891A-080D21E552C0}" type="presParOf" srcId="{D75C913E-B0E1-44B8-AC5B-3EE9504F459C}" destId="{7ABDCABE-02D5-4DD9-8BB6-142B21930F1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8EA2CC-F97D-4F49-A5F8-B22064FE9416}"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GB"/>
        </a:p>
      </dgm:t>
    </dgm:pt>
    <dgm:pt modelId="{33D7DADD-EEB8-4A26-8853-6BAE1623BD3A}">
      <dgm:prSet phldrT="[Κείμενο]" custT="1"/>
      <dgm:spPr>
        <a:solidFill>
          <a:schemeClr val="bg1">
            <a:lumMod val="95000"/>
          </a:schemeClr>
        </a:solidFill>
      </dgm:spPr>
      <dgm:t>
        <a:bodyPr/>
        <a:lstStyle/>
        <a:p>
          <a:r>
            <a:rPr lang="el-GR" sz="1300" b="1" dirty="0">
              <a:latin typeface="Calibri" panose="020F0502020204030204" pitchFamily="34" charset="0"/>
              <a:cs typeface="Calibri" panose="020F0502020204030204" pitchFamily="34" charset="0"/>
            </a:rPr>
            <a:t>Εφαρμογή συμμετοχικών μοντέλων επιχειρηματικής ανακάλυψης </a:t>
          </a:r>
          <a:r>
            <a:rPr lang="el-GR" sz="1300" b="0" dirty="0">
              <a:latin typeface="Calibri" panose="020F0502020204030204" pitchFamily="34" charset="0"/>
              <a:cs typeface="Calibri" panose="020F0502020204030204" pitchFamily="34" charset="0"/>
            </a:rPr>
            <a:t>στο σύνολο των περιφερειών και κινητοποίηση για πρώτη φορά ενός σημαντικού δυναμικού της ακαδημαϊκής, ερευνητικής &amp; επιχειρηματικής κοινότητας</a:t>
          </a:r>
          <a:r>
            <a:rPr lang="en-US" sz="1300" b="0" dirty="0">
              <a:latin typeface="Calibri" panose="020F0502020204030204" pitchFamily="34" charset="0"/>
              <a:cs typeface="Calibri" panose="020F0502020204030204" pitchFamily="34" charset="0"/>
            </a:rPr>
            <a:t> </a:t>
          </a:r>
          <a:endParaRPr lang="en-GB" sz="1300" b="0" dirty="0">
            <a:latin typeface="Calibri" panose="020F0502020204030204" pitchFamily="34" charset="0"/>
            <a:cs typeface="Calibri" panose="020F0502020204030204" pitchFamily="34" charset="0"/>
          </a:endParaRPr>
        </a:p>
      </dgm:t>
    </dgm:pt>
    <dgm:pt modelId="{3E8C8BD6-D807-425D-A01C-5BBFA7A54E58}" type="parTrans" cxnId="{9AC5681D-CFD2-4EA0-8124-173809E5D6AD}">
      <dgm:prSet/>
      <dgm:spPr/>
      <dgm:t>
        <a:bodyPr/>
        <a:lstStyle/>
        <a:p>
          <a:endParaRPr lang="en-GB" sz="1400"/>
        </a:p>
      </dgm:t>
    </dgm:pt>
    <dgm:pt modelId="{8F05116A-2EA6-4C49-A016-3965DE52BB07}" type="sibTrans" cxnId="{9AC5681D-CFD2-4EA0-8124-173809E5D6AD}">
      <dgm:prSet/>
      <dgm:spPr/>
      <dgm:t>
        <a:bodyPr/>
        <a:lstStyle/>
        <a:p>
          <a:endParaRPr lang="en-GB" sz="1400"/>
        </a:p>
      </dgm:t>
    </dgm:pt>
    <dgm:pt modelId="{C0470E47-5D15-45E2-818C-16AFDE44BF12}">
      <dgm:prSet custT="1"/>
      <dgm:spPr>
        <a:solidFill>
          <a:schemeClr val="bg1">
            <a:lumMod val="95000"/>
          </a:schemeClr>
        </a:solidFill>
      </dgm:spPr>
      <dgm:t>
        <a:bodyPr/>
        <a:lstStyle/>
        <a:p>
          <a:r>
            <a:rPr lang="el-GR" sz="1300" b="1" dirty="0">
              <a:latin typeface="Calibri" panose="020F0502020204030204" pitchFamily="34" charset="0"/>
              <a:cs typeface="Calibri" panose="020F0502020204030204" pitchFamily="34" charset="0"/>
            </a:rPr>
            <a:t>Ενεργοποίηση φορέων όλων των μερών της τετραπλής έλικας  </a:t>
          </a:r>
          <a:r>
            <a:rPr lang="el-GR" sz="1300" b="0" dirty="0">
              <a:latin typeface="Calibri" panose="020F0502020204030204" pitchFamily="34" charset="0"/>
              <a:cs typeface="Calibri" panose="020F0502020204030204" pitchFamily="34" charset="0"/>
            </a:rPr>
            <a:t>με ιδιαίτερα σημαντική τη συμμετοχή της ακαδημαϊκής &amp; ερευνητικής κοινότητας</a:t>
          </a:r>
        </a:p>
      </dgm:t>
    </dgm:pt>
    <dgm:pt modelId="{12EABEBC-9DF7-4447-B1CB-709A3BB8F02C}" type="parTrans" cxnId="{92AF61BD-A186-4755-A1A5-124C8734C28E}">
      <dgm:prSet/>
      <dgm:spPr/>
      <dgm:t>
        <a:bodyPr/>
        <a:lstStyle/>
        <a:p>
          <a:endParaRPr lang="en-GB" sz="1400"/>
        </a:p>
      </dgm:t>
    </dgm:pt>
    <dgm:pt modelId="{B7EC47FF-C85D-4B0C-9A70-00973F5B2DAE}" type="sibTrans" cxnId="{92AF61BD-A186-4755-A1A5-124C8734C28E}">
      <dgm:prSet/>
      <dgm:spPr/>
      <dgm:t>
        <a:bodyPr/>
        <a:lstStyle/>
        <a:p>
          <a:endParaRPr lang="en-GB" sz="1400"/>
        </a:p>
      </dgm:t>
    </dgm:pt>
    <dgm:pt modelId="{E00078FF-1343-4FBA-92B3-8E9D9D41BAA9}">
      <dgm:prSet custT="1"/>
      <dgm:spPr>
        <a:solidFill>
          <a:schemeClr val="bg1">
            <a:lumMod val="9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1300" b="0" dirty="0">
              <a:latin typeface="Calibri" panose="020F0502020204030204" pitchFamily="34" charset="0"/>
              <a:cs typeface="Calibri" panose="020F0502020204030204" pitchFamily="34" charset="0"/>
            </a:rPr>
            <a:t>Οι διαδικασίες ΔΕΑ ήταν </a:t>
          </a:r>
          <a:r>
            <a:rPr lang="el-GR" sz="1300" b="1" dirty="0">
              <a:latin typeface="Calibri" panose="020F0502020204030204" pitchFamily="34" charset="0"/>
              <a:cs typeface="Calibri" panose="020F0502020204030204" pitchFamily="34" charset="0"/>
            </a:rPr>
            <a:t>εντατικές μέχρι &amp; την περίοδο υιοθέτησης των Σχεδίων Δράσης</a:t>
          </a:r>
          <a:r>
            <a:rPr lang="el-GR" sz="1300" b="0" dirty="0">
              <a:latin typeface="Calibri" panose="020F0502020204030204" pitchFamily="34" charset="0"/>
              <a:cs typeface="Calibri" panose="020F0502020204030204" pitchFamily="34" charset="0"/>
            </a:rPr>
            <a:t>, </a:t>
          </a:r>
          <a:r>
            <a:rPr lang="el-GR" sz="1300" b="1" dirty="0">
              <a:latin typeface="Calibri" panose="020F0502020204030204" pitchFamily="34" charset="0"/>
              <a:cs typeface="Calibri" panose="020F0502020204030204" pitchFamily="34" charset="0"/>
            </a:rPr>
            <a:t>σταδιακά ατόνησαν</a:t>
          </a:r>
          <a:r>
            <a:rPr lang="el-GR" sz="1300" b="0" dirty="0">
              <a:latin typeface="Calibri" panose="020F0502020204030204" pitchFamily="34" charset="0"/>
              <a:cs typeface="Calibri" panose="020F0502020204030204" pitchFamily="34" charset="0"/>
            </a:rPr>
            <a:t> &amp; </a:t>
          </a:r>
          <a:r>
            <a:rPr lang="el-GR" sz="1300" b="1" dirty="0">
              <a:latin typeface="Calibri" panose="020F0502020204030204" pitchFamily="34" charset="0"/>
              <a:cs typeface="Calibri" panose="020F0502020204030204" pitchFamily="34" charset="0"/>
            </a:rPr>
            <a:t>ενεργοποιήθηκαν δυναμικότερα </a:t>
          </a:r>
          <a:r>
            <a:rPr lang="el-GR" sz="1300" b="0" dirty="0">
              <a:latin typeface="Calibri" panose="020F0502020204030204" pitchFamily="34" charset="0"/>
              <a:cs typeface="Calibri" panose="020F0502020204030204" pitchFamily="34" charset="0"/>
            </a:rPr>
            <a:t>με αφορμή την εκκίνηση των διαδικασιών ενεργοποίησης των πόρων ενίσχυσης των δράσεων Ε&amp;Κ από τα ΠΕΠ</a:t>
          </a:r>
        </a:p>
      </dgm:t>
    </dgm:pt>
    <dgm:pt modelId="{1B4F1AA7-87E7-4313-91A2-E0296DD66BD7}" type="parTrans" cxnId="{393A8321-C1F8-418D-A07C-D8F87B4AE389}">
      <dgm:prSet/>
      <dgm:spPr/>
      <dgm:t>
        <a:bodyPr/>
        <a:lstStyle/>
        <a:p>
          <a:endParaRPr lang="en-GB" sz="1400"/>
        </a:p>
      </dgm:t>
    </dgm:pt>
    <dgm:pt modelId="{69100F6F-19C3-4C62-8AEC-4DDF426E46F4}" type="sibTrans" cxnId="{393A8321-C1F8-418D-A07C-D8F87B4AE389}">
      <dgm:prSet/>
      <dgm:spPr/>
      <dgm:t>
        <a:bodyPr/>
        <a:lstStyle/>
        <a:p>
          <a:endParaRPr lang="en-GB" sz="1400"/>
        </a:p>
      </dgm:t>
    </dgm:pt>
    <dgm:pt modelId="{30EE6E60-659C-4DBD-8758-592030FE15CF}">
      <dgm:prSet custT="1"/>
      <dgm:spPr>
        <a:solidFill>
          <a:schemeClr val="bg1">
            <a:lumMod val="95000"/>
          </a:schemeClr>
        </a:solidFill>
      </dgm:spPr>
      <dgm:t>
        <a:bodyPr/>
        <a:lstStyle/>
        <a:p>
          <a:r>
            <a:rPr lang="el-GR" sz="1300" b="1" dirty="0">
              <a:latin typeface="Calibri" panose="020F0502020204030204" pitchFamily="34" charset="0"/>
              <a:cs typeface="Calibri" panose="020F0502020204030204" pitchFamily="34" charset="0"/>
            </a:rPr>
            <a:t>Συγκέντρωση σημαντικού πλήθους ιδεών </a:t>
          </a:r>
          <a:r>
            <a:rPr lang="el-GR" sz="1300" b="0" dirty="0">
              <a:latin typeface="Calibri" panose="020F0502020204030204" pitchFamily="34" charset="0"/>
              <a:cs typeface="Calibri" panose="020F0502020204030204" pitchFamily="34" charset="0"/>
            </a:rPr>
            <a:t>&amp; προτάσεων ενίσχυσης της έρευνας &amp; της επιχειρηματικής καινοτομίας, με </a:t>
          </a:r>
          <a:r>
            <a:rPr lang="el-GR" sz="1300" b="1" dirty="0">
              <a:latin typeface="Calibri" panose="020F0502020204030204" pitchFamily="34" charset="0"/>
              <a:cs typeface="Calibri" panose="020F0502020204030204" pitchFamily="34" charset="0"/>
            </a:rPr>
            <a:t>ισχνά αποτελέσματα </a:t>
          </a:r>
          <a:r>
            <a:rPr lang="el-GR" sz="1300" b="0" dirty="0">
              <a:latin typeface="Calibri" panose="020F0502020204030204" pitchFamily="34" charset="0"/>
              <a:cs typeface="Calibri" panose="020F0502020204030204" pitchFamily="34" charset="0"/>
            </a:rPr>
            <a:t>όμως </a:t>
          </a:r>
          <a:r>
            <a:rPr lang="el-GR" sz="1300" b="1" dirty="0">
              <a:latin typeface="Calibri" panose="020F0502020204030204" pitchFamily="34" charset="0"/>
              <a:cs typeface="Calibri" panose="020F0502020204030204" pitchFamily="34" charset="0"/>
            </a:rPr>
            <a:t>σε τομείς όπως ο τουρισμός &amp; η δημιουργική βιομηχανία</a:t>
          </a:r>
        </a:p>
      </dgm:t>
    </dgm:pt>
    <dgm:pt modelId="{102D3077-2326-4CEC-BCA8-28D32E774630}" type="parTrans" cxnId="{79326E51-9846-4A65-BF92-CBE45178D105}">
      <dgm:prSet/>
      <dgm:spPr/>
      <dgm:t>
        <a:bodyPr/>
        <a:lstStyle/>
        <a:p>
          <a:endParaRPr lang="en-GB" sz="1400"/>
        </a:p>
      </dgm:t>
    </dgm:pt>
    <dgm:pt modelId="{408A8495-ADBD-4D81-8648-C029DB18192E}" type="sibTrans" cxnId="{79326E51-9846-4A65-BF92-CBE45178D105}">
      <dgm:prSet/>
      <dgm:spPr/>
      <dgm:t>
        <a:bodyPr/>
        <a:lstStyle/>
        <a:p>
          <a:endParaRPr lang="en-GB" sz="1400"/>
        </a:p>
      </dgm:t>
    </dgm:pt>
    <dgm:pt modelId="{6BEC8DE5-616B-4354-8BEE-0C5078F10C25}">
      <dgm:prSet custT="1"/>
      <dgm:spPr>
        <a:solidFill>
          <a:schemeClr val="bg1">
            <a:lumMod val="95000"/>
          </a:schemeClr>
        </a:solidFill>
      </dgm:spPr>
      <dgm:t>
        <a:bodyPr/>
        <a:lstStyle/>
        <a:p>
          <a:r>
            <a:rPr lang="el-GR" sz="1300" b="1" dirty="0">
              <a:latin typeface="Calibri" panose="020F0502020204030204" pitchFamily="34" charset="0"/>
              <a:cs typeface="Calibri" panose="020F0502020204030204" pitchFamily="34" charset="0"/>
            </a:rPr>
            <a:t>Αδύναμες</a:t>
          </a:r>
          <a:r>
            <a:rPr lang="el-GR" sz="1300" b="0" dirty="0">
              <a:latin typeface="Calibri" panose="020F0502020204030204" pitchFamily="34" charset="0"/>
              <a:cs typeface="Calibri" panose="020F0502020204030204" pitchFamily="34" charset="0"/>
            </a:rPr>
            <a:t> &amp; χαμηλής αποτελεσματικότητας αποδείχθηκαν οι </a:t>
          </a:r>
          <a:r>
            <a:rPr lang="el-GR" sz="1300" b="1" dirty="0">
              <a:latin typeface="Calibri" panose="020F0502020204030204" pitchFamily="34" charset="0"/>
              <a:cs typeface="Calibri" panose="020F0502020204030204" pitchFamily="34" charset="0"/>
            </a:rPr>
            <a:t>διαδικασίες επιχειρηματικής ανακάλυψης σε περιφέρειες</a:t>
          </a:r>
          <a:r>
            <a:rPr lang="el-GR" sz="1300" b="0" dirty="0">
              <a:latin typeface="Calibri" panose="020F0502020204030204" pitchFamily="34" charset="0"/>
              <a:cs typeface="Calibri" panose="020F0502020204030204" pitchFamily="34" charset="0"/>
            </a:rPr>
            <a:t> που το παραγωγικό τους σύστημα κυριαρχείται ή χαρακτηρίζεται από </a:t>
          </a:r>
          <a:r>
            <a:rPr lang="el-GR" sz="1300" b="1" dirty="0">
              <a:latin typeface="Calibri" panose="020F0502020204030204" pitchFamily="34" charset="0"/>
              <a:cs typeface="Calibri" panose="020F0502020204030204" pitchFamily="34" charset="0"/>
            </a:rPr>
            <a:t>μονοκαλλιέργεια</a:t>
          </a:r>
          <a:r>
            <a:rPr lang="el-GR" sz="1300" b="0" dirty="0">
              <a:latin typeface="Calibri" panose="020F0502020204030204" pitchFamily="34" charset="0"/>
              <a:cs typeface="Calibri" panose="020F0502020204030204" pitchFamily="34" charset="0"/>
            </a:rPr>
            <a:t> &amp; </a:t>
          </a:r>
          <a:r>
            <a:rPr lang="el-GR" sz="1300" b="1" dirty="0">
              <a:latin typeface="Calibri" panose="020F0502020204030204" pitchFamily="34" charset="0"/>
              <a:cs typeface="Calibri" panose="020F0502020204030204" pitchFamily="34" charset="0"/>
            </a:rPr>
            <a:t>περιορισμένο περιφερειακό ερευνητικό δυναμικό</a:t>
          </a:r>
        </a:p>
      </dgm:t>
    </dgm:pt>
    <dgm:pt modelId="{F14E76C7-DD33-49BE-9352-710012BB2336}" type="parTrans" cxnId="{6587FFEE-DF0B-4642-B17E-92F6C091B4CE}">
      <dgm:prSet/>
      <dgm:spPr/>
      <dgm:t>
        <a:bodyPr/>
        <a:lstStyle/>
        <a:p>
          <a:endParaRPr lang="en-GB" sz="1400"/>
        </a:p>
      </dgm:t>
    </dgm:pt>
    <dgm:pt modelId="{9B50B881-752C-4D6B-B981-1B26F7771F08}" type="sibTrans" cxnId="{6587FFEE-DF0B-4642-B17E-92F6C091B4CE}">
      <dgm:prSet/>
      <dgm:spPr/>
      <dgm:t>
        <a:bodyPr/>
        <a:lstStyle/>
        <a:p>
          <a:endParaRPr lang="en-GB" sz="1400"/>
        </a:p>
      </dgm:t>
    </dgm:pt>
    <dgm:pt modelId="{D8A71ECC-9D7E-4948-8A3B-F93648DDD538}">
      <dgm:prSet custT="1"/>
      <dgm:spPr>
        <a:solidFill>
          <a:schemeClr val="bg1">
            <a:lumMod val="95000"/>
          </a:schemeClr>
        </a:solidFill>
      </dgm:spPr>
      <dgm:t>
        <a:bodyPr/>
        <a:lstStyle/>
        <a:p>
          <a:r>
            <a:rPr lang="el-GR" sz="1300" b="1" dirty="0">
              <a:latin typeface="Calibri" panose="020F0502020204030204" pitchFamily="34" charset="0"/>
              <a:cs typeface="Calibri" panose="020F0502020204030204" pitchFamily="34" charset="0"/>
            </a:rPr>
            <a:t>Αξιόλογο μέρος των ιδεών </a:t>
          </a:r>
          <a:r>
            <a:rPr lang="el-GR" sz="1300" b="0" dirty="0">
              <a:latin typeface="Calibri" panose="020F0502020204030204" pitchFamily="34" charset="0"/>
              <a:cs typeface="Calibri" panose="020F0502020204030204" pitchFamily="34" charset="0"/>
            </a:rPr>
            <a:t>τόσο της επιχειρηματικής όσο &amp; της ακαδημαϊκής κοινότητας </a:t>
          </a:r>
          <a:r>
            <a:rPr lang="el-GR" sz="1300" b="1" dirty="0">
              <a:latin typeface="Calibri" panose="020F0502020204030204" pitchFamily="34" charset="0"/>
              <a:cs typeface="Calibri" panose="020F0502020204030204" pitchFamily="34" charset="0"/>
            </a:rPr>
            <a:t>δεν μετουσιώθηκε σε αιτήματα στήριξης</a:t>
          </a:r>
          <a:r>
            <a:rPr lang="el-GR" sz="1300" b="0" dirty="0">
              <a:latin typeface="Calibri" panose="020F0502020204030204" pitchFamily="34" charset="0"/>
              <a:cs typeface="Calibri" panose="020F0502020204030204" pitchFamily="34" charset="0"/>
            </a:rPr>
            <a:t> σε συνέχεια των προσκλήσεων που ενεργοποιήθηκαν από τα ΠΕΠ </a:t>
          </a:r>
          <a:endParaRPr lang="en-GB" sz="1300" dirty="0">
            <a:latin typeface="Calibri" panose="020F0502020204030204" pitchFamily="34" charset="0"/>
            <a:cs typeface="Calibri" panose="020F0502020204030204" pitchFamily="34" charset="0"/>
          </a:endParaRPr>
        </a:p>
      </dgm:t>
    </dgm:pt>
    <dgm:pt modelId="{8D77A12D-AC04-47C3-890B-6C0B0ACC01D2}" type="parTrans" cxnId="{4DB4E27F-137A-4981-ABE9-E7CC248F3569}">
      <dgm:prSet/>
      <dgm:spPr/>
      <dgm:t>
        <a:bodyPr/>
        <a:lstStyle/>
        <a:p>
          <a:endParaRPr lang="el-GR"/>
        </a:p>
      </dgm:t>
    </dgm:pt>
    <dgm:pt modelId="{9BB0401A-83B0-4C02-BB8E-8D1D88128EBD}" type="sibTrans" cxnId="{4DB4E27F-137A-4981-ABE9-E7CC248F3569}">
      <dgm:prSet/>
      <dgm:spPr/>
      <dgm:t>
        <a:bodyPr/>
        <a:lstStyle/>
        <a:p>
          <a:endParaRPr lang="el-GR"/>
        </a:p>
      </dgm:t>
    </dgm:pt>
    <dgm:pt modelId="{30A725A1-AC04-4E62-B06B-D60CEA72D725}" type="pres">
      <dgm:prSet presAssocID="{4E8EA2CC-F97D-4F49-A5F8-B22064FE9416}" presName="Name0" presStyleCnt="0">
        <dgm:presLayoutVars>
          <dgm:chMax val="7"/>
          <dgm:chPref val="7"/>
          <dgm:dir/>
        </dgm:presLayoutVars>
      </dgm:prSet>
      <dgm:spPr/>
    </dgm:pt>
    <dgm:pt modelId="{4D48C7C4-2B44-4258-8295-E349D7D40EB3}" type="pres">
      <dgm:prSet presAssocID="{4E8EA2CC-F97D-4F49-A5F8-B22064FE9416}" presName="Name1" presStyleCnt="0"/>
      <dgm:spPr/>
    </dgm:pt>
    <dgm:pt modelId="{182F3DAA-B78B-4CF9-ACE8-2CD637F8B9AE}" type="pres">
      <dgm:prSet presAssocID="{4E8EA2CC-F97D-4F49-A5F8-B22064FE9416}" presName="cycle" presStyleCnt="0"/>
      <dgm:spPr/>
    </dgm:pt>
    <dgm:pt modelId="{C6106357-364C-495E-A45C-447218E4F2D8}" type="pres">
      <dgm:prSet presAssocID="{4E8EA2CC-F97D-4F49-A5F8-B22064FE9416}" presName="srcNode" presStyleLbl="node1" presStyleIdx="0" presStyleCnt="6"/>
      <dgm:spPr/>
    </dgm:pt>
    <dgm:pt modelId="{36E7B0F4-E7E2-4C3E-B351-A230326D2C2E}" type="pres">
      <dgm:prSet presAssocID="{4E8EA2CC-F97D-4F49-A5F8-B22064FE9416}" presName="conn" presStyleLbl="parChTrans1D2" presStyleIdx="0" presStyleCnt="1"/>
      <dgm:spPr/>
    </dgm:pt>
    <dgm:pt modelId="{B00C02EB-A37E-4B16-863E-06800CBD3E6B}" type="pres">
      <dgm:prSet presAssocID="{4E8EA2CC-F97D-4F49-A5F8-B22064FE9416}" presName="extraNode" presStyleLbl="node1" presStyleIdx="0" presStyleCnt="6"/>
      <dgm:spPr/>
    </dgm:pt>
    <dgm:pt modelId="{1BF42E5B-11E6-4F6A-A326-B7976CA66B55}" type="pres">
      <dgm:prSet presAssocID="{4E8EA2CC-F97D-4F49-A5F8-B22064FE9416}" presName="dstNode" presStyleLbl="node1" presStyleIdx="0" presStyleCnt="6"/>
      <dgm:spPr/>
    </dgm:pt>
    <dgm:pt modelId="{236B72BA-E283-420B-944D-B96DC472BB32}" type="pres">
      <dgm:prSet presAssocID="{33D7DADD-EEB8-4A26-8853-6BAE1623BD3A}" presName="text_1" presStyleLbl="node1" presStyleIdx="0" presStyleCnt="6" custScaleY="125425">
        <dgm:presLayoutVars>
          <dgm:bulletEnabled val="1"/>
        </dgm:presLayoutVars>
      </dgm:prSet>
      <dgm:spPr/>
    </dgm:pt>
    <dgm:pt modelId="{AACA4903-A610-4B2E-A06C-0EC58172AEEA}" type="pres">
      <dgm:prSet presAssocID="{33D7DADD-EEB8-4A26-8853-6BAE1623BD3A}" presName="accent_1" presStyleCnt="0"/>
      <dgm:spPr/>
    </dgm:pt>
    <dgm:pt modelId="{B49D4D71-0F62-4B30-BFDC-1BC0AA87E94C}" type="pres">
      <dgm:prSet presAssocID="{33D7DADD-EEB8-4A26-8853-6BAE1623BD3A}" presName="accentRepeatNode" presStyleLbl="solidFgAcc1" presStyleIdx="0" presStyleCnt="6"/>
      <dgm:spPr>
        <a:xfrm>
          <a:off x="66572" y="178979"/>
          <a:ext cx="596294" cy="596294"/>
        </a:xfrm>
        <a:prstGeom prst="ellipse">
          <a:avLst/>
        </a:prstGeom>
        <a:solidFill>
          <a:srgbClr val="FFE9CA"/>
        </a:solidFill>
        <a:ln w="6350" cap="flat" cmpd="sng" algn="ctr">
          <a:solidFill>
            <a:srgbClr val="663300"/>
          </a:solidFill>
          <a:prstDash val="solid"/>
          <a:miter lim="800000"/>
        </a:ln>
        <a:effectLst/>
      </dgm:spPr>
    </dgm:pt>
    <dgm:pt modelId="{13B0DF42-52C8-45C3-A4CB-C74BD9C3177C}" type="pres">
      <dgm:prSet presAssocID="{C0470E47-5D15-45E2-818C-16AFDE44BF12}" presName="text_2" presStyleLbl="node1" presStyleIdx="1" presStyleCnt="6" custScaleY="100678">
        <dgm:presLayoutVars>
          <dgm:bulletEnabled val="1"/>
        </dgm:presLayoutVars>
      </dgm:prSet>
      <dgm:spPr/>
    </dgm:pt>
    <dgm:pt modelId="{982FD9AE-B4B1-4184-81CC-27E5D0FC95FB}" type="pres">
      <dgm:prSet presAssocID="{C0470E47-5D15-45E2-818C-16AFDE44BF12}" presName="accent_2" presStyleCnt="0"/>
      <dgm:spPr/>
    </dgm:pt>
    <dgm:pt modelId="{2361444B-88D9-472C-93BF-5A709824C7C0}" type="pres">
      <dgm:prSet presAssocID="{C0470E47-5D15-45E2-818C-16AFDE44BF12}" presName="accentRepeatNode" presStyleLbl="solidFgAcc1" presStyleIdx="1" presStyleCnt="6"/>
      <dgm:spPr>
        <a:xfrm>
          <a:off x="458967" y="894442"/>
          <a:ext cx="596294" cy="596294"/>
        </a:xfrm>
        <a:prstGeom prst="ellipse">
          <a:avLst/>
        </a:prstGeom>
        <a:solidFill>
          <a:srgbClr val="FFE9CA"/>
        </a:solidFill>
        <a:ln w="6350" cap="flat" cmpd="sng" algn="ctr">
          <a:solidFill>
            <a:srgbClr val="663300"/>
          </a:solidFill>
          <a:prstDash val="solid"/>
          <a:miter lim="800000"/>
        </a:ln>
        <a:effectLst/>
      </dgm:spPr>
    </dgm:pt>
    <dgm:pt modelId="{053C26B0-E0BF-432F-99D7-F6E619EB0C10}" type="pres">
      <dgm:prSet presAssocID="{E00078FF-1343-4FBA-92B3-8E9D9D41BAA9}" presName="text_3" presStyleLbl="node1" presStyleIdx="2" presStyleCnt="6" custScaleY="147276">
        <dgm:presLayoutVars>
          <dgm:bulletEnabled val="1"/>
        </dgm:presLayoutVars>
      </dgm:prSet>
      <dgm:spPr/>
    </dgm:pt>
    <dgm:pt modelId="{5C871BCD-A8FB-4C06-9617-6BC9D40611DE}" type="pres">
      <dgm:prSet presAssocID="{E00078FF-1343-4FBA-92B3-8E9D9D41BAA9}" presName="accent_3" presStyleCnt="0"/>
      <dgm:spPr/>
    </dgm:pt>
    <dgm:pt modelId="{821A34F8-A597-497F-A37D-D19A3C1BC622}" type="pres">
      <dgm:prSet presAssocID="{E00078FF-1343-4FBA-92B3-8E9D9D41BAA9}" presName="accentRepeatNode" presStyleLbl="solidFgAcc1" presStyleIdx="2" presStyleCnt="6"/>
      <dgm:spPr>
        <a:xfrm>
          <a:off x="638399" y="1609905"/>
          <a:ext cx="596294" cy="596294"/>
        </a:xfrm>
        <a:prstGeom prst="ellipse">
          <a:avLst/>
        </a:prstGeom>
        <a:solidFill>
          <a:srgbClr val="FFE9CA"/>
        </a:solidFill>
        <a:ln w="6350" cap="flat" cmpd="sng" algn="ctr">
          <a:solidFill>
            <a:srgbClr val="663300"/>
          </a:solidFill>
          <a:prstDash val="solid"/>
          <a:miter lim="800000"/>
        </a:ln>
        <a:effectLst/>
      </dgm:spPr>
    </dgm:pt>
    <dgm:pt modelId="{59EDFD44-4157-460E-B91A-436E870B379C}" type="pres">
      <dgm:prSet presAssocID="{30EE6E60-659C-4DBD-8758-592030FE15CF}" presName="text_4" presStyleLbl="node1" presStyleIdx="3" presStyleCnt="6">
        <dgm:presLayoutVars>
          <dgm:bulletEnabled val="1"/>
        </dgm:presLayoutVars>
      </dgm:prSet>
      <dgm:spPr/>
    </dgm:pt>
    <dgm:pt modelId="{74B0EA2E-9A52-44D1-9B8D-BFEFD8BBA87A}" type="pres">
      <dgm:prSet presAssocID="{30EE6E60-659C-4DBD-8758-592030FE15CF}" presName="accent_4" presStyleCnt="0"/>
      <dgm:spPr/>
    </dgm:pt>
    <dgm:pt modelId="{FE32AD02-F5CC-417D-9725-EC6958CA39E7}" type="pres">
      <dgm:prSet presAssocID="{30EE6E60-659C-4DBD-8758-592030FE15CF}" presName="accentRepeatNode" presStyleLbl="solidFgAcc1" presStyleIdx="3" presStyleCnt="6"/>
      <dgm:spPr>
        <a:xfrm>
          <a:off x="638399" y="2324915"/>
          <a:ext cx="596294" cy="596294"/>
        </a:xfrm>
        <a:prstGeom prst="ellipse">
          <a:avLst/>
        </a:prstGeom>
        <a:solidFill>
          <a:srgbClr val="FFE9CA"/>
        </a:solidFill>
        <a:ln w="6350" cap="flat" cmpd="sng" algn="ctr">
          <a:solidFill>
            <a:srgbClr val="663300"/>
          </a:solidFill>
          <a:prstDash val="solid"/>
          <a:miter lim="800000"/>
        </a:ln>
        <a:effectLst/>
      </dgm:spPr>
    </dgm:pt>
    <dgm:pt modelId="{763DAD58-9AD2-4330-BC34-56D98402E395}" type="pres">
      <dgm:prSet presAssocID="{D8A71ECC-9D7E-4948-8A3B-F93648DDD538}" presName="text_5" presStyleLbl="node1" presStyleIdx="4" presStyleCnt="6" custScaleY="122593">
        <dgm:presLayoutVars>
          <dgm:bulletEnabled val="1"/>
        </dgm:presLayoutVars>
      </dgm:prSet>
      <dgm:spPr/>
    </dgm:pt>
    <dgm:pt modelId="{4A8238AA-C8FC-4B10-A55E-A776FD36943F}" type="pres">
      <dgm:prSet presAssocID="{D8A71ECC-9D7E-4948-8A3B-F93648DDD538}" presName="accent_5" presStyleCnt="0"/>
      <dgm:spPr/>
    </dgm:pt>
    <dgm:pt modelId="{5076A247-B785-41E8-A778-8027C86361A5}" type="pres">
      <dgm:prSet presAssocID="{D8A71ECC-9D7E-4948-8A3B-F93648DDD538}" presName="accentRepeatNode" presStyleLbl="solidFgAcc1" presStyleIdx="4" presStyleCnt="6"/>
      <dgm:spPr>
        <a:xfrm>
          <a:off x="458967" y="3040378"/>
          <a:ext cx="596294" cy="596294"/>
        </a:xfrm>
        <a:prstGeom prst="ellipse">
          <a:avLst/>
        </a:prstGeom>
        <a:solidFill>
          <a:srgbClr val="FFE9CA"/>
        </a:solidFill>
        <a:ln w="6350" cap="flat" cmpd="sng" algn="ctr">
          <a:solidFill>
            <a:srgbClr val="663300"/>
          </a:solidFill>
          <a:prstDash val="solid"/>
          <a:miter lim="800000"/>
        </a:ln>
        <a:effectLst/>
      </dgm:spPr>
    </dgm:pt>
    <dgm:pt modelId="{8819118F-5168-41F5-967C-DCD45607A99C}" type="pres">
      <dgm:prSet presAssocID="{6BEC8DE5-616B-4354-8BEE-0C5078F10C25}" presName="text_6" presStyleLbl="node1" presStyleIdx="5" presStyleCnt="6" custScaleY="113475">
        <dgm:presLayoutVars>
          <dgm:bulletEnabled val="1"/>
        </dgm:presLayoutVars>
      </dgm:prSet>
      <dgm:spPr/>
    </dgm:pt>
    <dgm:pt modelId="{D75C913E-B0E1-44B8-AC5B-3EE9504F459C}" type="pres">
      <dgm:prSet presAssocID="{6BEC8DE5-616B-4354-8BEE-0C5078F10C25}" presName="accent_6" presStyleCnt="0"/>
      <dgm:spPr/>
    </dgm:pt>
    <dgm:pt modelId="{7ABDCABE-02D5-4DD9-8BB6-142B21930F1C}" type="pres">
      <dgm:prSet presAssocID="{6BEC8DE5-616B-4354-8BEE-0C5078F10C25}" presName="accentRepeatNode" presStyleLbl="solidFgAcc1" presStyleIdx="5" presStyleCnt="6"/>
      <dgm:spPr>
        <a:xfrm>
          <a:off x="66572" y="3755841"/>
          <a:ext cx="596294" cy="596294"/>
        </a:xfrm>
        <a:prstGeom prst="ellipse">
          <a:avLst/>
        </a:prstGeom>
        <a:solidFill>
          <a:srgbClr val="FFE9CA"/>
        </a:solidFill>
        <a:ln w="6350" cap="flat" cmpd="sng" algn="ctr">
          <a:solidFill>
            <a:srgbClr val="663300"/>
          </a:solidFill>
          <a:prstDash val="solid"/>
          <a:miter lim="800000"/>
        </a:ln>
        <a:effectLst/>
      </dgm:spPr>
    </dgm:pt>
  </dgm:ptLst>
  <dgm:cxnLst>
    <dgm:cxn modelId="{C932410D-D1C6-44E3-92CE-CDE6E9FE626D}" type="presOf" srcId="{30EE6E60-659C-4DBD-8758-592030FE15CF}" destId="{59EDFD44-4157-460E-B91A-436E870B379C}" srcOrd="0" destOrd="0" presId="urn:microsoft.com/office/officeart/2008/layout/VerticalCurvedList"/>
    <dgm:cxn modelId="{D1EB6E12-56D4-4CB0-820F-6B575F913E56}" type="presOf" srcId="{C0470E47-5D15-45E2-818C-16AFDE44BF12}" destId="{13B0DF42-52C8-45C3-A4CB-C74BD9C3177C}" srcOrd="0" destOrd="0" presId="urn:microsoft.com/office/officeart/2008/layout/VerticalCurvedList"/>
    <dgm:cxn modelId="{9AC5681D-CFD2-4EA0-8124-173809E5D6AD}" srcId="{4E8EA2CC-F97D-4F49-A5F8-B22064FE9416}" destId="{33D7DADD-EEB8-4A26-8853-6BAE1623BD3A}" srcOrd="0" destOrd="0" parTransId="{3E8C8BD6-D807-425D-A01C-5BBFA7A54E58}" sibTransId="{8F05116A-2EA6-4C49-A016-3965DE52BB07}"/>
    <dgm:cxn modelId="{393A8321-C1F8-418D-A07C-D8F87B4AE389}" srcId="{4E8EA2CC-F97D-4F49-A5F8-B22064FE9416}" destId="{E00078FF-1343-4FBA-92B3-8E9D9D41BAA9}" srcOrd="2" destOrd="0" parTransId="{1B4F1AA7-87E7-4313-91A2-E0296DD66BD7}" sibTransId="{69100F6F-19C3-4C62-8AEC-4DDF426E46F4}"/>
    <dgm:cxn modelId="{BAB9243D-2C06-4D16-9E6E-3BDE27EA170F}" type="presOf" srcId="{4E8EA2CC-F97D-4F49-A5F8-B22064FE9416}" destId="{30A725A1-AC04-4E62-B06B-D60CEA72D725}" srcOrd="0" destOrd="0" presId="urn:microsoft.com/office/officeart/2008/layout/VerticalCurvedList"/>
    <dgm:cxn modelId="{3AA5FC6A-77D2-4C7C-8547-F8119A0ABADD}" type="presOf" srcId="{8F05116A-2EA6-4C49-A016-3965DE52BB07}" destId="{36E7B0F4-E7E2-4C3E-B351-A230326D2C2E}" srcOrd="0" destOrd="0" presId="urn:microsoft.com/office/officeart/2008/layout/VerticalCurvedList"/>
    <dgm:cxn modelId="{11EB984D-9372-431C-A83F-9386322A4C68}" type="presOf" srcId="{33D7DADD-EEB8-4A26-8853-6BAE1623BD3A}" destId="{236B72BA-E283-420B-944D-B96DC472BB32}" srcOrd="0" destOrd="0" presId="urn:microsoft.com/office/officeart/2008/layout/VerticalCurvedList"/>
    <dgm:cxn modelId="{79326E51-9846-4A65-BF92-CBE45178D105}" srcId="{4E8EA2CC-F97D-4F49-A5F8-B22064FE9416}" destId="{30EE6E60-659C-4DBD-8758-592030FE15CF}" srcOrd="3" destOrd="0" parTransId="{102D3077-2326-4CEC-BCA8-28D32E774630}" sibTransId="{408A8495-ADBD-4D81-8648-C029DB18192E}"/>
    <dgm:cxn modelId="{E2A8C07C-4B3F-4F74-ACB7-46C79E199E44}" type="presOf" srcId="{6BEC8DE5-616B-4354-8BEE-0C5078F10C25}" destId="{8819118F-5168-41F5-967C-DCD45607A99C}" srcOrd="0" destOrd="0" presId="urn:microsoft.com/office/officeart/2008/layout/VerticalCurvedList"/>
    <dgm:cxn modelId="{4DB4E27F-137A-4981-ABE9-E7CC248F3569}" srcId="{4E8EA2CC-F97D-4F49-A5F8-B22064FE9416}" destId="{D8A71ECC-9D7E-4948-8A3B-F93648DDD538}" srcOrd="4" destOrd="0" parTransId="{8D77A12D-AC04-47C3-890B-6C0B0ACC01D2}" sibTransId="{9BB0401A-83B0-4C02-BB8E-8D1D88128EBD}"/>
    <dgm:cxn modelId="{396AC7A4-70F0-4E45-B44E-4884EFC6A291}" type="presOf" srcId="{E00078FF-1343-4FBA-92B3-8E9D9D41BAA9}" destId="{053C26B0-E0BF-432F-99D7-F6E619EB0C10}" srcOrd="0" destOrd="0" presId="urn:microsoft.com/office/officeart/2008/layout/VerticalCurvedList"/>
    <dgm:cxn modelId="{9A058CA5-CC4E-4767-9D76-55E5EEE5CD1B}" type="presOf" srcId="{D8A71ECC-9D7E-4948-8A3B-F93648DDD538}" destId="{763DAD58-9AD2-4330-BC34-56D98402E395}" srcOrd="0" destOrd="0" presId="urn:microsoft.com/office/officeart/2008/layout/VerticalCurvedList"/>
    <dgm:cxn modelId="{92AF61BD-A186-4755-A1A5-124C8734C28E}" srcId="{4E8EA2CC-F97D-4F49-A5F8-B22064FE9416}" destId="{C0470E47-5D15-45E2-818C-16AFDE44BF12}" srcOrd="1" destOrd="0" parTransId="{12EABEBC-9DF7-4447-B1CB-709A3BB8F02C}" sibTransId="{B7EC47FF-C85D-4B0C-9A70-00973F5B2DAE}"/>
    <dgm:cxn modelId="{6587FFEE-DF0B-4642-B17E-92F6C091B4CE}" srcId="{4E8EA2CC-F97D-4F49-A5F8-B22064FE9416}" destId="{6BEC8DE5-616B-4354-8BEE-0C5078F10C25}" srcOrd="5" destOrd="0" parTransId="{F14E76C7-DD33-49BE-9352-710012BB2336}" sibTransId="{9B50B881-752C-4D6B-B981-1B26F7771F08}"/>
    <dgm:cxn modelId="{F31F706E-9084-466D-B2DA-358C3E13EB4C}" type="presParOf" srcId="{30A725A1-AC04-4E62-B06B-D60CEA72D725}" destId="{4D48C7C4-2B44-4258-8295-E349D7D40EB3}" srcOrd="0" destOrd="0" presId="urn:microsoft.com/office/officeart/2008/layout/VerticalCurvedList"/>
    <dgm:cxn modelId="{62F59F4F-562B-4AEE-88AC-F20CC556DFB4}" type="presParOf" srcId="{4D48C7C4-2B44-4258-8295-E349D7D40EB3}" destId="{182F3DAA-B78B-4CF9-ACE8-2CD637F8B9AE}" srcOrd="0" destOrd="0" presId="urn:microsoft.com/office/officeart/2008/layout/VerticalCurvedList"/>
    <dgm:cxn modelId="{E5F1609B-98FE-4D0E-B8B3-E7D5F0AC4093}" type="presParOf" srcId="{182F3DAA-B78B-4CF9-ACE8-2CD637F8B9AE}" destId="{C6106357-364C-495E-A45C-447218E4F2D8}" srcOrd="0" destOrd="0" presId="urn:microsoft.com/office/officeart/2008/layout/VerticalCurvedList"/>
    <dgm:cxn modelId="{8F81F154-1831-44B9-B418-53C66BE37A6C}" type="presParOf" srcId="{182F3DAA-B78B-4CF9-ACE8-2CD637F8B9AE}" destId="{36E7B0F4-E7E2-4C3E-B351-A230326D2C2E}" srcOrd="1" destOrd="0" presId="urn:microsoft.com/office/officeart/2008/layout/VerticalCurvedList"/>
    <dgm:cxn modelId="{20B21EB4-2C3E-4A37-AC07-D563BD69C6BB}" type="presParOf" srcId="{182F3DAA-B78B-4CF9-ACE8-2CD637F8B9AE}" destId="{B00C02EB-A37E-4B16-863E-06800CBD3E6B}" srcOrd="2" destOrd="0" presId="urn:microsoft.com/office/officeart/2008/layout/VerticalCurvedList"/>
    <dgm:cxn modelId="{FD464D1C-A6F9-4430-850A-3A2492D38311}" type="presParOf" srcId="{182F3DAA-B78B-4CF9-ACE8-2CD637F8B9AE}" destId="{1BF42E5B-11E6-4F6A-A326-B7976CA66B55}" srcOrd="3" destOrd="0" presId="urn:microsoft.com/office/officeart/2008/layout/VerticalCurvedList"/>
    <dgm:cxn modelId="{28C60620-BD5B-41A9-8DC2-B45D6102DAD2}" type="presParOf" srcId="{4D48C7C4-2B44-4258-8295-E349D7D40EB3}" destId="{236B72BA-E283-420B-944D-B96DC472BB32}" srcOrd="1" destOrd="0" presId="urn:microsoft.com/office/officeart/2008/layout/VerticalCurvedList"/>
    <dgm:cxn modelId="{77A21CA9-EB5F-49F7-9772-B190A298A326}" type="presParOf" srcId="{4D48C7C4-2B44-4258-8295-E349D7D40EB3}" destId="{AACA4903-A610-4B2E-A06C-0EC58172AEEA}" srcOrd="2" destOrd="0" presId="urn:microsoft.com/office/officeart/2008/layout/VerticalCurvedList"/>
    <dgm:cxn modelId="{4D04959E-B1A2-46E5-B683-97D845313D24}" type="presParOf" srcId="{AACA4903-A610-4B2E-A06C-0EC58172AEEA}" destId="{B49D4D71-0F62-4B30-BFDC-1BC0AA87E94C}" srcOrd="0" destOrd="0" presId="urn:microsoft.com/office/officeart/2008/layout/VerticalCurvedList"/>
    <dgm:cxn modelId="{39AFB901-3719-4061-924F-EDDEB4A16D2C}" type="presParOf" srcId="{4D48C7C4-2B44-4258-8295-E349D7D40EB3}" destId="{13B0DF42-52C8-45C3-A4CB-C74BD9C3177C}" srcOrd="3" destOrd="0" presId="urn:microsoft.com/office/officeart/2008/layout/VerticalCurvedList"/>
    <dgm:cxn modelId="{0F5FB75B-A220-4722-8CF6-2691E85694F3}" type="presParOf" srcId="{4D48C7C4-2B44-4258-8295-E349D7D40EB3}" destId="{982FD9AE-B4B1-4184-81CC-27E5D0FC95FB}" srcOrd="4" destOrd="0" presId="urn:microsoft.com/office/officeart/2008/layout/VerticalCurvedList"/>
    <dgm:cxn modelId="{83774408-2B24-49EF-8D53-1F5211F9572B}" type="presParOf" srcId="{982FD9AE-B4B1-4184-81CC-27E5D0FC95FB}" destId="{2361444B-88D9-472C-93BF-5A709824C7C0}" srcOrd="0" destOrd="0" presId="urn:microsoft.com/office/officeart/2008/layout/VerticalCurvedList"/>
    <dgm:cxn modelId="{95E69B13-5683-4D4B-8636-D2D4E42BDE7F}" type="presParOf" srcId="{4D48C7C4-2B44-4258-8295-E349D7D40EB3}" destId="{053C26B0-E0BF-432F-99D7-F6E619EB0C10}" srcOrd="5" destOrd="0" presId="urn:microsoft.com/office/officeart/2008/layout/VerticalCurvedList"/>
    <dgm:cxn modelId="{3626DE86-817C-4B83-8637-22139C6B9C17}" type="presParOf" srcId="{4D48C7C4-2B44-4258-8295-E349D7D40EB3}" destId="{5C871BCD-A8FB-4C06-9617-6BC9D40611DE}" srcOrd="6" destOrd="0" presId="urn:microsoft.com/office/officeart/2008/layout/VerticalCurvedList"/>
    <dgm:cxn modelId="{67036632-71D4-43EE-9104-9D490BEFE0F2}" type="presParOf" srcId="{5C871BCD-A8FB-4C06-9617-6BC9D40611DE}" destId="{821A34F8-A597-497F-A37D-D19A3C1BC622}" srcOrd="0" destOrd="0" presId="urn:microsoft.com/office/officeart/2008/layout/VerticalCurvedList"/>
    <dgm:cxn modelId="{0D5D224C-1779-4F09-A7A1-D17FE67F0DFB}" type="presParOf" srcId="{4D48C7C4-2B44-4258-8295-E349D7D40EB3}" destId="{59EDFD44-4157-460E-B91A-436E870B379C}" srcOrd="7" destOrd="0" presId="urn:microsoft.com/office/officeart/2008/layout/VerticalCurvedList"/>
    <dgm:cxn modelId="{40DCCAFD-74E1-4DF3-A306-63E88AEA4038}" type="presParOf" srcId="{4D48C7C4-2B44-4258-8295-E349D7D40EB3}" destId="{74B0EA2E-9A52-44D1-9B8D-BFEFD8BBA87A}" srcOrd="8" destOrd="0" presId="urn:microsoft.com/office/officeart/2008/layout/VerticalCurvedList"/>
    <dgm:cxn modelId="{7C94F53C-47F2-43B2-8DDE-14E2055CCA0B}" type="presParOf" srcId="{74B0EA2E-9A52-44D1-9B8D-BFEFD8BBA87A}" destId="{FE32AD02-F5CC-417D-9725-EC6958CA39E7}" srcOrd="0" destOrd="0" presId="urn:microsoft.com/office/officeart/2008/layout/VerticalCurvedList"/>
    <dgm:cxn modelId="{CA1B906D-D4C1-43E9-BA31-6CA00C09D235}" type="presParOf" srcId="{4D48C7C4-2B44-4258-8295-E349D7D40EB3}" destId="{763DAD58-9AD2-4330-BC34-56D98402E395}" srcOrd="9" destOrd="0" presId="urn:microsoft.com/office/officeart/2008/layout/VerticalCurvedList"/>
    <dgm:cxn modelId="{AEC9D773-8F2A-4F7C-8552-832E85DFD427}" type="presParOf" srcId="{4D48C7C4-2B44-4258-8295-E349D7D40EB3}" destId="{4A8238AA-C8FC-4B10-A55E-A776FD36943F}" srcOrd="10" destOrd="0" presId="urn:microsoft.com/office/officeart/2008/layout/VerticalCurvedList"/>
    <dgm:cxn modelId="{2F711E21-8948-4EF0-ADEC-C1A17C77F3F5}" type="presParOf" srcId="{4A8238AA-C8FC-4B10-A55E-A776FD36943F}" destId="{5076A247-B785-41E8-A778-8027C86361A5}" srcOrd="0" destOrd="0" presId="urn:microsoft.com/office/officeart/2008/layout/VerticalCurvedList"/>
    <dgm:cxn modelId="{B3DDA926-FC6C-47BA-AE27-4EB3EFA9878D}" type="presParOf" srcId="{4D48C7C4-2B44-4258-8295-E349D7D40EB3}" destId="{8819118F-5168-41F5-967C-DCD45607A99C}" srcOrd="11" destOrd="0" presId="urn:microsoft.com/office/officeart/2008/layout/VerticalCurvedList"/>
    <dgm:cxn modelId="{7C433A1E-B40B-421F-9BCA-27C085EAD830}" type="presParOf" srcId="{4D48C7C4-2B44-4258-8295-E349D7D40EB3}" destId="{D75C913E-B0E1-44B8-AC5B-3EE9504F459C}" srcOrd="12" destOrd="0" presId="urn:microsoft.com/office/officeart/2008/layout/VerticalCurvedList"/>
    <dgm:cxn modelId="{F49E3EF1-C998-43E7-891A-080D21E552C0}" type="presParOf" srcId="{D75C913E-B0E1-44B8-AC5B-3EE9504F459C}" destId="{7ABDCABE-02D5-4DD9-8BB6-142B21930F1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8EA2CC-F97D-4F49-A5F8-B22064FE9416}"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GB"/>
        </a:p>
      </dgm:t>
    </dgm:pt>
    <dgm:pt modelId="{33D7DADD-EEB8-4A26-8853-6BAE1623BD3A}">
      <dgm:prSet phldrT="[Κείμενο]" custT="1"/>
      <dgm:spPr>
        <a:solidFill>
          <a:schemeClr val="bg1">
            <a:lumMod val="95000"/>
          </a:schemeClr>
        </a:solidFill>
      </dgm:spPr>
      <dgm:t>
        <a:bodyPr/>
        <a:lstStyle/>
        <a:p>
          <a:r>
            <a:rPr lang="el-GR" sz="1100" b="1" dirty="0">
              <a:latin typeface="Calibri" panose="020F0502020204030204" pitchFamily="34" charset="0"/>
              <a:cs typeface="Calibri" panose="020F0502020204030204" pitchFamily="34" charset="0"/>
            </a:rPr>
            <a:t>Τα Σχέδια Δράσης χρηματοδοτήθηκαν κυρίως από τα Περιφερειακά Προγράμματα 2014-2020 </a:t>
          </a:r>
          <a:endParaRPr lang="en-GB" sz="1100" b="0" dirty="0">
            <a:latin typeface="Calibri" panose="020F0502020204030204" pitchFamily="34" charset="0"/>
            <a:cs typeface="Calibri" panose="020F0502020204030204" pitchFamily="34" charset="0"/>
          </a:endParaRPr>
        </a:p>
      </dgm:t>
    </dgm:pt>
    <dgm:pt modelId="{3E8C8BD6-D807-425D-A01C-5BBFA7A54E58}" type="parTrans" cxnId="{9AC5681D-CFD2-4EA0-8124-173809E5D6AD}">
      <dgm:prSet/>
      <dgm:spPr/>
      <dgm:t>
        <a:bodyPr/>
        <a:lstStyle/>
        <a:p>
          <a:endParaRPr lang="en-GB" sz="1100"/>
        </a:p>
      </dgm:t>
    </dgm:pt>
    <dgm:pt modelId="{8F05116A-2EA6-4C49-A016-3965DE52BB07}" type="sibTrans" cxnId="{9AC5681D-CFD2-4EA0-8124-173809E5D6AD}">
      <dgm:prSet/>
      <dgm:spPr>
        <a:ln>
          <a:solidFill>
            <a:srgbClr val="663300"/>
          </a:solidFill>
        </a:ln>
      </dgm:spPr>
      <dgm:t>
        <a:bodyPr/>
        <a:lstStyle/>
        <a:p>
          <a:endParaRPr lang="en-GB" sz="1100"/>
        </a:p>
      </dgm:t>
    </dgm:pt>
    <dgm:pt modelId="{C0470E47-5D15-45E2-818C-16AFDE44BF12}">
      <dgm:prSet custT="1"/>
      <dgm:spPr>
        <a:solidFill>
          <a:schemeClr val="bg1">
            <a:lumMod val="95000"/>
          </a:schemeClr>
        </a:solidFill>
      </dgm:spPr>
      <dgm:t>
        <a:bodyPr/>
        <a:lstStyle/>
        <a:p>
          <a:r>
            <a:rPr lang="el-GR" sz="1100" b="1" dirty="0">
              <a:latin typeface="Calibri" panose="020F0502020204030204" pitchFamily="34" charset="0"/>
              <a:cs typeface="Calibri" panose="020F0502020204030204" pitchFamily="34" charset="0"/>
            </a:rPr>
            <a:t>Από το </a:t>
          </a:r>
          <a:r>
            <a:rPr lang="el-GR" sz="1100" b="1" dirty="0" err="1">
              <a:latin typeface="Calibri" panose="020F0502020204030204" pitchFamily="34" charset="0"/>
              <a:cs typeface="Calibri" panose="020F0502020204030204" pitchFamily="34" charset="0"/>
            </a:rPr>
            <a:t>ΕΠΑνΕΚ</a:t>
          </a:r>
          <a:r>
            <a:rPr lang="el-GR" sz="1100" b="1" dirty="0">
              <a:latin typeface="Calibri" panose="020F0502020204030204" pitchFamily="34" charset="0"/>
              <a:cs typeface="Calibri" panose="020F0502020204030204" pitchFamily="34" charset="0"/>
            </a:rPr>
            <a:t> δεν σχεδιάσθηκαν ειδικές δράσεις χρηματοδότησης των περιφερειακών </a:t>
          </a:r>
          <a:r>
            <a:rPr lang="en-US" sz="1100" b="1" dirty="0">
              <a:latin typeface="Calibri" panose="020F0502020204030204" pitchFamily="34" charset="0"/>
              <a:cs typeface="Calibri" panose="020F0502020204030204" pitchFamily="34" charset="0"/>
            </a:rPr>
            <a:t>RIS3 </a:t>
          </a:r>
          <a:endParaRPr lang="el-GR" sz="1100" b="0" dirty="0">
            <a:latin typeface="Calibri" panose="020F0502020204030204" pitchFamily="34" charset="0"/>
            <a:cs typeface="Calibri" panose="020F0502020204030204" pitchFamily="34" charset="0"/>
          </a:endParaRPr>
        </a:p>
      </dgm:t>
    </dgm:pt>
    <dgm:pt modelId="{12EABEBC-9DF7-4447-B1CB-709A3BB8F02C}" type="parTrans" cxnId="{92AF61BD-A186-4755-A1A5-124C8734C28E}">
      <dgm:prSet/>
      <dgm:spPr/>
      <dgm:t>
        <a:bodyPr/>
        <a:lstStyle/>
        <a:p>
          <a:endParaRPr lang="en-GB" sz="1100"/>
        </a:p>
      </dgm:t>
    </dgm:pt>
    <dgm:pt modelId="{B7EC47FF-C85D-4B0C-9A70-00973F5B2DAE}" type="sibTrans" cxnId="{92AF61BD-A186-4755-A1A5-124C8734C28E}">
      <dgm:prSet/>
      <dgm:spPr/>
      <dgm:t>
        <a:bodyPr/>
        <a:lstStyle/>
        <a:p>
          <a:endParaRPr lang="en-GB" sz="1100"/>
        </a:p>
      </dgm:t>
    </dgm:pt>
    <dgm:pt modelId="{E00078FF-1343-4FBA-92B3-8E9D9D41BAA9}">
      <dgm:prSet custT="1"/>
      <dgm:spPr>
        <a:solidFill>
          <a:schemeClr val="bg1">
            <a:lumMod val="9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1100" b="0" dirty="0">
              <a:latin typeface="Calibri" panose="020F0502020204030204" pitchFamily="34" charset="0"/>
              <a:cs typeface="Calibri" panose="020F0502020204030204" pitchFamily="34" charset="0"/>
            </a:rPr>
            <a:t>Σε ορισμένα Σχέδια Δράσης </a:t>
          </a:r>
          <a:r>
            <a:rPr lang="el-GR" sz="1100" b="1" dirty="0">
              <a:latin typeface="Calibri" panose="020F0502020204030204" pitchFamily="34" charset="0"/>
              <a:cs typeface="Calibri" panose="020F0502020204030204" pitchFamily="34" charset="0"/>
            </a:rPr>
            <a:t>δεν υπήρξε πρόβλεψη πηγής χρηματοδότησης</a:t>
          </a:r>
          <a:r>
            <a:rPr lang="el-GR" sz="1100" b="0" dirty="0">
              <a:latin typeface="Calibri" panose="020F0502020204030204" pitchFamily="34" charset="0"/>
              <a:cs typeface="Calibri" panose="020F0502020204030204" pitchFamily="34" charset="0"/>
            </a:rPr>
            <a:t> των παρεμβάσεων</a:t>
          </a:r>
        </a:p>
      </dgm:t>
    </dgm:pt>
    <dgm:pt modelId="{1B4F1AA7-87E7-4313-91A2-E0296DD66BD7}" type="parTrans" cxnId="{393A8321-C1F8-418D-A07C-D8F87B4AE389}">
      <dgm:prSet/>
      <dgm:spPr/>
      <dgm:t>
        <a:bodyPr/>
        <a:lstStyle/>
        <a:p>
          <a:endParaRPr lang="en-GB" sz="1100"/>
        </a:p>
      </dgm:t>
    </dgm:pt>
    <dgm:pt modelId="{69100F6F-19C3-4C62-8AEC-4DDF426E46F4}" type="sibTrans" cxnId="{393A8321-C1F8-418D-A07C-D8F87B4AE389}">
      <dgm:prSet/>
      <dgm:spPr/>
      <dgm:t>
        <a:bodyPr/>
        <a:lstStyle/>
        <a:p>
          <a:endParaRPr lang="en-GB" sz="1100"/>
        </a:p>
      </dgm:t>
    </dgm:pt>
    <dgm:pt modelId="{30A725A1-AC04-4E62-B06B-D60CEA72D725}" type="pres">
      <dgm:prSet presAssocID="{4E8EA2CC-F97D-4F49-A5F8-B22064FE9416}" presName="Name0" presStyleCnt="0">
        <dgm:presLayoutVars>
          <dgm:chMax val="7"/>
          <dgm:chPref val="7"/>
          <dgm:dir/>
        </dgm:presLayoutVars>
      </dgm:prSet>
      <dgm:spPr/>
    </dgm:pt>
    <dgm:pt modelId="{4D48C7C4-2B44-4258-8295-E349D7D40EB3}" type="pres">
      <dgm:prSet presAssocID="{4E8EA2CC-F97D-4F49-A5F8-B22064FE9416}" presName="Name1" presStyleCnt="0"/>
      <dgm:spPr/>
    </dgm:pt>
    <dgm:pt modelId="{182F3DAA-B78B-4CF9-ACE8-2CD637F8B9AE}" type="pres">
      <dgm:prSet presAssocID="{4E8EA2CC-F97D-4F49-A5F8-B22064FE9416}" presName="cycle" presStyleCnt="0"/>
      <dgm:spPr/>
    </dgm:pt>
    <dgm:pt modelId="{C6106357-364C-495E-A45C-447218E4F2D8}" type="pres">
      <dgm:prSet presAssocID="{4E8EA2CC-F97D-4F49-A5F8-B22064FE9416}" presName="srcNode" presStyleLbl="node1" presStyleIdx="0" presStyleCnt="3"/>
      <dgm:spPr/>
    </dgm:pt>
    <dgm:pt modelId="{36E7B0F4-E7E2-4C3E-B351-A230326D2C2E}" type="pres">
      <dgm:prSet presAssocID="{4E8EA2CC-F97D-4F49-A5F8-B22064FE9416}" presName="conn" presStyleLbl="parChTrans1D2" presStyleIdx="0" presStyleCnt="1"/>
      <dgm:spPr/>
    </dgm:pt>
    <dgm:pt modelId="{B00C02EB-A37E-4B16-863E-06800CBD3E6B}" type="pres">
      <dgm:prSet presAssocID="{4E8EA2CC-F97D-4F49-A5F8-B22064FE9416}" presName="extraNode" presStyleLbl="node1" presStyleIdx="0" presStyleCnt="3"/>
      <dgm:spPr/>
    </dgm:pt>
    <dgm:pt modelId="{1BF42E5B-11E6-4F6A-A326-B7976CA66B55}" type="pres">
      <dgm:prSet presAssocID="{4E8EA2CC-F97D-4F49-A5F8-B22064FE9416}" presName="dstNode" presStyleLbl="node1" presStyleIdx="0" presStyleCnt="3"/>
      <dgm:spPr/>
    </dgm:pt>
    <dgm:pt modelId="{236B72BA-E283-420B-944D-B96DC472BB32}" type="pres">
      <dgm:prSet presAssocID="{33D7DADD-EEB8-4A26-8853-6BAE1623BD3A}" presName="text_1" presStyleLbl="node1" presStyleIdx="0" presStyleCnt="3" custScaleY="84209">
        <dgm:presLayoutVars>
          <dgm:bulletEnabled val="1"/>
        </dgm:presLayoutVars>
      </dgm:prSet>
      <dgm:spPr/>
    </dgm:pt>
    <dgm:pt modelId="{AACA4903-A610-4B2E-A06C-0EC58172AEEA}" type="pres">
      <dgm:prSet presAssocID="{33D7DADD-EEB8-4A26-8853-6BAE1623BD3A}" presName="accent_1" presStyleCnt="0"/>
      <dgm:spPr/>
    </dgm:pt>
    <dgm:pt modelId="{B49D4D71-0F62-4B30-BFDC-1BC0AA87E94C}" type="pres">
      <dgm:prSet presAssocID="{33D7DADD-EEB8-4A26-8853-6BAE1623BD3A}" presName="accentRepeatNode" presStyleLbl="solidFgAcc1" presStyleIdx="0" presStyleCnt="3" custScaleX="71414" custScaleY="67367"/>
      <dgm:spPr>
        <a:xfrm>
          <a:off x="224402" y="524663"/>
          <a:ext cx="808962" cy="763119"/>
        </a:xfrm>
        <a:prstGeom prst="ellipse">
          <a:avLst/>
        </a:prstGeom>
        <a:solidFill>
          <a:srgbClr val="FFE9CA"/>
        </a:solidFill>
        <a:ln w="6350" cap="flat" cmpd="sng" algn="ctr">
          <a:solidFill>
            <a:srgbClr val="663300"/>
          </a:solidFill>
          <a:prstDash val="solid"/>
          <a:miter lim="800000"/>
        </a:ln>
        <a:effectLst/>
      </dgm:spPr>
    </dgm:pt>
    <dgm:pt modelId="{13B0DF42-52C8-45C3-A4CB-C74BD9C3177C}" type="pres">
      <dgm:prSet presAssocID="{C0470E47-5D15-45E2-818C-16AFDE44BF12}" presName="text_2" presStyleLbl="node1" presStyleIdx="1" presStyleCnt="3" custScaleY="100678">
        <dgm:presLayoutVars>
          <dgm:bulletEnabled val="1"/>
        </dgm:presLayoutVars>
      </dgm:prSet>
      <dgm:spPr/>
    </dgm:pt>
    <dgm:pt modelId="{982FD9AE-B4B1-4184-81CC-27E5D0FC95FB}" type="pres">
      <dgm:prSet presAssocID="{C0470E47-5D15-45E2-818C-16AFDE44BF12}" presName="accent_2" presStyleCnt="0"/>
      <dgm:spPr/>
    </dgm:pt>
    <dgm:pt modelId="{2361444B-88D9-472C-93BF-5A709824C7C0}" type="pres">
      <dgm:prSet presAssocID="{C0470E47-5D15-45E2-818C-16AFDE44BF12}" presName="accentRepeatNode" presStyleLbl="solidFgAcc1" presStyleIdx="1" presStyleCnt="3" custScaleX="70432" custScaleY="79623"/>
      <dgm:spPr>
        <a:xfrm>
          <a:off x="559376" y="1814581"/>
          <a:ext cx="797838" cy="901952"/>
        </a:xfrm>
        <a:prstGeom prst="ellipse">
          <a:avLst/>
        </a:prstGeom>
        <a:solidFill>
          <a:srgbClr val="FFE9CA"/>
        </a:solidFill>
        <a:ln w="6350" cap="flat" cmpd="sng" algn="ctr">
          <a:solidFill>
            <a:srgbClr val="663300"/>
          </a:solidFill>
          <a:prstDash val="solid"/>
          <a:miter lim="800000"/>
        </a:ln>
        <a:effectLst/>
      </dgm:spPr>
    </dgm:pt>
    <dgm:pt modelId="{053C26B0-E0BF-432F-99D7-F6E619EB0C10}" type="pres">
      <dgm:prSet presAssocID="{E00078FF-1343-4FBA-92B3-8E9D9D41BAA9}" presName="text_3" presStyleLbl="node1" presStyleIdx="2" presStyleCnt="3" custScaleY="91724">
        <dgm:presLayoutVars>
          <dgm:bulletEnabled val="1"/>
        </dgm:presLayoutVars>
      </dgm:prSet>
      <dgm:spPr/>
    </dgm:pt>
    <dgm:pt modelId="{5C871BCD-A8FB-4C06-9617-6BC9D40611DE}" type="pres">
      <dgm:prSet presAssocID="{E00078FF-1343-4FBA-92B3-8E9D9D41BAA9}" presName="accent_3" presStyleCnt="0"/>
      <dgm:spPr/>
    </dgm:pt>
    <dgm:pt modelId="{821A34F8-A597-497F-A37D-D19A3C1BC622}" type="pres">
      <dgm:prSet presAssocID="{E00078FF-1343-4FBA-92B3-8E9D9D41BAA9}" presName="accentRepeatNode" presStyleLbl="solidFgAcc1" presStyleIdx="2" presStyleCnt="3" custScaleX="69733" custScaleY="73380"/>
      <dgm:spPr>
        <a:xfrm>
          <a:off x="233923" y="3209275"/>
          <a:ext cx="789920" cy="831233"/>
        </a:xfrm>
        <a:prstGeom prst="ellipse">
          <a:avLst/>
        </a:prstGeom>
        <a:solidFill>
          <a:srgbClr val="FFE9CA"/>
        </a:solidFill>
        <a:ln w="6350" cap="flat" cmpd="sng" algn="ctr">
          <a:solidFill>
            <a:srgbClr val="663300"/>
          </a:solidFill>
          <a:prstDash val="solid"/>
          <a:miter lim="800000"/>
        </a:ln>
        <a:effectLst/>
      </dgm:spPr>
    </dgm:pt>
  </dgm:ptLst>
  <dgm:cxnLst>
    <dgm:cxn modelId="{D1EB6E12-56D4-4CB0-820F-6B575F913E56}" type="presOf" srcId="{C0470E47-5D15-45E2-818C-16AFDE44BF12}" destId="{13B0DF42-52C8-45C3-A4CB-C74BD9C3177C}" srcOrd="0" destOrd="0" presId="urn:microsoft.com/office/officeart/2008/layout/VerticalCurvedList"/>
    <dgm:cxn modelId="{9AC5681D-CFD2-4EA0-8124-173809E5D6AD}" srcId="{4E8EA2CC-F97D-4F49-A5F8-B22064FE9416}" destId="{33D7DADD-EEB8-4A26-8853-6BAE1623BD3A}" srcOrd="0" destOrd="0" parTransId="{3E8C8BD6-D807-425D-A01C-5BBFA7A54E58}" sibTransId="{8F05116A-2EA6-4C49-A016-3965DE52BB07}"/>
    <dgm:cxn modelId="{393A8321-C1F8-418D-A07C-D8F87B4AE389}" srcId="{4E8EA2CC-F97D-4F49-A5F8-B22064FE9416}" destId="{E00078FF-1343-4FBA-92B3-8E9D9D41BAA9}" srcOrd="2" destOrd="0" parTransId="{1B4F1AA7-87E7-4313-91A2-E0296DD66BD7}" sibTransId="{69100F6F-19C3-4C62-8AEC-4DDF426E46F4}"/>
    <dgm:cxn modelId="{BAB9243D-2C06-4D16-9E6E-3BDE27EA170F}" type="presOf" srcId="{4E8EA2CC-F97D-4F49-A5F8-B22064FE9416}" destId="{30A725A1-AC04-4E62-B06B-D60CEA72D725}" srcOrd="0" destOrd="0" presId="urn:microsoft.com/office/officeart/2008/layout/VerticalCurvedList"/>
    <dgm:cxn modelId="{3AA5FC6A-77D2-4C7C-8547-F8119A0ABADD}" type="presOf" srcId="{8F05116A-2EA6-4C49-A016-3965DE52BB07}" destId="{36E7B0F4-E7E2-4C3E-B351-A230326D2C2E}" srcOrd="0" destOrd="0" presId="urn:microsoft.com/office/officeart/2008/layout/VerticalCurvedList"/>
    <dgm:cxn modelId="{11EB984D-9372-431C-A83F-9386322A4C68}" type="presOf" srcId="{33D7DADD-EEB8-4A26-8853-6BAE1623BD3A}" destId="{236B72BA-E283-420B-944D-B96DC472BB32}" srcOrd="0" destOrd="0" presId="urn:microsoft.com/office/officeart/2008/layout/VerticalCurvedList"/>
    <dgm:cxn modelId="{396AC7A4-70F0-4E45-B44E-4884EFC6A291}" type="presOf" srcId="{E00078FF-1343-4FBA-92B3-8E9D9D41BAA9}" destId="{053C26B0-E0BF-432F-99D7-F6E619EB0C10}" srcOrd="0" destOrd="0" presId="urn:microsoft.com/office/officeart/2008/layout/VerticalCurvedList"/>
    <dgm:cxn modelId="{92AF61BD-A186-4755-A1A5-124C8734C28E}" srcId="{4E8EA2CC-F97D-4F49-A5F8-B22064FE9416}" destId="{C0470E47-5D15-45E2-818C-16AFDE44BF12}" srcOrd="1" destOrd="0" parTransId="{12EABEBC-9DF7-4447-B1CB-709A3BB8F02C}" sibTransId="{B7EC47FF-C85D-4B0C-9A70-00973F5B2DAE}"/>
    <dgm:cxn modelId="{F31F706E-9084-466D-B2DA-358C3E13EB4C}" type="presParOf" srcId="{30A725A1-AC04-4E62-B06B-D60CEA72D725}" destId="{4D48C7C4-2B44-4258-8295-E349D7D40EB3}" srcOrd="0" destOrd="0" presId="urn:microsoft.com/office/officeart/2008/layout/VerticalCurvedList"/>
    <dgm:cxn modelId="{62F59F4F-562B-4AEE-88AC-F20CC556DFB4}" type="presParOf" srcId="{4D48C7C4-2B44-4258-8295-E349D7D40EB3}" destId="{182F3DAA-B78B-4CF9-ACE8-2CD637F8B9AE}" srcOrd="0" destOrd="0" presId="urn:microsoft.com/office/officeart/2008/layout/VerticalCurvedList"/>
    <dgm:cxn modelId="{E5F1609B-98FE-4D0E-B8B3-E7D5F0AC4093}" type="presParOf" srcId="{182F3DAA-B78B-4CF9-ACE8-2CD637F8B9AE}" destId="{C6106357-364C-495E-A45C-447218E4F2D8}" srcOrd="0" destOrd="0" presId="urn:microsoft.com/office/officeart/2008/layout/VerticalCurvedList"/>
    <dgm:cxn modelId="{8F81F154-1831-44B9-B418-53C66BE37A6C}" type="presParOf" srcId="{182F3DAA-B78B-4CF9-ACE8-2CD637F8B9AE}" destId="{36E7B0F4-E7E2-4C3E-B351-A230326D2C2E}" srcOrd="1" destOrd="0" presId="urn:microsoft.com/office/officeart/2008/layout/VerticalCurvedList"/>
    <dgm:cxn modelId="{20B21EB4-2C3E-4A37-AC07-D563BD69C6BB}" type="presParOf" srcId="{182F3DAA-B78B-4CF9-ACE8-2CD637F8B9AE}" destId="{B00C02EB-A37E-4B16-863E-06800CBD3E6B}" srcOrd="2" destOrd="0" presId="urn:microsoft.com/office/officeart/2008/layout/VerticalCurvedList"/>
    <dgm:cxn modelId="{FD464D1C-A6F9-4430-850A-3A2492D38311}" type="presParOf" srcId="{182F3DAA-B78B-4CF9-ACE8-2CD637F8B9AE}" destId="{1BF42E5B-11E6-4F6A-A326-B7976CA66B55}" srcOrd="3" destOrd="0" presId="urn:microsoft.com/office/officeart/2008/layout/VerticalCurvedList"/>
    <dgm:cxn modelId="{28C60620-BD5B-41A9-8DC2-B45D6102DAD2}" type="presParOf" srcId="{4D48C7C4-2B44-4258-8295-E349D7D40EB3}" destId="{236B72BA-E283-420B-944D-B96DC472BB32}" srcOrd="1" destOrd="0" presId="urn:microsoft.com/office/officeart/2008/layout/VerticalCurvedList"/>
    <dgm:cxn modelId="{77A21CA9-EB5F-49F7-9772-B190A298A326}" type="presParOf" srcId="{4D48C7C4-2B44-4258-8295-E349D7D40EB3}" destId="{AACA4903-A610-4B2E-A06C-0EC58172AEEA}" srcOrd="2" destOrd="0" presId="urn:microsoft.com/office/officeart/2008/layout/VerticalCurvedList"/>
    <dgm:cxn modelId="{4D04959E-B1A2-46E5-B683-97D845313D24}" type="presParOf" srcId="{AACA4903-A610-4B2E-A06C-0EC58172AEEA}" destId="{B49D4D71-0F62-4B30-BFDC-1BC0AA87E94C}" srcOrd="0" destOrd="0" presId="urn:microsoft.com/office/officeart/2008/layout/VerticalCurvedList"/>
    <dgm:cxn modelId="{39AFB901-3719-4061-924F-EDDEB4A16D2C}" type="presParOf" srcId="{4D48C7C4-2B44-4258-8295-E349D7D40EB3}" destId="{13B0DF42-52C8-45C3-A4CB-C74BD9C3177C}" srcOrd="3" destOrd="0" presId="urn:microsoft.com/office/officeart/2008/layout/VerticalCurvedList"/>
    <dgm:cxn modelId="{0F5FB75B-A220-4722-8CF6-2691E85694F3}" type="presParOf" srcId="{4D48C7C4-2B44-4258-8295-E349D7D40EB3}" destId="{982FD9AE-B4B1-4184-81CC-27E5D0FC95FB}" srcOrd="4" destOrd="0" presId="urn:microsoft.com/office/officeart/2008/layout/VerticalCurvedList"/>
    <dgm:cxn modelId="{83774408-2B24-49EF-8D53-1F5211F9572B}" type="presParOf" srcId="{982FD9AE-B4B1-4184-81CC-27E5D0FC95FB}" destId="{2361444B-88D9-472C-93BF-5A709824C7C0}" srcOrd="0" destOrd="0" presId="urn:microsoft.com/office/officeart/2008/layout/VerticalCurvedList"/>
    <dgm:cxn modelId="{95E69B13-5683-4D4B-8636-D2D4E42BDE7F}" type="presParOf" srcId="{4D48C7C4-2B44-4258-8295-E349D7D40EB3}" destId="{053C26B0-E0BF-432F-99D7-F6E619EB0C10}" srcOrd="5" destOrd="0" presId="urn:microsoft.com/office/officeart/2008/layout/VerticalCurvedList"/>
    <dgm:cxn modelId="{3626DE86-817C-4B83-8637-22139C6B9C17}" type="presParOf" srcId="{4D48C7C4-2B44-4258-8295-E349D7D40EB3}" destId="{5C871BCD-A8FB-4C06-9617-6BC9D40611DE}" srcOrd="6" destOrd="0" presId="urn:microsoft.com/office/officeart/2008/layout/VerticalCurvedList"/>
    <dgm:cxn modelId="{67036632-71D4-43EE-9104-9D490BEFE0F2}" type="presParOf" srcId="{5C871BCD-A8FB-4C06-9617-6BC9D40611DE}" destId="{821A34F8-A597-497F-A37D-D19A3C1BC62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E8EA2CC-F97D-4F49-A5F8-B22064FE9416}" type="doc">
      <dgm:prSet loTypeId="urn:microsoft.com/office/officeart/2008/layout/VerticalCurvedList" loCatId="list" qsTypeId="urn:microsoft.com/office/officeart/2005/8/quickstyle/simple3" qsCatId="simple" csTypeId="urn:microsoft.com/office/officeart/2005/8/colors/accent1_1" csCatId="accent1" phldr="1"/>
      <dgm:spPr/>
      <dgm:t>
        <a:bodyPr/>
        <a:lstStyle/>
        <a:p>
          <a:endParaRPr lang="en-GB"/>
        </a:p>
      </dgm:t>
    </dgm:pt>
    <dgm:pt modelId="{33D7DADD-EEB8-4A26-8853-6BAE1623BD3A}">
      <dgm:prSet phldrT="[Κείμενο]" custT="1"/>
      <dgm:spPr>
        <a:solidFill>
          <a:schemeClr val="bg1">
            <a:lumMod val="95000"/>
          </a:schemeClr>
        </a:solidFill>
      </dgm:spPr>
      <dgm:t>
        <a:bodyPr/>
        <a:lstStyle/>
        <a:p>
          <a:r>
            <a:rPr lang="el-GR" sz="1300" b="1" dirty="0">
              <a:latin typeface="Calibri" panose="020F0502020204030204" pitchFamily="34" charset="0"/>
              <a:cs typeface="Calibri" panose="020F0502020204030204" pitchFamily="34" charset="0"/>
            </a:rPr>
            <a:t>Σε ορισμένες περιπτώσεις </a:t>
          </a:r>
          <a:r>
            <a:rPr lang="el-GR" sz="1300" b="0" dirty="0">
              <a:latin typeface="Calibri" panose="020F0502020204030204" pitchFamily="34" charset="0"/>
              <a:cs typeface="Calibri" panose="020F0502020204030204" pitchFamily="34" charset="0"/>
            </a:rPr>
            <a:t>περιφερειών </a:t>
          </a:r>
          <a:r>
            <a:rPr lang="el-GR" sz="1300" b="1" dirty="0">
              <a:latin typeface="Calibri" panose="020F0502020204030204" pitchFamily="34" charset="0"/>
              <a:cs typeface="Calibri" panose="020F0502020204030204" pitchFamily="34" charset="0"/>
            </a:rPr>
            <a:t>εντοπίζεται σημαντική διαφοροποίηση του αρχικού σχεδιασμού με τις ενεργοποιημένες δράσεις των ΠΕΠ </a:t>
          </a:r>
          <a:r>
            <a:rPr lang="el-GR" sz="1300" b="0" dirty="0">
              <a:latin typeface="Calibri" panose="020F0502020204030204" pitchFamily="34" charset="0"/>
              <a:cs typeface="Calibri" panose="020F0502020204030204" pitchFamily="34" charset="0"/>
            </a:rPr>
            <a:t>(προσαρμογές περιεχομένου δράσεων, επενδυτικών προτεραιοτήτων, κατανομής πόρων κοκ.) </a:t>
          </a:r>
        </a:p>
      </dgm:t>
    </dgm:pt>
    <dgm:pt modelId="{3E8C8BD6-D807-425D-A01C-5BBFA7A54E58}" type="parTrans" cxnId="{9AC5681D-CFD2-4EA0-8124-173809E5D6AD}">
      <dgm:prSet/>
      <dgm:spPr/>
      <dgm:t>
        <a:bodyPr/>
        <a:lstStyle/>
        <a:p>
          <a:endParaRPr lang="en-GB" sz="1400"/>
        </a:p>
      </dgm:t>
    </dgm:pt>
    <dgm:pt modelId="{8F05116A-2EA6-4C49-A016-3965DE52BB07}" type="sibTrans" cxnId="{9AC5681D-CFD2-4EA0-8124-173809E5D6AD}">
      <dgm:prSet/>
      <dgm:spPr>
        <a:ln>
          <a:solidFill>
            <a:srgbClr val="663300"/>
          </a:solidFill>
        </a:ln>
      </dgm:spPr>
      <dgm:t>
        <a:bodyPr/>
        <a:lstStyle/>
        <a:p>
          <a:endParaRPr lang="en-GB" sz="1400"/>
        </a:p>
      </dgm:t>
    </dgm:pt>
    <dgm:pt modelId="{C0470E47-5D15-45E2-818C-16AFDE44BF12}">
      <dgm:prSet custT="1"/>
      <dgm:spPr>
        <a:solidFill>
          <a:schemeClr val="bg1">
            <a:lumMod val="95000"/>
          </a:schemeClr>
        </a:solidFill>
      </dgm:spPr>
      <dgm:t>
        <a:bodyPr/>
        <a:lstStyle/>
        <a:p>
          <a:r>
            <a:rPr lang="el-GR" sz="1300" b="1" dirty="0">
              <a:latin typeface="Calibri" panose="020F0502020204030204" pitchFamily="34" charset="0"/>
              <a:cs typeface="Calibri" panose="020F0502020204030204" pitchFamily="34" charset="0"/>
            </a:rPr>
            <a:t>Ενεργοποίηση οριζόντιων δράσεων </a:t>
          </a:r>
          <a:r>
            <a:rPr lang="el-GR" sz="1300" b="0" dirty="0">
              <a:latin typeface="Calibri" panose="020F0502020204030204" pitchFamily="34" charset="0"/>
              <a:cs typeface="Calibri" panose="020F0502020204030204" pitchFamily="34" charset="0"/>
            </a:rPr>
            <a:t>υψηλού π/υ για τη χρηματοδότηση επενδύσεων σε τομείς προτεραιότητας των στρατηγικών (π.χ. ίδρυση και λειτουργία τουριστικών ΜΜΕ) </a:t>
          </a:r>
        </a:p>
      </dgm:t>
    </dgm:pt>
    <dgm:pt modelId="{12EABEBC-9DF7-4447-B1CB-709A3BB8F02C}" type="parTrans" cxnId="{92AF61BD-A186-4755-A1A5-124C8734C28E}">
      <dgm:prSet/>
      <dgm:spPr/>
      <dgm:t>
        <a:bodyPr/>
        <a:lstStyle/>
        <a:p>
          <a:endParaRPr lang="en-GB" sz="1400"/>
        </a:p>
      </dgm:t>
    </dgm:pt>
    <dgm:pt modelId="{B7EC47FF-C85D-4B0C-9A70-00973F5B2DAE}" type="sibTrans" cxnId="{92AF61BD-A186-4755-A1A5-124C8734C28E}">
      <dgm:prSet/>
      <dgm:spPr/>
      <dgm:t>
        <a:bodyPr/>
        <a:lstStyle/>
        <a:p>
          <a:endParaRPr lang="en-GB" sz="1400"/>
        </a:p>
      </dgm:t>
    </dgm:pt>
    <dgm:pt modelId="{E00078FF-1343-4FBA-92B3-8E9D9D41BAA9}">
      <dgm:prSet custT="1"/>
      <dgm:spPr>
        <a:solidFill>
          <a:schemeClr val="bg1">
            <a:lumMod val="95000"/>
          </a:schemeClr>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l-GR" sz="1300" b="1" dirty="0">
              <a:latin typeface="Calibri" panose="020F0502020204030204" pitchFamily="34" charset="0"/>
              <a:cs typeface="Calibri" panose="020F0502020204030204" pitchFamily="34" charset="0"/>
            </a:rPr>
            <a:t>Δυσκολίες ενεργοποίησης και υλοποίησης καινοτομικών δράσεων στους τομείς του τουρισμού, πολιτισμού και τη δημιουργικής βιομηχανίας</a:t>
          </a:r>
          <a:r>
            <a:rPr lang="el-GR" sz="1300" b="0" dirty="0">
              <a:latin typeface="Calibri" panose="020F0502020204030204" pitchFamily="34" charset="0"/>
              <a:cs typeface="Calibri" panose="020F0502020204030204" pitchFamily="34" charset="0"/>
            </a:rPr>
            <a:t> (συνήθης πρακτική η ανάπτυξη και χρήση νέων εργαλείων και εφαρμογών ΤΠΕ), περιορισμένη αξιοποίηση καινοτομιών σε επιμέρους κλάδους της αγροδιατροφής</a:t>
          </a:r>
        </a:p>
      </dgm:t>
    </dgm:pt>
    <dgm:pt modelId="{1B4F1AA7-87E7-4313-91A2-E0296DD66BD7}" type="parTrans" cxnId="{393A8321-C1F8-418D-A07C-D8F87B4AE389}">
      <dgm:prSet/>
      <dgm:spPr/>
      <dgm:t>
        <a:bodyPr/>
        <a:lstStyle/>
        <a:p>
          <a:endParaRPr lang="en-GB" sz="1400"/>
        </a:p>
      </dgm:t>
    </dgm:pt>
    <dgm:pt modelId="{69100F6F-19C3-4C62-8AEC-4DDF426E46F4}" type="sibTrans" cxnId="{393A8321-C1F8-418D-A07C-D8F87B4AE389}">
      <dgm:prSet/>
      <dgm:spPr/>
      <dgm:t>
        <a:bodyPr/>
        <a:lstStyle/>
        <a:p>
          <a:endParaRPr lang="en-GB" sz="1400"/>
        </a:p>
      </dgm:t>
    </dgm:pt>
    <dgm:pt modelId="{30EE6E60-659C-4DBD-8758-592030FE15CF}">
      <dgm:prSet custT="1"/>
      <dgm:spPr>
        <a:solidFill>
          <a:schemeClr val="bg1">
            <a:lumMod val="95000"/>
          </a:schemeClr>
        </a:solidFill>
      </dgm:spPr>
      <dgm:t>
        <a:bodyPr/>
        <a:lstStyle/>
        <a:p>
          <a:r>
            <a:rPr lang="el-GR" sz="1300" b="1" dirty="0">
              <a:latin typeface="Calibri" panose="020F0502020204030204" pitchFamily="34" charset="0"/>
              <a:cs typeface="Calibri" panose="020F0502020204030204" pitchFamily="34" charset="0"/>
            </a:rPr>
            <a:t>Σχετικά ικανοποιητικός βαθμός δέσμευσης των πόρων των Περιφερειακών Προγραμμάτων </a:t>
          </a:r>
          <a:r>
            <a:rPr lang="el-GR" sz="1300" b="0" dirty="0">
              <a:latin typeface="Calibri" panose="020F0502020204030204" pitchFamily="34" charset="0"/>
              <a:cs typeface="Calibri" panose="020F0502020204030204" pitchFamily="34" charset="0"/>
            </a:rPr>
            <a:t>(ΔΔ ενταγμένων έργων και συμβάσεων) που αξιοποιήθηκαν για τη χρηματοδότηση δράσεων των περιφερειακών στρατηγικών έξυπνης εξειδίκευσης </a:t>
          </a:r>
        </a:p>
      </dgm:t>
    </dgm:pt>
    <dgm:pt modelId="{102D3077-2326-4CEC-BCA8-28D32E774630}" type="parTrans" cxnId="{79326E51-9846-4A65-BF92-CBE45178D105}">
      <dgm:prSet/>
      <dgm:spPr/>
      <dgm:t>
        <a:bodyPr/>
        <a:lstStyle/>
        <a:p>
          <a:endParaRPr lang="en-GB" sz="1400"/>
        </a:p>
      </dgm:t>
    </dgm:pt>
    <dgm:pt modelId="{408A8495-ADBD-4D81-8648-C029DB18192E}" type="sibTrans" cxnId="{79326E51-9846-4A65-BF92-CBE45178D105}">
      <dgm:prSet/>
      <dgm:spPr/>
      <dgm:t>
        <a:bodyPr/>
        <a:lstStyle/>
        <a:p>
          <a:endParaRPr lang="en-GB" sz="1400"/>
        </a:p>
      </dgm:t>
    </dgm:pt>
    <dgm:pt modelId="{6BEC8DE5-616B-4354-8BEE-0C5078F10C25}">
      <dgm:prSet custT="1"/>
      <dgm:spPr>
        <a:solidFill>
          <a:schemeClr val="bg1">
            <a:lumMod val="95000"/>
          </a:schemeClr>
        </a:solidFill>
      </dgm:spPr>
      <dgm:t>
        <a:bodyPr/>
        <a:lstStyle/>
        <a:p>
          <a:r>
            <a:rPr lang="el-GR" sz="1300" b="0" dirty="0">
              <a:latin typeface="Calibri" panose="020F0502020204030204" pitchFamily="34" charset="0"/>
              <a:cs typeface="Calibri" panose="020F0502020204030204" pitchFamily="34" charset="0"/>
            </a:rPr>
            <a:t>Η </a:t>
          </a:r>
          <a:r>
            <a:rPr lang="el-GR" sz="1300" b="1" dirty="0">
              <a:latin typeface="Calibri" panose="020F0502020204030204" pitchFamily="34" charset="0"/>
              <a:cs typeface="Calibri" panose="020F0502020204030204" pitchFamily="34" charset="0"/>
            </a:rPr>
            <a:t>πρόοδος υλοποίησης του φυσικού αντικειμένου </a:t>
          </a:r>
          <a:r>
            <a:rPr lang="el-GR" sz="1300" b="0" dirty="0">
              <a:latin typeface="Calibri" panose="020F0502020204030204" pitchFamily="34" charset="0"/>
              <a:cs typeface="Calibri" panose="020F0502020204030204" pitchFamily="34" charset="0"/>
            </a:rPr>
            <a:t>των ενταγμένων στα ΠΕΠ έργων και των δεικτών μέτρησής τους </a:t>
          </a:r>
          <a:r>
            <a:rPr lang="el-GR" sz="1300" b="1" dirty="0">
              <a:latin typeface="Calibri" panose="020F0502020204030204" pitchFamily="34" charset="0"/>
              <a:cs typeface="Calibri" panose="020F0502020204030204" pitchFamily="34" charset="0"/>
            </a:rPr>
            <a:t>παραμένει εξαιρετικά χαμηλή </a:t>
          </a:r>
          <a:r>
            <a:rPr lang="el-GR" sz="1300" b="0" dirty="0">
              <a:latin typeface="Calibri" panose="020F0502020204030204" pitchFamily="34" charset="0"/>
              <a:cs typeface="Calibri" panose="020F0502020204030204" pitchFamily="34" charset="0"/>
            </a:rPr>
            <a:t>και σε γενικές γραμμές μη αναγνωρίσιμη από το σύστημα παρακολούθησης των δεικτών (ΟΠΣ) του ΕΣΠΑ</a:t>
          </a:r>
          <a:endParaRPr lang="el-GR" sz="1300" b="1" dirty="0">
            <a:latin typeface="Calibri" panose="020F0502020204030204" pitchFamily="34" charset="0"/>
            <a:cs typeface="Calibri" panose="020F0502020204030204" pitchFamily="34" charset="0"/>
          </a:endParaRPr>
        </a:p>
      </dgm:t>
    </dgm:pt>
    <dgm:pt modelId="{F14E76C7-DD33-49BE-9352-710012BB2336}" type="parTrans" cxnId="{6587FFEE-DF0B-4642-B17E-92F6C091B4CE}">
      <dgm:prSet/>
      <dgm:spPr/>
      <dgm:t>
        <a:bodyPr/>
        <a:lstStyle/>
        <a:p>
          <a:endParaRPr lang="en-GB" sz="1400"/>
        </a:p>
      </dgm:t>
    </dgm:pt>
    <dgm:pt modelId="{9B50B881-752C-4D6B-B981-1B26F7771F08}" type="sibTrans" cxnId="{6587FFEE-DF0B-4642-B17E-92F6C091B4CE}">
      <dgm:prSet/>
      <dgm:spPr/>
      <dgm:t>
        <a:bodyPr/>
        <a:lstStyle/>
        <a:p>
          <a:endParaRPr lang="en-GB" sz="1400"/>
        </a:p>
      </dgm:t>
    </dgm:pt>
    <dgm:pt modelId="{D8A71ECC-9D7E-4948-8A3B-F93648DDD538}">
      <dgm:prSet custT="1"/>
      <dgm:spPr>
        <a:solidFill>
          <a:schemeClr val="bg1">
            <a:lumMod val="95000"/>
          </a:schemeClr>
        </a:solidFill>
      </dgm:spPr>
      <dgm:t>
        <a:bodyPr/>
        <a:lstStyle/>
        <a:p>
          <a:r>
            <a:rPr lang="el-GR" sz="1300" b="1" dirty="0">
              <a:latin typeface="Calibri" panose="020F0502020204030204" pitchFamily="34" charset="0"/>
              <a:cs typeface="Calibri" panose="020F0502020204030204" pitchFamily="34" charset="0"/>
            </a:rPr>
            <a:t>Η απορρόφηση των πόρων </a:t>
          </a:r>
          <a:r>
            <a:rPr lang="el-GR" sz="1300" b="0" dirty="0">
              <a:latin typeface="Calibri" panose="020F0502020204030204" pitchFamily="34" charset="0"/>
              <a:cs typeface="Calibri" panose="020F0502020204030204" pitchFamily="34" charset="0"/>
            </a:rPr>
            <a:t>τόσο του ενδεικτικού π/υ των Σχεδίων Δράσης όσο και του π/υ των ενταγμένων στα ΠΕΠ έργων </a:t>
          </a:r>
          <a:r>
            <a:rPr lang="el-GR" sz="1300" b="1" dirty="0">
              <a:latin typeface="Calibri" panose="020F0502020204030204" pitchFamily="34" charset="0"/>
              <a:cs typeface="Calibri" panose="020F0502020204030204" pitchFamily="34" charset="0"/>
            </a:rPr>
            <a:t>παραμένει σε εξαιρετικά χαμηλά επίπεδα</a:t>
          </a:r>
          <a:r>
            <a:rPr lang="el-GR" sz="1300" b="0" dirty="0">
              <a:latin typeface="Calibri" panose="020F0502020204030204" pitchFamily="34" charset="0"/>
              <a:cs typeface="Calibri" panose="020F0502020204030204" pitchFamily="34" charset="0"/>
            </a:rPr>
            <a:t>, με αποτέλεσμα τον κίνδυνο </a:t>
          </a:r>
          <a:r>
            <a:rPr lang="en-US" sz="1300" b="0" dirty="0">
              <a:latin typeface="Calibri" panose="020F0502020204030204" pitchFamily="34" charset="0"/>
              <a:cs typeface="Calibri" panose="020F0502020204030204" pitchFamily="34" charset="0"/>
            </a:rPr>
            <a:t>“</a:t>
          </a:r>
          <a:r>
            <a:rPr lang="el-GR" sz="1300" b="0" dirty="0">
              <a:latin typeface="Calibri" panose="020F0502020204030204" pitchFamily="34" charset="0"/>
              <a:cs typeface="Calibri" panose="020F0502020204030204" pitchFamily="34" charset="0"/>
            </a:rPr>
            <a:t>απώλειας</a:t>
          </a:r>
          <a:r>
            <a:rPr lang="en-US" sz="1300" b="0" dirty="0">
              <a:latin typeface="Calibri" panose="020F0502020204030204" pitchFamily="34" charset="0"/>
              <a:cs typeface="Calibri" panose="020F0502020204030204" pitchFamily="34" charset="0"/>
            </a:rPr>
            <a:t>”</a:t>
          </a:r>
          <a:r>
            <a:rPr lang="el-GR" sz="1300" b="0" dirty="0">
              <a:latin typeface="Calibri" panose="020F0502020204030204" pitchFamily="34" charset="0"/>
              <a:cs typeface="Calibri" panose="020F0502020204030204" pitchFamily="34" charset="0"/>
            </a:rPr>
            <a:t> πολύτιμων πόρων για την τόνωση του οικοσύστημα καινοτομίας των περιφερειών </a:t>
          </a:r>
          <a:endParaRPr lang="en-GB" sz="1300" dirty="0">
            <a:latin typeface="Calibri" panose="020F0502020204030204" pitchFamily="34" charset="0"/>
            <a:cs typeface="Calibri" panose="020F0502020204030204" pitchFamily="34" charset="0"/>
          </a:endParaRPr>
        </a:p>
      </dgm:t>
    </dgm:pt>
    <dgm:pt modelId="{8D77A12D-AC04-47C3-890B-6C0B0ACC01D2}" type="parTrans" cxnId="{4DB4E27F-137A-4981-ABE9-E7CC248F3569}">
      <dgm:prSet/>
      <dgm:spPr/>
      <dgm:t>
        <a:bodyPr/>
        <a:lstStyle/>
        <a:p>
          <a:endParaRPr lang="el-GR"/>
        </a:p>
      </dgm:t>
    </dgm:pt>
    <dgm:pt modelId="{9BB0401A-83B0-4C02-BB8E-8D1D88128EBD}" type="sibTrans" cxnId="{4DB4E27F-137A-4981-ABE9-E7CC248F3569}">
      <dgm:prSet/>
      <dgm:spPr/>
      <dgm:t>
        <a:bodyPr/>
        <a:lstStyle/>
        <a:p>
          <a:endParaRPr lang="el-GR"/>
        </a:p>
      </dgm:t>
    </dgm:pt>
    <dgm:pt modelId="{444062F4-7D2C-4047-8AF0-3C6A2BDFBF34}">
      <dgm:prSet custT="1"/>
      <dgm:spPr>
        <a:solidFill>
          <a:schemeClr val="bg1">
            <a:lumMod val="95000"/>
          </a:schemeClr>
        </a:solidFill>
      </dgm:spPr>
      <dgm:t>
        <a:bodyPr/>
        <a:lstStyle/>
        <a:p>
          <a:r>
            <a:rPr lang="el-GR" sz="1300" b="0" dirty="0">
              <a:latin typeface="Calibri" panose="020F0502020204030204" pitchFamily="34" charset="0"/>
              <a:cs typeface="Calibri" panose="020F0502020204030204" pitchFamily="34" charset="0"/>
            </a:rPr>
            <a:t>Παρά τα παραπάνω, όπως αποτυπώνεται και στις διαφάνειες που ακολουθούν  καταγράφεται </a:t>
          </a:r>
          <a:r>
            <a:rPr lang="el-GR" sz="1300" b="1" dirty="0">
              <a:latin typeface="Calibri" panose="020F0502020204030204" pitchFamily="34" charset="0"/>
              <a:cs typeface="Calibri" panose="020F0502020204030204" pitchFamily="34" charset="0"/>
            </a:rPr>
            <a:t>σημαντική πρόοδος στην επίτευξη των ποσοτικών στόχων των δεικτών αποτελεσμάτων </a:t>
          </a:r>
          <a:r>
            <a:rPr lang="el-GR" sz="1300" b="0" dirty="0">
              <a:latin typeface="Calibri" panose="020F0502020204030204" pitchFamily="34" charset="0"/>
              <a:cs typeface="Calibri" panose="020F0502020204030204" pitchFamily="34" charset="0"/>
            </a:rPr>
            <a:t>που καταγράφουν επιμέρους πτυχές του οικοσυστήματος καινοτομίας των περιφερειών </a:t>
          </a:r>
          <a:endParaRPr lang="el-GR" sz="1300" b="1" dirty="0">
            <a:latin typeface="Calibri" panose="020F0502020204030204" pitchFamily="34" charset="0"/>
            <a:cs typeface="Calibri" panose="020F0502020204030204" pitchFamily="34" charset="0"/>
          </a:endParaRPr>
        </a:p>
      </dgm:t>
    </dgm:pt>
    <dgm:pt modelId="{317914AC-F7FD-497C-8B5A-8E3E8899F210}" type="parTrans" cxnId="{986EAAA4-CB33-4D06-9ACA-5FEBD0441846}">
      <dgm:prSet/>
      <dgm:spPr/>
      <dgm:t>
        <a:bodyPr/>
        <a:lstStyle/>
        <a:p>
          <a:endParaRPr lang="el-GR"/>
        </a:p>
      </dgm:t>
    </dgm:pt>
    <dgm:pt modelId="{CC812472-5924-4AFC-885B-5AE1FF31A23E}" type="sibTrans" cxnId="{986EAAA4-CB33-4D06-9ACA-5FEBD0441846}">
      <dgm:prSet/>
      <dgm:spPr/>
      <dgm:t>
        <a:bodyPr/>
        <a:lstStyle/>
        <a:p>
          <a:endParaRPr lang="el-GR"/>
        </a:p>
      </dgm:t>
    </dgm:pt>
    <dgm:pt modelId="{30A725A1-AC04-4E62-B06B-D60CEA72D725}" type="pres">
      <dgm:prSet presAssocID="{4E8EA2CC-F97D-4F49-A5F8-B22064FE9416}" presName="Name0" presStyleCnt="0">
        <dgm:presLayoutVars>
          <dgm:chMax val="7"/>
          <dgm:chPref val="7"/>
          <dgm:dir/>
        </dgm:presLayoutVars>
      </dgm:prSet>
      <dgm:spPr/>
    </dgm:pt>
    <dgm:pt modelId="{4D48C7C4-2B44-4258-8295-E349D7D40EB3}" type="pres">
      <dgm:prSet presAssocID="{4E8EA2CC-F97D-4F49-A5F8-B22064FE9416}" presName="Name1" presStyleCnt="0"/>
      <dgm:spPr/>
    </dgm:pt>
    <dgm:pt modelId="{182F3DAA-B78B-4CF9-ACE8-2CD637F8B9AE}" type="pres">
      <dgm:prSet presAssocID="{4E8EA2CC-F97D-4F49-A5F8-B22064FE9416}" presName="cycle" presStyleCnt="0"/>
      <dgm:spPr/>
    </dgm:pt>
    <dgm:pt modelId="{C6106357-364C-495E-A45C-447218E4F2D8}" type="pres">
      <dgm:prSet presAssocID="{4E8EA2CC-F97D-4F49-A5F8-B22064FE9416}" presName="srcNode" presStyleLbl="node1" presStyleIdx="0" presStyleCnt="7"/>
      <dgm:spPr/>
    </dgm:pt>
    <dgm:pt modelId="{36E7B0F4-E7E2-4C3E-B351-A230326D2C2E}" type="pres">
      <dgm:prSet presAssocID="{4E8EA2CC-F97D-4F49-A5F8-B22064FE9416}" presName="conn" presStyleLbl="parChTrans1D2" presStyleIdx="0" presStyleCnt="1"/>
      <dgm:spPr/>
    </dgm:pt>
    <dgm:pt modelId="{B00C02EB-A37E-4B16-863E-06800CBD3E6B}" type="pres">
      <dgm:prSet presAssocID="{4E8EA2CC-F97D-4F49-A5F8-B22064FE9416}" presName="extraNode" presStyleLbl="node1" presStyleIdx="0" presStyleCnt="7"/>
      <dgm:spPr/>
    </dgm:pt>
    <dgm:pt modelId="{1BF42E5B-11E6-4F6A-A326-B7976CA66B55}" type="pres">
      <dgm:prSet presAssocID="{4E8EA2CC-F97D-4F49-A5F8-B22064FE9416}" presName="dstNode" presStyleLbl="node1" presStyleIdx="0" presStyleCnt="7"/>
      <dgm:spPr/>
    </dgm:pt>
    <dgm:pt modelId="{236B72BA-E283-420B-944D-B96DC472BB32}" type="pres">
      <dgm:prSet presAssocID="{33D7DADD-EEB8-4A26-8853-6BAE1623BD3A}" presName="text_1" presStyleLbl="node1" presStyleIdx="0" presStyleCnt="7" custScaleY="125425">
        <dgm:presLayoutVars>
          <dgm:bulletEnabled val="1"/>
        </dgm:presLayoutVars>
      </dgm:prSet>
      <dgm:spPr/>
    </dgm:pt>
    <dgm:pt modelId="{AACA4903-A610-4B2E-A06C-0EC58172AEEA}" type="pres">
      <dgm:prSet presAssocID="{33D7DADD-EEB8-4A26-8853-6BAE1623BD3A}" presName="accent_1" presStyleCnt="0"/>
      <dgm:spPr/>
    </dgm:pt>
    <dgm:pt modelId="{B49D4D71-0F62-4B30-BFDC-1BC0AA87E94C}" type="pres">
      <dgm:prSet presAssocID="{33D7DADD-EEB8-4A26-8853-6BAE1623BD3A}" presName="accentRepeatNode" presStyleLbl="solidFgAcc1" presStyleIdx="0" presStyleCnt="7"/>
      <dgm:spPr>
        <a:xfrm>
          <a:off x="60490" y="154511"/>
          <a:ext cx="514734" cy="514734"/>
        </a:xfrm>
        <a:prstGeom prst="ellipse">
          <a:avLst/>
        </a:prstGeom>
        <a:solidFill>
          <a:srgbClr val="FFE9CA"/>
        </a:solidFill>
        <a:ln w="6350" cap="flat" cmpd="sng" algn="ctr">
          <a:solidFill>
            <a:srgbClr val="663300"/>
          </a:solidFill>
          <a:prstDash val="solid"/>
          <a:miter lim="800000"/>
        </a:ln>
        <a:effectLst/>
      </dgm:spPr>
    </dgm:pt>
    <dgm:pt modelId="{13B0DF42-52C8-45C3-A4CB-C74BD9C3177C}" type="pres">
      <dgm:prSet presAssocID="{C0470E47-5D15-45E2-818C-16AFDE44BF12}" presName="text_2" presStyleLbl="node1" presStyleIdx="1" presStyleCnt="7" custScaleY="100678">
        <dgm:presLayoutVars>
          <dgm:bulletEnabled val="1"/>
        </dgm:presLayoutVars>
      </dgm:prSet>
      <dgm:spPr/>
    </dgm:pt>
    <dgm:pt modelId="{982FD9AE-B4B1-4184-81CC-27E5D0FC95FB}" type="pres">
      <dgm:prSet presAssocID="{C0470E47-5D15-45E2-818C-16AFDE44BF12}" presName="accent_2" presStyleCnt="0"/>
      <dgm:spPr/>
    </dgm:pt>
    <dgm:pt modelId="{2361444B-88D9-472C-93BF-5A709824C7C0}" type="pres">
      <dgm:prSet presAssocID="{C0470E47-5D15-45E2-818C-16AFDE44BF12}" presName="accentRepeatNode" presStyleLbl="solidFgAcc1" presStyleIdx="1" presStyleCnt="7"/>
      <dgm:spPr>
        <a:xfrm>
          <a:off x="433401" y="772555"/>
          <a:ext cx="514734" cy="514734"/>
        </a:xfrm>
        <a:prstGeom prst="ellipse">
          <a:avLst/>
        </a:prstGeom>
        <a:solidFill>
          <a:srgbClr val="FFE9CA"/>
        </a:solidFill>
        <a:ln w="6350" cap="flat" cmpd="sng" algn="ctr">
          <a:solidFill>
            <a:srgbClr val="663300"/>
          </a:solidFill>
          <a:prstDash val="solid"/>
          <a:miter lim="800000"/>
        </a:ln>
        <a:effectLst/>
      </dgm:spPr>
    </dgm:pt>
    <dgm:pt modelId="{053C26B0-E0BF-432F-99D7-F6E619EB0C10}" type="pres">
      <dgm:prSet presAssocID="{E00078FF-1343-4FBA-92B3-8E9D9D41BAA9}" presName="text_3" presStyleLbl="node1" presStyleIdx="2" presStyleCnt="7" custScaleY="147276">
        <dgm:presLayoutVars>
          <dgm:bulletEnabled val="1"/>
        </dgm:presLayoutVars>
      </dgm:prSet>
      <dgm:spPr/>
    </dgm:pt>
    <dgm:pt modelId="{5C871BCD-A8FB-4C06-9617-6BC9D40611DE}" type="pres">
      <dgm:prSet presAssocID="{E00078FF-1343-4FBA-92B3-8E9D9D41BAA9}" presName="accent_3" presStyleCnt="0"/>
      <dgm:spPr/>
    </dgm:pt>
    <dgm:pt modelId="{821A34F8-A597-497F-A37D-D19A3C1BC622}" type="pres">
      <dgm:prSet presAssocID="{E00078FF-1343-4FBA-92B3-8E9D9D41BAA9}" presName="accentRepeatNode" presStyleLbl="solidFgAcc1" presStyleIdx="2" presStyleCnt="7"/>
      <dgm:spPr>
        <a:xfrm>
          <a:off x="637754" y="1390146"/>
          <a:ext cx="514734" cy="514734"/>
        </a:xfrm>
        <a:prstGeom prst="ellipse">
          <a:avLst/>
        </a:prstGeom>
        <a:solidFill>
          <a:srgbClr val="FFE9CA"/>
        </a:solidFill>
        <a:ln w="6350" cap="flat" cmpd="sng" algn="ctr">
          <a:solidFill>
            <a:srgbClr val="663300"/>
          </a:solidFill>
          <a:prstDash val="solid"/>
          <a:miter lim="800000"/>
        </a:ln>
        <a:effectLst/>
      </dgm:spPr>
    </dgm:pt>
    <dgm:pt modelId="{59EDFD44-4157-460E-B91A-436E870B379C}" type="pres">
      <dgm:prSet presAssocID="{30EE6E60-659C-4DBD-8758-592030FE15CF}" presName="text_4" presStyleLbl="node1" presStyleIdx="3" presStyleCnt="7" custScaleY="123049">
        <dgm:presLayoutVars>
          <dgm:bulletEnabled val="1"/>
        </dgm:presLayoutVars>
      </dgm:prSet>
      <dgm:spPr/>
    </dgm:pt>
    <dgm:pt modelId="{74B0EA2E-9A52-44D1-9B8D-BFEFD8BBA87A}" type="pres">
      <dgm:prSet presAssocID="{30EE6E60-659C-4DBD-8758-592030FE15CF}" presName="accent_4" presStyleCnt="0"/>
      <dgm:spPr/>
    </dgm:pt>
    <dgm:pt modelId="{FE32AD02-F5CC-417D-9725-EC6958CA39E7}" type="pres">
      <dgm:prSet presAssocID="{30EE6E60-659C-4DBD-8758-592030FE15CF}" presName="accentRepeatNode" presStyleLbl="solidFgAcc1" presStyleIdx="3" presStyleCnt="7"/>
      <dgm:spPr>
        <a:xfrm>
          <a:off x="703002" y="2008190"/>
          <a:ext cx="514734" cy="514734"/>
        </a:xfrm>
        <a:prstGeom prst="ellipse">
          <a:avLst/>
        </a:prstGeom>
        <a:solidFill>
          <a:srgbClr val="FFE9CA"/>
        </a:solidFill>
        <a:ln w="6350" cap="flat" cmpd="sng" algn="ctr">
          <a:solidFill>
            <a:srgbClr val="663300"/>
          </a:solidFill>
          <a:prstDash val="solid"/>
          <a:miter lim="800000"/>
        </a:ln>
        <a:effectLst/>
      </dgm:spPr>
    </dgm:pt>
    <dgm:pt modelId="{763DAD58-9AD2-4330-BC34-56D98402E395}" type="pres">
      <dgm:prSet presAssocID="{D8A71ECC-9D7E-4948-8A3B-F93648DDD538}" presName="text_5" presStyleLbl="node1" presStyleIdx="4" presStyleCnt="7" custScaleY="122593">
        <dgm:presLayoutVars>
          <dgm:bulletEnabled val="1"/>
        </dgm:presLayoutVars>
      </dgm:prSet>
      <dgm:spPr/>
    </dgm:pt>
    <dgm:pt modelId="{4A8238AA-C8FC-4B10-A55E-A776FD36943F}" type="pres">
      <dgm:prSet presAssocID="{D8A71ECC-9D7E-4948-8A3B-F93648DDD538}" presName="accent_5" presStyleCnt="0"/>
      <dgm:spPr/>
    </dgm:pt>
    <dgm:pt modelId="{5076A247-B785-41E8-A778-8027C86361A5}" type="pres">
      <dgm:prSet presAssocID="{D8A71ECC-9D7E-4948-8A3B-F93648DDD538}" presName="accentRepeatNode" presStyleLbl="solidFgAcc1" presStyleIdx="4" presStyleCnt="7"/>
      <dgm:spPr>
        <a:xfrm>
          <a:off x="637754" y="2626234"/>
          <a:ext cx="514734" cy="514734"/>
        </a:xfrm>
        <a:prstGeom prst="ellipse">
          <a:avLst/>
        </a:prstGeom>
        <a:solidFill>
          <a:srgbClr val="FFE9CA"/>
        </a:solidFill>
        <a:ln w="6350" cap="flat" cmpd="sng" algn="ctr">
          <a:solidFill>
            <a:srgbClr val="663300"/>
          </a:solidFill>
          <a:prstDash val="solid"/>
          <a:miter lim="800000"/>
        </a:ln>
        <a:effectLst/>
      </dgm:spPr>
    </dgm:pt>
    <dgm:pt modelId="{8819118F-5168-41F5-967C-DCD45607A99C}" type="pres">
      <dgm:prSet presAssocID="{6BEC8DE5-616B-4354-8BEE-0C5078F10C25}" presName="text_6" presStyleLbl="node1" presStyleIdx="5" presStyleCnt="7" custScaleY="113475">
        <dgm:presLayoutVars>
          <dgm:bulletEnabled val="1"/>
        </dgm:presLayoutVars>
      </dgm:prSet>
      <dgm:spPr/>
    </dgm:pt>
    <dgm:pt modelId="{D75C913E-B0E1-44B8-AC5B-3EE9504F459C}" type="pres">
      <dgm:prSet presAssocID="{6BEC8DE5-616B-4354-8BEE-0C5078F10C25}" presName="accent_6" presStyleCnt="0"/>
      <dgm:spPr/>
    </dgm:pt>
    <dgm:pt modelId="{7ABDCABE-02D5-4DD9-8BB6-142B21930F1C}" type="pres">
      <dgm:prSet presAssocID="{6BEC8DE5-616B-4354-8BEE-0C5078F10C25}" presName="accentRepeatNode" presStyleLbl="solidFgAcc1" presStyleIdx="5" presStyleCnt="7"/>
      <dgm:spPr>
        <a:xfrm>
          <a:off x="433401" y="3243825"/>
          <a:ext cx="514734" cy="514734"/>
        </a:xfrm>
        <a:prstGeom prst="ellipse">
          <a:avLst/>
        </a:prstGeom>
        <a:solidFill>
          <a:srgbClr val="FFE9CA"/>
        </a:solidFill>
        <a:ln w="6350" cap="flat" cmpd="sng" algn="ctr">
          <a:solidFill>
            <a:srgbClr val="663300"/>
          </a:solidFill>
          <a:prstDash val="solid"/>
          <a:miter lim="800000"/>
        </a:ln>
        <a:effectLst/>
      </dgm:spPr>
    </dgm:pt>
    <dgm:pt modelId="{3F0D2555-F24D-42BA-82E9-C667216D9795}" type="pres">
      <dgm:prSet presAssocID="{444062F4-7D2C-4047-8AF0-3C6A2BDFBF34}" presName="text_7" presStyleLbl="node1" presStyleIdx="6" presStyleCnt="7" custScaleY="113475">
        <dgm:presLayoutVars>
          <dgm:bulletEnabled val="1"/>
        </dgm:presLayoutVars>
      </dgm:prSet>
      <dgm:spPr/>
    </dgm:pt>
    <dgm:pt modelId="{2F979F44-3366-4FD6-A801-8C85955047DB}" type="pres">
      <dgm:prSet presAssocID="{444062F4-7D2C-4047-8AF0-3C6A2BDFBF34}" presName="accent_7" presStyleCnt="0"/>
      <dgm:spPr/>
    </dgm:pt>
    <dgm:pt modelId="{6CBD0743-D25D-4515-8200-5A56D77D7C45}" type="pres">
      <dgm:prSet presAssocID="{444062F4-7D2C-4047-8AF0-3C6A2BDFBF34}" presName="accentRepeatNode" presStyleLbl="solidFgAcc1" presStyleIdx="6" presStyleCnt="7"/>
      <dgm:spPr>
        <a:xfrm>
          <a:off x="60490" y="3861869"/>
          <a:ext cx="514734" cy="514734"/>
        </a:xfrm>
        <a:prstGeom prst="ellipse">
          <a:avLst/>
        </a:prstGeom>
        <a:solidFill>
          <a:srgbClr val="FFE9CA"/>
        </a:solidFill>
        <a:ln w="6350" cap="flat" cmpd="sng" algn="ctr">
          <a:solidFill>
            <a:srgbClr val="663300"/>
          </a:solidFill>
          <a:prstDash val="solid"/>
          <a:miter lim="800000"/>
        </a:ln>
        <a:effectLst/>
      </dgm:spPr>
    </dgm:pt>
  </dgm:ptLst>
  <dgm:cxnLst>
    <dgm:cxn modelId="{C932410D-D1C6-44E3-92CE-CDE6E9FE626D}" type="presOf" srcId="{30EE6E60-659C-4DBD-8758-592030FE15CF}" destId="{59EDFD44-4157-460E-B91A-436E870B379C}" srcOrd="0" destOrd="0" presId="urn:microsoft.com/office/officeart/2008/layout/VerticalCurvedList"/>
    <dgm:cxn modelId="{D1EB6E12-56D4-4CB0-820F-6B575F913E56}" type="presOf" srcId="{C0470E47-5D15-45E2-818C-16AFDE44BF12}" destId="{13B0DF42-52C8-45C3-A4CB-C74BD9C3177C}" srcOrd="0" destOrd="0" presId="urn:microsoft.com/office/officeart/2008/layout/VerticalCurvedList"/>
    <dgm:cxn modelId="{9AC5681D-CFD2-4EA0-8124-173809E5D6AD}" srcId="{4E8EA2CC-F97D-4F49-A5F8-B22064FE9416}" destId="{33D7DADD-EEB8-4A26-8853-6BAE1623BD3A}" srcOrd="0" destOrd="0" parTransId="{3E8C8BD6-D807-425D-A01C-5BBFA7A54E58}" sibTransId="{8F05116A-2EA6-4C49-A016-3965DE52BB07}"/>
    <dgm:cxn modelId="{393A8321-C1F8-418D-A07C-D8F87B4AE389}" srcId="{4E8EA2CC-F97D-4F49-A5F8-B22064FE9416}" destId="{E00078FF-1343-4FBA-92B3-8E9D9D41BAA9}" srcOrd="2" destOrd="0" parTransId="{1B4F1AA7-87E7-4313-91A2-E0296DD66BD7}" sibTransId="{69100F6F-19C3-4C62-8AEC-4DDF426E46F4}"/>
    <dgm:cxn modelId="{BAB9243D-2C06-4D16-9E6E-3BDE27EA170F}" type="presOf" srcId="{4E8EA2CC-F97D-4F49-A5F8-B22064FE9416}" destId="{30A725A1-AC04-4E62-B06B-D60CEA72D725}" srcOrd="0" destOrd="0" presId="urn:microsoft.com/office/officeart/2008/layout/VerticalCurvedList"/>
    <dgm:cxn modelId="{3AA5FC6A-77D2-4C7C-8547-F8119A0ABADD}" type="presOf" srcId="{8F05116A-2EA6-4C49-A016-3965DE52BB07}" destId="{36E7B0F4-E7E2-4C3E-B351-A230326D2C2E}" srcOrd="0" destOrd="0" presId="urn:microsoft.com/office/officeart/2008/layout/VerticalCurvedList"/>
    <dgm:cxn modelId="{11EB984D-9372-431C-A83F-9386322A4C68}" type="presOf" srcId="{33D7DADD-EEB8-4A26-8853-6BAE1623BD3A}" destId="{236B72BA-E283-420B-944D-B96DC472BB32}" srcOrd="0" destOrd="0" presId="urn:microsoft.com/office/officeart/2008/layout/VerticalCurvedList"/>
    <dgm:cxn modelId="{79326E51-9846-4A65-BF92-CBE45178D105}" srcId="{4E8EA2CC-F97D-4F49-A5F8-B22064FE9416}" destId="{30EE6E60-659C-4DBD-8758-592030FE15CF}" srcOrd="3" destOrd="0" parTransId="{102D3077-2326-4CEC-BCA8-28D32E774630}" sibTransId="{408A8495-ADBD-4D81-8648-C029DB18192E}"/>
    <dgm:cxn modelId="{E2A8C07C-4B3F-4F74-ACB7-46C79E199E44}" type="presOf" srcId="{6BEC8DE5-616B-4354-8BEE-0C5078F10C25}" destId="{8819118F-5168-41F5-967C-DCD45607A99C}" srcOrd="0" destOrd="0" presId="urn:microsoft.com/office/officeart/2008/layout/VerticalCurvedList"/>
    <dgm:cxn modelId="{4DB4E27F-137A-4981-ABE9-E7CC248F3569}" srcId="{4E8EA2CC-F97D-4F49-A5F8-B22064FE9416}" destId="{D8A71ECC-9D7E-4948-8A3B-F93648DDD538}" srcOrd="4" destOrd="0" parTransId="{8D77A12D-AC04-47C3-890B-6C0B0ACC01D2}" sibTransId="{9BB0401A-83B0-4C02-BB8E-8D1D88128EBD}"/>
    <dgm:cxn modelId="{C0094595-0678-499E-B6FE-42735E57356C}" type="presOf" srcId="{444062F4-7D2C-4047-8AF0-3C6A2BDFBF34}" destId="{3F0D2555-F24D-42BA-82E9-C667216D9795}" srcOrd="0" destOrd="0" presId="urn:microsoft.com/office/officeart/2008/layout/VerticalCurvedList"/>
    <dgm:cxn modelId="{986EAAA4-CB33-4D06-9ACA-5FEBD0441846}" srcId="{4E8EA2CC-F97D-4F49-A5F8-B22064FE9416}" destId="{444062F4-7D2C-4047-8AF0-3C6A2BDFBF34}" srcOrd="6" destOrd="0" parTransId="{317914AC-F7FD-497C-8B5A-8E3E8899F210}" sibTransId="{CC812472-5924-4AFC-885B-5AE1FF31A23E}"/>
    <dgm:cxn modelId="{396AC7A4-70F0-4E45-B44E-4884EFC6A291}" type="presOf" srcId="{E00078FF-1343-4FBA-92B3-8E9D9D41BAA9}" destId="{053C26B0-E0BF-432F-99D7-F6E619EB0C10}" srcOrd="0" destOrd="0" presId="urn:microsoft.com/office/officeart/2008/layout/VerticalCurvedList"/>
    <dgm:cxn modelId="{9A058CA5-CC4E-4767-9D76-55E5EEE5CD1B}" type="presOf" srcId="{D8A71ECC-9D7E-4948-8A3B-F93648DDD538}" destId="{763DAD58-9AD2-4330-BC34-56D98402E395}" srcOrd="0" destOrd="0" presId="urn:microsoft.com/office/officeart/2008/layout/VerticalCurvedList"/>
    <dgm:cxn modelId="{92AF61BD-A186-4755-A1A5-124C8734C28E}" srcId="{4E8EA2CC-F97D-4F49-A5F8-B22064FE9416}" destId="{C0470E47-5D15-45E2-818C-16AFDE44BF12}" srcOrd="1" destOrd="0" parTransId="{12EABEBC-9DF7-4447-B1CB-709A3BB8F02C}" sibTransId="{B7EC47FF-C85D-4B0C-9A70-00973F5B2DAE}"/>
    <dgm:cxn modelId="{6587FFEE-DF0B-4642-B17E-92F6C091B4CE}" srcId="{4E8EA2CC-F97D-4F49-A5F8-B22064FE9416}" destId="{6BEC8DE5-616B-4354-8BEE-0C5078F10C25}" srcOrd="5" destOrd="0" parTransId="{F14E76C7-DD33-49BE-9352-710012BB2336}" sibTransId="{9B50B881-752C-4D6B-B981-1B26F7771F08}"/>
    <dgm:cxn modelId="{F31F706E-9084-466D-B2DA-358C3E13EB4C}" type="presParOf" srcId="{30A725A1-AC04-4E62-B06B-D60CEA72D725}" destId="{4D48C7C4-2B44-4258-8295-E349D7D40EB3}" srcOrd="0" destOrd="0" presId="urn:microsoft.com/office/officeart/2008/layout/VerticalCurvedList"/>
    <dgm:cxn modelId="{62F59F4F-562B-4AEE-88AC-F20CC556DFB4}" type="presParOf" srcId="{4D48C7C4-2B44-4258-8295-E349D7D40EB3}" destId="{182F3DAA-B78B-4CF9-ACE8-2CD637F8B9AE}" srcOrd="0" destOrd="0" presId="urn:microsoft.com/office/officeart/2008/layout/VerticalCurvedList"/>
    <dgm:cxn modelId="{E5F1609B-98FE-4D0E-B8B3-E7D5F0AC4093}" type="presParOf" srcId="{182F3DAA-B78B-4CF9-ACE8-2CD637F8B9AE}" destId="{C6106357-364C-495E-A45C-447218E4F2D8}" srcOrd="0" destOrd="0" presId="urn:microsoft.com/office/officeart/2008/layout/VerticalCurvedList"/>
    <dgm:cxn modelId="{8F81F154-1831-44B9-B418-53C66BE37A6C}" type="presParOf" srcId="{182F3DAA-B78B-4CF9-ACE8-2CD637F8B9AE}" destId="{36E7B0F4-E7E2-4C3E-B351-A230326D2C2E}" srcOrd="1" destOrd="0" presId="urn:microsoft.com/office/officeart/2008/layout/VerticalCurvedList"/>
    <dgm:cxn modelId="{20B21EB4-2C3E-4A37-AC07-D563BD69C6BB}" type="presParOf" srcId="{182F3DAA-B78B-4CF9-ACE8-2CD637F8B9AE}" destId="{B00C02EB-A37E-4B16-863E-06800CBD3E6B}" srcOrd="2" destOrd="0" presId="urn:microsoft.com/office/officeart/2008/layout/VerticalCurvedList"/>
    <dgm:cxn modelId="{FD464D1C-A6F9-4430-850A-3A2492D38311}" type="presParOf" srcId="{182F3DAA-B78B-4CF9-ACE8-2CD637F8B9AE}" destId="{1BF42E5B-11E6-4F6A-A326-B7976CA66B55}" srcOrd="3" destOrd="0" presId="urn:microsoft.com/office/officeart/2008/layout/VerticalCurvedList"/>
    <dgm:cxn modelId="{28C60620-BD5B-41A9-8DC2-B45D6102DAD2}" type="presParOf" srcId="{4D48C7C4-2B44-4258-8295-E349D7D40EB3}" destId="{236B72BA-E283-420B-944D-B96DC472BB32}" srcOrd="1" destOrd="0" presId="urn:microsoft.com/office/officeart/2008/layout/VerticalCurvedList"/>
    <dgm:cxn modelId="{77A21CA9-EB5F-49F7-9772-B190A298A326}" type="presParOf" srcId="{4D48C7C4-2B44-4258-8295-E349D7D40EB3}" destId="{AACA4903-A610-4B2E-A06C-0EC58172AEEA}" srcOrd="2" destOrd="0" presId="urn:microsoft.com/office/officeart/2008/layout/VerticalCurvedList"/>
    <dgm:cxn modelId="{4D04959E-B1A2-46E5-B683-97D845313D24}" type="presParOf" srcId="{AACA4903-A610-4B2E-A06C-0EC58172AEEA}" destId="{B49D4D71-0F62-4B30-BFDC-1BC0AA87E94C}" srcOrd="0" destOrd="0" presId="urn:microsoft.com/office/officeart/2008/layout/VerticalCurvedList"/>
    <dgm:cxn modelId="{39AFB901-3719-4061-924F-EDDEB4A16D2C}" type="presParOf" srcId="{4D48C7C4-2B44-4258-8295-E349D7D40EB3}" destId="{13B0DF42-52C8-45C3-A4CB-C74BD9C3177C}" srcOrd="3" destOrd="0" presId="urn:microsoft.com/office/officeart/2008/layout/VerticalCurvedList"/>
    <dgm:cxn modelId="{0F5FB75B-A220-4722-8CF6-2691E85694F3}" type="presParOf" srcId="{4D48C7C4-2B44-4258-8295-E349D7D40EB3}" destId="{982FD9AE-B4B1-4184-81CC-27E5D0FC95FB}" srcOrd="4" destOrd="0" presId="urn:microsoft.com/office/officeart/2008/layout/VerticalCurvedList"/>
    <dgm:cxn modelId="{83774408-2B24-49EF-8D53-1F5211F9572B}" type="presParOf" srcId="{982FD9AE-B4B1-4184-81CC-27E5D0FC95FB}" destId="{2361444B-88D9-472C-93BF-5A709824C7C0}" srcOrd="0" destOrd="0" presId="urn:microsoft.com/office/officeart/2008/layout/VerticalCurvedList"/>
    <dgm:cxn modelId="{95E69B13-5683-4D4B-8636-D2D4E42BDE7F}" type="presParOf" srcId="{4D48C7C4-2B44-4258-8295-E349D7D40EB3}" destId="{053C26B0-E0BF-432F-99D7-F6E619EB0C10}" srcOrd="5" destOrd="0" presId="urn:microsoft.com/office/officeart/2008/layout/VerticalCurvedList"/>
    <dgm:cxn modelId="{3626DE86-817C-4B83-8637-22139C6B9C17}" type="presParOf" srcId="{4D48C7C4-2B44-4258-8295-E349D7D40EB3}" destId="{5C871BCD-A8FB-4C06-9617-6BC9D40611DE}" srcOrd="6" destOrd="0" presId="urn:microsoft.com/office/officeart/2008/layout/VerticalCurvedList"/>
    <dgm:cxn modelId="{67036632-71D4-43EE-9104-9D490BEFE0F2}" type="presParOf" srcId="{5C871BCD-A8FB-4C06-9617-6BC9D40611DE}" destId="{821A34F8-A597-497F-A37D-D19A3C1BC622}" srcOrd="0" destOrd="0" presId="urn:microsoft.com/office/officeart/2008/layout/VerticalCurvedList"/>
    <dgm:cxn modelId="{0D5D224C-1779-4F09-A7A1-D17FE67F0DFB}" type="presParOf" srcId="{4D48C7C4-2B44-4258-8295-E349D7D40EB3}" destId="{59EDFD44-4157-460E-B91A-436E870B379C}" srcOrd="7" destOrd="0" presId="urn:microsoft.com/office/officeart/2008/layout/VerticalCurvedList"/>
    <dgm:cxn modelId="{40DCCAFD-74E1-4DF3-A306-63E88AEA4038}" type="presParOf" srcId="{4D48C7C4-2B44-4258-8295-E349D7D40EB3}" destId="{74B0EA2E-9A52-44D1-9B8D-BFEFD8BBA87A}" srcOrd="8" destOrd="0" presId="urn:microsoft.com/office/officeart/2008/layout/VerticalCurvedList"/>
    <dgm:cxn modelId="{7C94F53C-47F2-43B2-8DDE-14E2055CCA0B}" type="presParOf" srcId="{74B0EA2E-9A52-44D1-9B8D-BFEFD8BBA87A}" destId="{FE32AD02-F5CC-417D-9725-EC6958CA39E7}" srcOrd="0" destOrd="0" presId="urn:microsoft.com/office/officeart/2008/layout/VerticalCurvedList"/>
    <dgm:cxn modelId="{CA1B906D-D4C1-43E9-BA31-6CA00C09D235}" type="presParOf" srcId="{4D48C7C4-2B44-4258-8295-E349D7D40EB3}" destId="{763DAD58-9AD2-4330-BC34-56D98402E395}" srcOrd="9" destOrd="0" presId="urn:microsoft.com/office/officeart/2008/layout/VerticalCurvedList"/>
    <dgm:cxn modelId="{AEC9D773-8F2A-4F7C-8552-832E85DFD427}" type="presParOf" srcId="{4D48C7C4-2B44-4258-8295-E349D7D40EB3}" destId="{4A8238AA-C8FC-4B10-A55E-A776FD36943F}" srcOrd="10" destOrd="0" presId="urn:microsoft.com/office/officeart/2008/layout/VerticalCurvedList"/>
    <dgm:cxn modelId="{2F711E21-8948-4EF0-ADEC-C1A17C77F3F5}" type="presParOf" srcId="{4A8238AA-C8FC-4B10-A55E-A776FD36943F}" destId="{5076A247-B785-41E8-A778-8027C86361A5}" srcOrd="0" destOrd="0" presId="urn:microsoft.com/office/officeart/2008/layout/VerticalCurvedList"/>
    <dgm:cxn modelId="{B3DDA926-FC6C-47BA-AE27-4EB3EFA9878D}" type="presParOf" srcId="{4D48C7C4-2B44-4258-8295-E349D7D40EB3}" destId="{8819118F-5168-41F5-967C-DCD45607A99C}" srcOrd="11" destOrd="0" presId="urn:microsoft.com/office/officeart/2008/layout/VerticalCurvedList"/>
    <dgm:cxn modelId="{7C433A1E-B40B-421F-9BCA-27C085EAD830}" type="presParOf" srcId="{4D48C7C4-2B44-4258-8295-E349D7D40EB3}" destId="{D75C913E-B0E1-44B8-AC5B-3EE9504F459C}" srcOrd="12" destOrd="0" presId="urn:microsoft.com/office/officeart/2008/layout/VerticalCurvedList"/>
    <dgm:cxn modelId="{F49E3EF1-C998-43E7-891A-080D21E552C0}" type="presParOf" srcId="{D75C913E-B0E1-44B8-AC5B-3EE9504F459C}" destId="{7ABDCABE-02D5-4DD9-8BB6-142B21930F1C}" srcOrd="0" destOrd="0" presId="urn:microsoft.com/office/officeart/2008/layout/VerticalCurvedList"/>
    <dgm:cxn modelId="{63FFC0BD-4A5E-4C98-84BD-3C22F183A504}" type="presParOf" srcId="{4D48C7C4-2B44-4258-8295-E349D7D40EB3}" destId="{3F0D2555-F24D-42BA-82E9-C667216D9795}" srcOrd="13" destOrd="0" presId="urn:microsoft.com/office/officeart/2008/layout/VerticalCurvedList"/>
    <dgm:cxn modelId="{195E3CE0-B7F0-4ED7-9DC9-90CC896B2F19}" type="presParOf" srcId="{4D48C7C4-2B44-4258-8295-E349D7D40EB3}" destId="{2F979F44-3366-4FD6-A801-8C85955047DB}" srcOrd="14" destOrd="0" presId="urn:microsoft.com/office/officeart/2008/layout/VerticalCurvedList"/>
    <dgm:cxn modelId="{D6C6FBDD-F35D-4630-AEBC-2A37DAF9E4CF}" type="presParOf" srcId="{2F979F44-3366-4FD6-A801-8C85955047DB}" destId="{6CBD0743-D25D-4515-8200-5A56D77D7C4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7B0F4-E7E2-4C3E-B351-A230326D2C2E}">
      <dsp:nvSpPr>
        <dsp:cNvPr id="0" name=""/>
        <dsp:cNvSpPr/>
      </dsp:nvSpPr>
      <dsp:spPr>
        <a:xfrm>
          <a:off x="-4318783" y="-662516"/>
          <a:ext cx="5145479" cy="5145479"/>
        </a:xfrm>
        <a:prstGeom prst="blockArc">
          <a:avLst>
            <a:gd name="adj1" fmla="val 18900000"/>
            <a:gd name="adj2" fmla="val 2700000"/>
            <a:gd name="adj3" fmla="val 420"/>
          </a:avLst>
        </a:prstGeom>
        <a:noFill/>
        <a:ln w="12700" cap="flat" cmpd="sng" algn="ctr">
          <a:solidFill>
            <a:srgbClr val="663300"/>
          </a:solidFill>
          <a:prstDash val="solid"/>
          <a:miter lim="800000"/>
        </a:ln>
        <a:effectLst/>
      </dsp:spPr>
      <dsp:style>
        <a:lnRef idx="2">
          <a:scrgbClr r="0" g="0" b="0"/>
        </a:lnRef>
        <a:fillRef idx="0">
          <a:scrgbClr r="0" g="0" b="0"/>
        </a:fillRef>
        <a:effectRef idx="0">
          <a:scrgbClr r="0" g="0" b="0"/>
        </a:effectRef>
        <a:fontRef idx="minor"/>
      </dsp:style>
    </dsp:sp>
    <dsp:sp modelId="{236B72BA-E283-420B-944D-B96DC472BB32}">
      <dsp:nvSpPr>
        <dsp:cNvPr id="0" name=""/>
        <dsp:cNvSpPr/>
      </dsp:nvSpPr>
      <dsp:spPr>
        <a:xfrm>
          <a:off x="362032" y="238701"/>
          <a:ext cx="7908322" cy="477708"/>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181" tIns="33020" rIns="33020" bIns="33020" numCol="1" spcCol="1270" anchor="ctr" anchorCtr="0">
          <a:noAutofit/>
        </a:bodyPr>
        <a:lstStyle/>
        <a:p>
          <a:pPr marL="0" lvl="0" indent="0" algn="l" defTabSz="577850">
            <a:lnSpc>
              <a:spcPct val="90000"/>
            </a:lnSpc>
            <a:spcBef>
              <a:spcPct val="0"/>
            </a:spcBef>
            <a:spcAft>
              <a:spcPct val="35000"/>
            </a:spcAft>
            <a:buClr>
              <a:srgbClr val="C00000"/>
            </a:buClr>
            <a:buFont typeface="Wingdings" panose="05000000000000000000" pitchFamily="2" charset="2"/>
            <a:buNone/>
          </a:pPr>
          <a:r>
            <a:rPr lang="el-GR" sz="1300" b="1" kern="1200" dirty="0">
              <a:latin typeface="Calibri" panose="020F0502020204030204" pitchFamily="34" charset="0"/>
              <a:cs typeface="Calibri" panose="020F0502020204030204" pitchFamily="34" charset="0"/>
            </a:rPr>
            <a:t>Πολύπλοκη και χρονοβόρα διαδικασία, </a:t>
          </a:r>
          <a:r>
            <a:rPr lang="el-GR" sz="1300" b="0" kern="1200" dirty="0">
              <a:latin typeface="Calibri" panose="020F0502020204030204" pitchFamily="34" charset="0"/>
              <a:cs typeface="Calibri" panose="020F0502020204030204" pitchFamily="34" charset="0"/>
            </a:rPr>
            <a:t>που κινήθηκε παράλληλα με τις διαδικασίες εκπόνησης των Περιφερειακών Προγραμμάτων 2014-2020 και της εθνικής </a:t>
          </a:r>
          <a:r>
            <a:rPr lang="en-US" sz="1300" b="0" kern="1200" dirty="0">
              <a:latin typeface="Calibri" panose="020F0502020204030204" pitchFamily="34" charset="0"/>
              <a:cs typeface="Calibri" panose="020F0502020204030204" pitchFamily="34" charset="0"/>
            </a:rPr>
            <a:t>RIS3</a:t>
          </a:r>
          <a:endParaRPr lang="en-GB" sz="1300" b="0" kern="1200" dirty="0">
            <a:latin typeface="Calibri" panose="020F0502020204030204" pitchFamily="34" charset="0"/>
            <a:cs typeface="Calibri" panose="020F0502020204030204" pitchFamily="34" charset="0"/>
          </a:endParaRPr>
        </a:p>
      </dsp:txBody>
      <dsp:txXfrm>
        <a:off x="362032" y="238701"/>
        <a:ext cx="7908322" cy="477708"/>
      </dsp:txXfrm>
    </dsp:sp>
    <dsp:sp modelId="{B49D4D71-0F62-4B30-BFDC-1BC0AA87E94C}">
      <dsp:nvSpPr>
        <dsp:cNvPr id="0" name=""/>
        <dsp:cNvSpPr/>
      </dsp:nvSpPr>
      <dsp:spPr>
        <a:xfrm>
          <a:off x="63464" y="178987"/>
          <a:ext cx="597135" cy="597135"/>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13B0DF42-52C8-45C3-A4CB-C74BD9C3177C}">
      <dsp:nvSpPr>
        <dsp:cNvPr id="0" name=""/>
        <dsp:cNvSpPr/>
      </dsp:nvSpPr>
      <dsp:spPr>
        <a:xfrm>
          <a:off x="704344" y="955035"/>
          <a:ext cx="7566010" cy="477708"/>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181" tIns="33020" rIns="33020" bIns="33020" numCol="1" spcCol="1270" anchor="ctr" anchorCtr="0">
          <a:noAutofit/>
        </a:bodyPr>
        <a:lstStyle/>
        <a:p>
          <a:pPr marL="0" lvl="0" indent="0" algn="l" defTabSz="577850">
            <a:lnSpc>
              <a:spcPct val="90000"/>
            </a:lnSpc>
            <a:spcBef>
              <a:spcPct val="0"/>
            </a:spcBef>
            <a:spcAft>
              <a:spcPct val="35000"/>
            </a:spcAft>
            <a:buNone/>
          </a:pPr>
          <a:r>
            <a:rPr lang="el-GR" sz="1300" b="1" kern="1200" dirty="0">
              <a:latin typeface="Calibri" panose="020F0502020204030204" pitchFamily="34" charset="0"/>
              <a:cs typeface="Calibri" panose="020F0502020204030204" pitchFamily="34" charset="0"/>
            </a:rPr>
            <a:t>Δυσκολίες προσέγγισης/ κατανόησης </a:t>
          </a:r>
          <a:r>
            <a:rPr lang="el-GR" sz="1300" b="0" kern="1200" dirty="0">
              <a:latin typeface="Calibri" panose="020F0502020204030204" pitchFamily="34" charset="0"/>
              <a:cs typeface="Calibri" panose="020F0502020204030204" pitchFamily="34" charset="0"/>
            </a:rPr>
            <a:t>λόγω μη εμπειρίας/ στελέχωσης των περιφερειακών φορέων και εξοικείωσης με  τις θεματικές περιοχές των πολιτικών έρευνας και καινοτομίας</a:t>
          </a:r>
          <a:endParaRPr lang="en-GB" sz="1300" b="0" kern="1200" dirty="0">
            <a:latin typeface="Calibri" panose="020F0502020204030204" pitchFamily="34" charset="0"/>
            <a:cs typeface="Calibri" panose="020F0502020204030204" pitchFamily="34" charset="0"/>
          </a:endParaRPr>
        </a:p>
      </dsp:txBody>
      <dsp:txXfrm>
        <a:off x="704344" y="955035"/>
        <a:ext cx="7566010" cy="477708"/>
      </dsp:txXfrm>
    </dsp:sp>
    <dsp:sp modelId="{2361444B-88D9-472C-93BF-5A709824C7C0}">
      <dsp:nvSpPr>
        <dsp:cNvPr id="0" name=""/>
        <dsp:cNvSpPr/>
      </dsp:nvSpPr>
      <dsp:spPr>
        <a:xfrm>
          <a:off x="405776" y="895321"/>
          <a:ext cx="597135" cy="597135"/>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053C26B0-E0BF-432F-99D7-F6E619EB0C10}">
      <dsp:nvSpPr>
        <dsp:cNvPr id="0" name=""/>
        <dsp:cNvSpPr/>
      </dsp:nvSpPr>
      <dsp:spPr>
        <a:xfrm>
          <a:off x="809406" y="1557408"/>
          <a:ext cx="7460948" cy="705628"/>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181" tIns="35560" rIns="35560" bIns="35560" numCol="1" spcCol="1270" anchor="ctr" anchorCtr="0">
          <a:noAutofit/>
        </a:bodyPr>
        <a:lstStyle/>
        <a:p>
          <a:pPr marL="0" lvl="0" indent="0" algn="l" defTabSz="622300">
            <a:lnSpc>
              <a:spcPct val="90000"/>
            </a:lnSpc>
            <a:spcBef>
              <a:spcPct val="0"/>
            </a:spcBef>
            <a:spcAft>
              <a:spcPct val="35000"/>
            </a:spcAft>
            <a:buNone/>
          </a:pPr>
          <a:endParaRPr lang="en-US" sz="1400" b="1" kern="1200" dirty="0">
            <a:latin typeface="Calibri" panose="020F0502020204030204" pitchFamily="34" charset="0"/>
            <a:cs typeface="Calibri" panose="020F0502020204030204" pitchFamily="34" charset="0"/>
          </a:endParaRPr>
        </a:p>
        <a:p>
          <a:pPr marL="0" lvl="0" indent="0" algn="l" defTabSz="622300">
            <a:lnSpc>
              <a:spcPct val="90000"/>
            </a:lnSpc>
            <a:spcBef>
              <a:spcPct val="0"/>
            </a:spcBef>
            <a:spcAft>
              <a:spcPct val="35000"/>
            </a:spcAft>
            <a:buNone/>
          </a:pPr>
          <a:r>
            <a:rPr lang="el-GR" sz="1300" b="1" kern="1200" dirty="0">
              <a:latin typeface="Calibri" panose="020F0502020204030204" pitchFamily="34" charset="0"/>
              <a:cs typeface="Calibri" panose="020F0502020204030204" pitchFamily="34" charset="0"/>
            </a:rPr>
            <a:t>Πρωτοβουλία εκπόνησης των στρατηγικών από τις ΕΥΔ των ΠΕΠ </a:t>
          </a:r>
          <a:r>
            <a:rPr lang="el-GR" sz="1300" b="0" kern="1200" dirty="0">
              <a:latin typeface="Calibri" panose="020F0502020204030204" pitchFamily="34" charset="0"/>
              <a:cs typeface="Calibri" panose="020F0502020204030204" pitchFamily="34" charset="0"/>
            </a:rPr>
            <a:t>λόγω ανάγκης έγκαιρης ικανοποίησης των αιρεσιμοτήτων και σχετικής εξοικείωσής με την ευρύτερη λογική και τις απαιτήσεις οριοθέτησης/ αξιοποίησης και παρακολούθησης εφαρμογής  στρατηγικών και πολιτικών</a:t>
          </a:r>
        </a:p>
        <a:p>
          <a:pPr marL="0" lvl="0" indent="0" algn="l" defTabSz="622300">
            <a:lnSpc>
              <a:spcPct val="90000"/>
            </a:lnSpc>
            <a:spcBef>
              <a:spcPct val="0"/>
            </a:spcBef>
            <a:spcAft>
              <a:spcPct val="35000"/>
            </a:spcAft>
            <a:buNone/>
          </a:pPr>
          <a:endParaRPr lang="en-GB" sz="1400" kern="1200" dirty="0">
            <a:latin typeface="Calibri" panose="020F0502020204030204" pitchFamily="34" charset="0"/>
            <a:cs typeface="Calibri" panose="020F0502020204030204" pitchFamily="34" charset="0"/>
          </a:endParaRPr>
        </a:p>
      </dsp:txBody>
      <dsp:txXfrm>
        <a:off x="809406" y="1557408"/>
        <a:ext cx="7460948" cy="705628"/>
      </dsp:txXfrm>
    </dsp:sp>
    <dsp:sp modelId="{821A34F8-A597-497F-A37D-D19A3C1BC622}">
      <dsp:nvSpPr>
        <dsp:cNvPr id="0" name=""/>
        <dsp:cNvSpPr/>
      </dsp:nvSpPr>
      <dsp:spPr>
        <a:xfrm>
          <a:off x="510838" y="1611655"/>
          <a:ext cx="597135" cy="597135"/>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604C6B0B-1EA5-43BA-8704-616D2ADCE265}">
      <dsp:nvSpPr>
        <dsp:cNvPr id="0" name=""/>
        <dsp:cNvSpPr/>
      </dsp:nvSpPr>
      <dsp:spPr>
        <a:xfrm>
          <a:off x="704344" y="2387702"/>
          <a:ext cx="7566010" cy="477708"/>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181" tIns="33020" rIns="33020" bIns="33020" numCol="1" spcCol="1270" anchor="ctr" anchorCtr="0">
          <a:noAutofit/>
        </a:bodyPr>
        <a:lstStyle/>
        <a:p>
          <a:pPr marL="0" lvl="0" indent="0" algn="l" defTabSz="577850">
            <a:lnSpc>
              <a:spcPct val="90000"/>
            </a:lnSpc>
            <a:spcBef>
              <a:spcPct val="0"/>
            </a:spcBef>
            <a:spcAft>
              <a:spcPct val="35000"/>
            </a:spcAft>
            <a:buNone/>
          </a:pPr>
          <a:r>
            <a:rPr lang="el-GR" sz="1300" b="0" kern="1200" dirty="0">
              <a:latin typeface="Calibri" panose="020F0502020204030204" pitchFamily="34" charset="0"/>
              <a:cs typeface="Calibri" panose="020F0502020204030204" pitchFamily="34" charset="0"/>
            </a:rPr>
            <a:t>Εφαρμογή ανοικτών </a:t>
          </a:r>
          <a:r>
            <a:rPr lang="el-GR" sz="1300" b="1" kern="1200" dirty="0">
              <a:latin typeface="Calibri" panose="020F0502020204030204" pitchFamily="34" charset="0"/>
              <a:cs typeface="Calibri" panose="020F0502020204030204" pitchFamily="34" charset="0"/>
            </a:rPr>
            <a:t>διαδικασιών διαβούλευσης </a:t>
          </a:r>
          <a:r>
            <a:rPr lang="el-GR" sz="1300" b="0" kern="1200" dirty="0">
              <a:latin typeface="Calibri" panose="020F0502020204030204" pitchFamily="34" charset="0"/>
              <a:cs typeface="Calibri" panose="020F0502020204030204" pitchFamily="34" charset="0"/>
            </a:rPr>
            <a:t>και διαδικασίες  εκτεταμένης </a:t>
          </a:r>
          <a:r>
            <a:rPr lang="el-GR" sz="1300" b="1" kern="1200" dirty="0">
              <a:latin typeface="Calibri" panose="020F0502020204030204" pitchFamily="34" charset="0"/>
              <a:cs typeface="Calibri" panose="020F0502020204030204" pitchFamily="34" charset="0"/>
            </a:rPr>
            <a:t>κατά περίπτωση επιχειρηματικής ανακάλυψης</a:t>
          </a:r>
          <a:r>
            <a:rPr lang="el-GR" sz="1300" kern="1200" dirty="0">
              <a:latin typeface="Calibri" panose="020F0502020204030204" pitchFamily="34" charset="0"/>
              <a:cs typeface="Calibri" panose="020F0502020204030204" pitchFamily="34" charset="0"/>
            </a:rPr>
            <a:t> </a:t>
          </a:r>
          <a:endParaRPr lang="en-GB" sz="1300" kern="1200" dirty="0">
            <a:latin typeface="Calibri" panose="020F0502020204030204" pitchFamily="34" charset="0"/>
            <a:cs typeface="Calibri" panose="020F0502020204030204" pitchFamily="34" charset="0"/>
          </a:endParaRPr>
        </a:p>
      </dsp:txBody>
      <dsp:txXfrm>
        <a:off x="704344" y="2387702"/>
        <a:ext cx="7566010" cy="477708"/>
      </dsp:txXfrm>
    </dsp:sp>
    <dsp:sp modelId="{FE32AD02-F5CC-417D-9725-EC6958CA39E7}">
      <dsp:nvSpPr>
        <dsp:cNvPr id="0" name=""/>
        <dsp:cNvSpPr/>
      </dsp:nvSpPr>
      <dsp:spPr>
        <a:xfrm>
          <a:off x="405776" y="2327988"/>
          <a:ext cx="597135" cy="597135"/>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DCDD1388-D63B-4719-849E-D0E6277689A5}">
      <dsp:nvSpPr>
        <dsp:cNvPr id="0" name=""/>
        <dsp:cNvSpPr/>
      </dsp:nvSpPr>
      <dsp:spPr>
        <a:xfrm>
          <a:off x="362032" y="3013042"/>
          <a:ext cx="7908322" cy="6596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181" tIns="33020" rIns="33020" bIns="33020" numCol="1" spcCol="1270" anchor="ctr" anchorCtr="0">
          <a:noAutofit/>
        </a:bodyPr>
        <a:lstStyle/>
        <a:p>
          <a:pPr marL="0" lvl="0" indent="0" algn="l" defTabSz="577850">
            <a:lnSpc>
              <a:spcPct val="90000"/>
            </a:lnSpc>
            <a:spcBef>
              <a:spcPct val="0"/>
            </a:spcBef>
            <a:spcAft>
              <a:spcPct val="35000"/>
            </a:spcAft>
            <a:buNone/>
          </a:pPr>
          <a:r>
            <a:rPr lang="el-GR" sz="1300" b="1" kern="1200" dirty="0">
              <a:latin typeface="Calibri" panose="020F0502020204030204" pitchFamily="34" charset="0"/>
              <a:cs typeface="Calibri" panose="020F0502020204030204" pitchFamily="34" charset="0"/>
            </a:rPr>
            <a:t>Σύμπτωση τομέων προτεραιότητας περιφερειακών και εθνικής </a:t>
          </a:r>
          <a:r>
            <a:rPr lang="en-US" sz="1300" b="1" kern="1200" dirty="0">
              <a:latin typeface="Calibri" panose="020F0502020204030204" pitchFamily="34" charset="0"/>
              <a:cs typeface="Calibri" panose="020F0502020204030204" pitchFamily="34" charset="0"/>
            </a:rPr>
            <a:t>RIS3, </a:t>
          </a:r>
          <a:r>
            <a:rPr lang="el-GR" sz="1300" b="0" kern="1200" dirty="0">
              <a:latin typeface="Calibri" panose="020F0502020204030204" pitchFamily="34" charset="0"/>
              <a:cs typeface="Calibri" panose="020F0502020204030204" pitchFamily="34" charset="0"/>
            </a:rPr>
            <a:t>περιορισμένη εστίαση περιφερειών σε κλάδους και αλυσίδες αξίας περιφερειακής συγκέντρωσης/ κλαδικής εξειδίκευσης ή/και  αυξημένου εξαγωγικού προσανατολισμού</a:t>
          </a:r>
          <a:endParaRPr lang="en-GB" sz="1300" b="0" kern="1200" dirty="0">
            <a:latin typeface="Calibri" panose="020F0502020204030204" pitchFamily="34" charset="0"/>
            <a:cs typeface="Calibri" panose="020F0502020204030204" pitchFamily="34" charset="0"/>
          </a:endParaRPr>
        </a:p>
      </dsp:txBody>
      <dsp:txXfrm>
        <a:off x="362032" y="3013042"/>
        <a:ext cx="7908322" cy="659696"/>
      </dsp:txXfrm>
    </dsp:sp>
    <dsp:sp modelId="{7ABDCABE-02D5-4DD9-8BB6-142B21930F1C}">
      <dsp:nvSpPr>
        <dsp:cNvPr id="0" name=""/>
        <dsp:cNvSpPr/>
      </dsp:nvSpPr>
      <dsp:spPr>
        <a:xfrm>
          <a:off x="63464" y="3044322"/>
          <a:ext cx="597135" cy="597135"/>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7B0F4-E7E2-4C3E-B351-A230326D2C2E}">
      <dsp:nvSpPr>
        <dsp:cNvPr id="0" name=""/>
        <dsp:cNvSpPr/>
      </dsp:nvSpPr>
      <dsp:spPr>
        <a:xfrm>
          <a:off x="-4318783" y="-662516"/>
          <a:ext cx="5145479" cy="5145479"/>
        </a:xfrm>
        <a:prstGeom prst="blockArc">
          <a:avLst>
            <a:gd name="adj1" fmla="val 18900000"/>
            <a:gd name="adj2" fmla="val 2700000"/>
            <a:gd name="adj3" fmla="val 420"/>
          </a:avLst>
        </a:prstGeom>
        <a:noFill/>
        <a:ln w="12700" cap="flat" cmpd="sng" algn="ctr">
          <a:solidFill>
            <a:srgbClr val="663300"/>
          </a:solidFill>
          <a:prstDash val="solid"/>
          <a:miter lim="800000"/>
        </a:ln>
        <a:effectLst/>
      </dsp:spPr>
      <dsp:style>
        <a:lnRef idx="2">
          <a:scrgbClr r="0" g="0" b="0"/>
        </a:lnRef>
        <a:fillRef idx="0">
          <a:scrgbClr r="0" g="0" b="0"/>
        </a:fillRef>
        <a:effectRef idx="0">
          <a:scrgbClr r="0" g="0" b="0"/>
        </a:effectRef>
        <a:fontRef idx="minor"/>
      </dsp:style>
    </dsp:sp>
    <dsp:sp modelId="{236B72BA-E283-420B-944D-B96DC472BB32}">
      <dsp:nvSpPr>
        <dsp:cNvPr id="0" name=""/>
        <dsp:cNvSpPr/>
      </dsp:nvSpPr>
      <dsp:spPr>
        <a:xfrm>
          <a:off x="362032" y="238701"/>
          <a:ext cx="8211454" cy="477708"/>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181" tIns="33020" rIns="33020" bIns="33020" numCol="1" spcCol="1270" anchor="ctr" anchorCtr="0">
          <a:noAutofit/>
        </a:bodyPr>
        <a:lstStyle/>
        <a:p>
          <a:pPr marL="0" lvl="0" indent="0" algn="l" defTabSz="577850">
            <a:lnSpc>
              <a:spcPct val="90000"/>
            </a:lnSpc>
            <a:spcBef>
              <a:spcPct val="0"/>
            </a:spcBef>
            <a:spcAft>
              <a:spcPct val="35000"/>
            </a:spcAft>
            <a:buNone/>
          </a:pPr>
          <a:r>
            <a:rPr lang="el-GR" sz="1300" b="0" kern="1200" dirty="0">
              <a:latin typeface="Calibri" panose="020F0502020204030204" pitchFamily="34" charset="0"/>
              <a:cs typeface="Calibri" panose="020F0502020204030204" pitchFamily="34" charset="0"/>
            </a:rPr>
            <a:t>Συνολικά ακολουθήθηκε </a:t>
          </a:r>
          <a:r>
            <a:rPr lang="el-GR" sz="1300" b="1" kern="1200" dirty="0">
              <a:latin typeface="Calibri" panose="020F0502020204030204" pitchFamily="34" charset="0"/>
              <a:cs typeface="Calibri" panose="020F0502020204030204" pitchFamily="34" charset="0"/>
            </a:rPr>
            <a:t>μικτό μοντέλο</a:t>
          </a:r>
          <a:r>
            <a:rPr lang="el-GR" sz="1300" b="0" kern="1200" dirty="0">
              <a:latin typeface="Calibri" panose="020F0502020204030204" pitchFamily="34" charset="0"/>
              <a:cs typeface="Calibri" panose="020F0502020204030204" pitchFamily="34" charset="0"/>
            </a:rPr>
            <a:t> εκπόνησης των στρατηγικών και </a:t>
          </a:r>
          <a:r>
            <a:rPr lang="el-GR" sz="1300" b="1" kern="1200" dirty="0">
              <a:latin typeface="Calibri" panose="020F0502020204030204" pitchFamily="34" charset="0"/>
              <a:cs typeface="Calibri" panose="020F0502020204030204" pitchFamily="34" charset="0"/>
            </a:rPr>
            <a:t>επιλογής των τομέων προτεραιότητας</a:t>
          </a:r>
          <a:r>
            <a:rPr lang="el-GR" sz="1300" b="0" kern="1200" dirty="0">
              <a:latin typeface="Calibri" panose="020F0502020204030204" pitchFamily="34" charset="0"/>
              <a:cs typeface="Calibri" panose="020F0502020204030204" pitchFamily="34" charset="0"/>
            </a:rPr>
            <a:t>, μέσα από λογικούς συμβιβασμούς </a:t>
          </a:r>
          <a:r>
            <a:rPr lang="el-GR" sz="1300" b="1" kern="1200" dirty="0" err="1">
              <a:latin typeface="Calibri" panose="020F0502020204030204" pitchFamily="34" charset="0"/>
              <a:cs typeface="Calibri" panose="020F0502020204030204" pitchFamily="34" charset="0"/>
            </a:rPr>
            <a:t>bottom</a:t>
          </a:r>
          <a:r>
            <a:rPr lang="el-GR" sz="1300" b="1" kern="1200" dirty="0">
              <a:latin typeface="Calibri" panose="020F0502020204030204" pitchFamily="34" charset="0"/>
              <a:cs typeface="Calibri" panose="020F0502020204030204" pitchFamily="34" charset="0"/>
            </a:rPr>
            <a:t> </a:t>
          </a:r>
          <a:r>
            <a:rPr lang="el-GR" sz="1300" b="1" kern="1200" dirty="0" err="1">
              <a:latin typeface="Calibri" panose="020F0502020204030204" pitchFamily="34" charset="0"/>
              <a:cs typeface="Calibri" panose="020F0502020204030204" pitchFamily="34" charset="0"/>
            </a:rPr>
            <a:t>up</a:t>
          </a:r>
          <a:r>
            <a:rPr lang="el-GR" sz="1300" b="1" kern="1200" dirty="0">
              <a:latin typeface="Calibri" panose="020F0502020204030204" pitchFamily="34" charset="0"/>
              <a:cs typeface="Calibri" panose="020F0502020204030204" pitchFamily="34" charset="0"/>
            </a:rPr>
            <a:t> </a:t>
          </a:r>
          <a:r>
            <a:rPr lang="el-GR" sz="1300" b="0" kern="1200" dirty="0">
              <a:latin typeface="Calibri" panose="020F0502020204030204" pitchFamily="34" charset="0"/>
              <a:cs typeface="Calibri" panose="020F0502020204030204" pitchFamily="34" charset="0"/>
            </a:rPr>
            <a:t>και </a:t>
          </a:r>
          <a:r>
            <a:rPr lang="el-GR" sz="1300" b="1" kern="1200" dirty="0" err="1">
              <a:latin typeface="Calibri" panose="020F0502020204030204" pitchFamily="34" charset="0"/>
              <a:cs typeface="Calibri" panose="020F0502020204030204" pitchFamily="34" charset="0"/>
            </a:rPr>
            <a:t>top</a:t>
          </a:r>
          <a:r>
            <a:rPr lang="el-GR" sz="1300" b="1" kern="1200" dirty="0">
              <a:latin typeface="Calibri" panose="020F0502020204030204" pitchFamily="34" charset="0"/>
              <a:cs typeface="Calibri" panose="020F0502020204030204" pitchFamily="34" charset="0"/>
            </a:rPr>
            <a:t> </a:t>
          </a:r>
          <a:r>
            <a:rPr lang="el-GR" sz="1300" b="1" kern="1200" dirty="0" err="1">
              <a:latin typeface="Calibri" panose="020F0502020204030204" pitchFamily="34" charset="0"/>
              <a:cs typeface="Calibri" panose="020F0502020204030204" pitchFamily="34" charset="0"/>
            </a:rPr>
            <a:t>down</a:t>
          </a:r>
          <a:r>
            <a:rPr lang="el-GR" sz="1300" b="1" kern="1200" dirty="0">
              <a:latin typeface="Calibri" panose="020F0502020204030204" pitchFamily="34" charset="0"/>
              <a:cs typeface="Calibri" panose="020F0502020204030204" pitchFamily="34" charset="0"/>
            </a:rPr>
            <a:t> </a:t>
          </a:r>
          <a:r>
            <a:rPr lang="el-GR" sz="1300" b="0" kern="1200" dirty="0">
              <a:latin typeface="Calibri" panose="020F0502020204030204" pitchFamily="34" charset="0"/>
              <a:cs typeface="Calibri" panose="020F0502020204030204" pitchFamily="34" charset="0"/>
            </a:rPr>
            <a:t>διαδικασιών</a:t>
          </a:r>
          <a:endParaRPr lang="en-GB" sz="1300" b="0" kern="1200" dirty="0">
            <a:latin typeface="Calibri" panose="020F0502020204030204" pitchFamily="34" charset="0"/>
            <a:cs typeface="Calibri" panose="020F0502020204030204" pitchFamily="34" charset="0"/>
          </a:endParaRPr>
        </a:p>
      </dsp:txBody>
      <dsp:txXfrm>
        <a:off x="362032" y="238701"/>
        <a:ext cx="8211454" cy="477708"/>
      </dsp:txXfrm>
    </dsp:sp>
    <dsp:sp modelId="{B49D4D71-0F62-4B30-BFDC-1BC0AA87E94C}">
      <dsp:nvSpPr>
        <dsp:cNvPr id="0" name=""/>
        <dsp:cNvSpPr/>
      </dsp:nvSpPr>
      <dsp:spPr>
        <a:xfrm>
          <a:off x="63464" y="178987"/>
          <a:ext cx="597135" cy="597135"/>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13B0DF42-52C8-45C3-A4CB-C74BD9C3177C}">
      <dsp:nvSpPr>
        <dsp:cNvPr id="0" name=""/>
        <dsp:cNvSpPr/>
      </dsp:nvSpPr>
      <dsp:spPr>
        <a:xfrm>
          <a:off x="704344" y="881912"/>
          <a:ext cx="7869142" cy="623954"/>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181" tIns="33020" rIns="33020" bIns="33020" numCol="1" spcCol="1270" anchor="ctr" anchorCtr="0">
          <a:noAutofit/>
        </a:bodyPr>
        <a:lstStyle/>
        <a:p>
          <a:pPr marL="0" lvl="0" indent="0" algn="l" defTabSz="577850">
            <a:lnSpc>
              <a:spcPct val="90000"/>
            </a:lnSpc>
            <a:spcBef>
              <a:spcPct val="0"/>
            </a:spcBef>
            <a:spcAft>
              <a:spcPct val="35000"/>
            </a:spcAft>
            <a:buNone/>
          </a:pPr>
          <a:r>
            <a:rPr lang="el-GR" sz="1300" b="0" kern="1200" dirty="0">
              <a:latin typeface="Calibri" panose="020F0502020204030204" pitchFamily="34" charset="0"/>
              <a:cs typeface="Calibri" panose="020F0502020204030204" pitchFamily="34" charset="0"/>
            </a:rPr>
            <a:t>Παρατηρείται </a:t>
          </a:r>
          <a:r>
            <a:rPr lang="el-GR" sz="1300" b="1" kern="1200" dirty="0">
              <a:latin typeface="Calibri" panose="020F0502020204030204" pitchFamily="34" charset="0"/>
              <a:cs typeface="Calibri" panose="020F0502020204030204" pitchFamily="34" charset="0"/>
            </a:rPr>
            <a:t>σύμπτωση των τομέων προτεραιότητας περιφερειακών και εθνικής </a:t>
          </a:r>
          <a:r>
            <a:rPr lang="en-US" sz="1300" b="1" kern="1200" dirty="0">
              <a:latin typeface="Calibri" panose="020F0502020204030204" pitchFamily="34" charset="0"/>
              <a:cs typeface="Calibri" panose="020F0502020204030204" pitchFamily="34" charset="0"/>
            </a:rPr>
            <a:t>RIS3 </a:t>
          </a:r>
          <a:r>
            <a:rPr lang="el-GR" sz="1300" b="0" kern="1200" dirty="0">
              <a:latin typeface="Calibri" panose="020F0502020204030204" pitchFamily="34" charset="0"/>
              <a:cs typeface="Calibri" panose="020F0502020204030204" pitchFamily="34" charset="0"/>
            </a:rPr>
            <a:t>και</a:t>
          </a:r>
          <a:r>
            <a:rPr lang="el-GR" sz="1300" b="1" kern="1200" dirty="0">
              <a:latin typeface="Calibri" panose="020F0502020204030204" pitchFamily="34" charset="0"/>
              <a:cs typeface="Calibri" panose="020F0502020204030204" pitchFamily="34" charset="0"/>
            </a:rPr>
            <a:t> </a:t>
          </a:r>
          <a:r>
            <a:rPr lang="el-GR" sz="1300" b="0" kern="1200" dirty="0">
              <a:latin typeface="Calibri" panose="020F0502020204030204" pitchFamily="34" charset="0"/>
              <a:cs typeface="Calibri" panose="020F0502020204030204" pitchFamily="34" charset="0"/>
            </a:rPr>
            <a:t>περιορισμένη εστίαση περιφερειών σε κλάδους και αλυσίδες αξίας περιφερειακής συγκέντρωσης/ κλαδικής εξειδίκευσης ή/και  αυξημένου εξαγωγικού προσανατολισμού</a:t>
          </a:r>
          <a:endParaRPr lang="en-GB" sz="1300" b="0" kern="1200" dirty="0">
            <a:latin typeface="Calibri" panose="020F0502020204030204" pitchFamily="34" charset="0"/>
            <a:cs typeface="Calibri" panose="020F0502020204030204" pitchFamily="34" charset="0"/>
          </a:endParaRPr>
        </a:p>
      </dsp:txBody>
      <dsp:txXfrm>
        <a:off x="704344" y="881912"/>
        <a:ext cx="7869142" cy="623954"/>
      </dsp:txXfrm>
    </dsp:sp>
    <dsp:sp modelId="{2361444B-88D9-472C-93BF-5A709824C7C0}">
      <dsp:nvSpPr>
        <dsp:cNvPr id="0" name=""/>
        <dsp:cNvSpPr/>
      </dsp:nvSpPr>
      <dsp:spPr>
        <a:xfrm>
          <a:off x="405776" y="895321"/>
          <a:ext cx="597135" cy="597135"/>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053C26B0-E0BF-432F-99D7-F6E619EB0C10}">
      <dsp:nvSpPr>
        <dsp:cNvPr id="0" name=""/>
        <dsp:cNvSpPr/>
      </dsp:nvSpPr>
      <dsp:spPr>
        <a:xfrm>
          <a:off x="809406" y="1643912"/>
          <a:ext cx="7764080" cy="532621"/>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181" tIns="33020" rIns="33020" bIns="33020" numCol="1" spcCol="1270" anchor="ctr" anchorCtr="0">
          <a:noAutofit/>
        </a:bodyPr>
        <a:lstStyle/>
        <a:p>
          <a:pPr marL="0" lvl="0" indent="0" algn="l" defTabSz="577850">
            <a:lnSpc>
              <a:spcPct val="90000"/>
            </a:lnSpc>
            <a:spcBef>
              <a:spcPct val="0"/>
            </a:spcBef>
            <a:spcAft>
              <a:spcPct val="35000"/>
            </a:spcAft>
            <a:buNone/>
          </a:pPr>
          <a:r>
            <a:rPr lang="el-GR" sz="1300" b="1" kern="1200" dirty="0">
              <a:latin typeface="Calibri" panose="020F0502020204030204" pitchFamily="34" charset="0"/>
              <a:cs typeface="Calibri" panose="020F0502020204030204" pitchFamily="34" charset="0"/>
            </a:rPr>
            <a:t>Η αναγνώριση των τομέων προτεραιότητας και συγκριτικού πλεονεκτήματος </a:t>
          </a:r>
          <a:r>
            <a:rPr lang="el-GR" sz="1300" b="0" kern="1200" dirty="0">
              <a:latin typeface="Calibri" panose="020F0502020204030204" pitchFamily="34" charset="0"/>
              <a:cs typeface="Calibri" panose="020F0502020204030204" pitchFamily="34" charset="0"/>
            </a:rPr>
            <a:t>των περιφερειακών οικονομιών και των αντίστοιχων οικοσυστημάτων έρευνας και καινοτομίας ήταν και </a:t>
          </a:r>
          <a:r>
            <a:rPr lang="el-GR" sz="1300" b="1" kern="1200" dirty="0">
              <a:latin typeface="Calibri" panose="020F0502020204030204" pitchFamily="34" charset="0"/>
              <a:cs typeface="Calibri" panose="020F0502020204030204" pitchFamily="34" charset="0"/>
            </a:rPr>
            <a:t>παραμένει ζητούμενο </a:t>
          </a:r>
          <a:r>
            <a:rPr lang="el-GR" sz="1300" b="0" kern="1200" dirty="0">
              <a:latin typeface="Calibri" panose="020F0502020204030204" pitchFamily="34" charset="0"/>
              <a:cs typeface="Calibri" panose="020F0502020204030204" pitchFamily="34" charset="0"/>
            </a:rPr>
            <a:t>(ραγδαία μεταβαλλόμενες συνθήκες και τεχνολογικό περιβάλλον) </a:t>
          </a:r>
          <a:endParaRPr lang="en-GB" sz="1400" b="1" kern="1200" dirty="0">
            <a:latin typeface="Calibri" panose="020F0502020204030204" pitchFamily="34" charset="0"/>
            <a:cs typeface="Calibri" panose="020F0502020204030204" pitchFamily="34" charset="0"/>
          </a:endParaRPr>
        </a:p>
      </dsp:txBody>
      <dsp:txXfrm>
        <a:off x="809406" y="1643912"/>
        <a:ext cx="7764080" cy="532621"/>
      </dsp:txXfrm>
    </dsp:sp>
    <dsp:sp modelId="{821A34F8-A597-497F-A37D-D19A3C1BC622}">
      <dsp:nvSpPr>
        <dsp:cNvPr id="0" name=""/>
        <dsp:cNvSpPr/>
      </dsp:nvSpPr>
      <dsp:spPr>
        <a:xfrm>
          <a:off x="510838" y="1611655"/>
          <a:ext cx="597135" cy="597135"/>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604C6B0B-1EA5-43BA-8704-616D2ADCE265}">
      <dsp:nvSpPr>
        <dsp:cNvPr id="0" name=""/>
        <dsp:cNvSpPr/>
      </dsp:nvSpPr>
      <dsp:spPr>
        <a:xfrm>
          <a:off x="704344" y="2387702"/>
          <a:ext cx="7869142" cy="477708"/>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181" tIns="33020" rIns="33020" bIns="33020" numCol="1" spcCol="1270" anchor="ctr" anchorCtr="0">
          <a:noAutofit/>
        </a:bodyPr>
        <a:lstStyle/>
        <a:p>
          <a:pPr marL="0" lvl="0" indent="0" algn="l" defTabSz="577850">
            <a:lnSpc>
              <a:spcPct val="90000"/>
            </a:lnSpc>
            <a:spcBef>
              <a:spcPct val="0"/>
            </a:spcBef>
            <a:spcAft>
              <a:spcPct val="35000"/>
            </a:spcAft>
            <a:buNone/>
          </a:pPr>
          <a:r>
            <a:rPr lang="el-GR" sz="1300" b="0" kern="1200" dirty="0">
              <a:latin typeface="Calibri" panose="020F0502020204030204" pitchFamily="34" charset="0"/>
              <a:cs typeface="Calibri" panose="020F0502020204030204" pitchFamily="34" charset="0"/>
            </a:rPr>
            <a:t>Το </a:t>
          </a:r>
          <a:r>
            <a:rPr lang="el-GR" sz="1300" b="1" kern="1200" dirty="0">
              <a:latin typeface="Calibri" panose="020F0502020204030204" pitchFamily="34" charset="0"/>
              <a:cs typeface="Calibri" panose="020F0502020204030204" pitchFamily="34" charset="0"/>
            </a:rPr>
            <a:t>ευρύ πεδίο τομεακών προτεραιοτήτων </a:t>
          </a:r>
          <a:r>
            <a:rPr lang="el-GR" sz="1300" b="0" kern="1200" dirty="0">
              <a:latin typeface="Calibri" panose="020F0502020204030204" pitchFamily="34" charset="0"/>
              <a:cs typeface="Calibri" panose="020F0502020204030204" pitchFamily="34" charset="0"/>
            </a:rPr>
            <a:t>παρείχε συνθήκες ευελιξίας εφαρμογής των στρατηγικών (η ΠΠ 2014-2020 χαρακτηρίσθηκε ως περίοδος πιλοτικής εφαρμογής της προσέγγισης έξυπνης εξειδίκευσης)</a:t>
          </a:r>
          <a:endParaRPr lang="en-GB" sz="1300" kern="1200" dirty="0">
            <a:latin typeface="Calibri" panose="020F0502020204030204" pitchFamily="34" charset="0"/>
            <a:cs typeface="Calibri" panose="020F0502020204030204" pitchFamily="34" charset="0"/>
          </a:endParaRPr>
        </a:p>
      </dsp:txBody>
      <dsp:txXfrm>
        <a:off x="704344" y="2387702"/>
        <a:ext cx="7869142" cy="477708"/>
      </dsp:txXfrm>
    </dsp:sp>
    <dsp:sp modelId="{FE32AD02-F5CC-417D-9725-EC6958CA39E7}">
      <dsp:nvSpPr>
        <dsp:cNvPr id="0" name=""/>
        <dsp:cNvSpPr/>
      </dsp:nvSpPr>
      <dsp:spPr>
        <a:xfrm>
          <a:off x="405776" y="2327988"/>
          <a:ext cx="597135" cy="597135"/>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DCDD1388-D63B-4719-849E-D0E6277689A5}">
      <dsp:nvSpPr>
        <dsp:cNvPr id="0" name=""/>
        <dsp:cNvSpPr/>
      </dsp:nvSpPr>
      <dsp:spPr>
        <a:xfrm>
          <a:off x="362032" y="3013042"/>
          <a:ext cx="8211454" cy="65969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9181" tIns="33020" rIns="33020" bIns="33020" numCol="1" spcCol="1270" anchor="ctr" anchorCtr="0">
          <a:noAutofit/>
        </a:bodyPr>
        <a:lstStyle/>
        <a:p>
          <a:pPr marL="0" lvl="0" indent="0" algn="l" defTabSz="577850">
            <a:lnSpc>
              <a:spcPct val="90000"/>
            </a:lnSpc>
            <a:spcBef>
              <a:spcPct val="0"/>
            </a:spcBef>
            <a:spcAft>
              <a:spcPct val="35000"/>
            </a:spcAft>
            <a:buNone/>
          </a:pPr>
          <a:r>
            <a:rPr lang="el-GR" sz="1300" b="0" kern="1200" dirty="0">
              <a:latin typeface="Calibri" panose="020F0502020204030204" pitchFamily="34" charset="0"/>
              <a:cs typeface="Calibri" panose="020F0502020204030204" pitchFamily="34" charset="0"/>
            </a:rPr>
            <a:t>Υπάρχει </a:t>
          </a:r>
          <a:r>
            <a:rPr lang="el-GR" sz="1300" b="1" kern="1200" dirty="0">
              <a:latin typeface="Calibri" panose="020F0502020204030204" pitchFamily="34" charset="0"/>
              <a:cs typeface="Calibri" panose="020F0502020204030204" pitchFamily="34" charset="0"/>
            </a:rPr>
            <a:t>ανάγκη σταδιακού περάσματος </a:t>
          </a:r>
          <a:r>
            <a:rPr lang="el-GR" sz="1300" b="0" kern="1200" dirty="0">
              <a:latin typeface="Calibri" panose="020F0502020204030204" pitchFamily="34" charset="0"/>
              <a:cs typeface="Calibri" panose="020F0502020204030204" pitchFamily="34" charset="0"/>
            </a:rPr>
            <a:t>από τη γενική τομεακή εξειδίκευση στην εστίαση για ενίσχυση της καινοτομίας στο επίπεδο των αλυσίδων αξίας και των ιδιαίτερων αναγνωρίσιμων και δυναμικών στην αγορά προϊόντων των περιφερειακών οικονομιών</a:t>
          </a:r>
          <a:endParaRPr lang="en-GB" sz="1300" b="0" kern="1200" dirty="0">
            <a:latin typeface="Calibri" panose="020F0502020204030204" pitchFamily="34" charset="0"/>
            <a:cs typeface="Calibri" panose="020F0502020204030204" pitchFamily="34" charset="0"/>
          </a:endParaRPr>
        </a:p>
      </dsp:txBody>
      <dsp:txXfrm>
        <a:off x="362032" y="3013042"/>
        <a:ext cx="8211454" cy="659696"/>
      </dsp:txXfrm>
    </dsp:sp>
    <dsp:sp modelId="{7ABDCABE-02D5-4DD9-8BB6-142B21930F1C}">
      <dsp:nvSpPr>
        <dsp:cNvPr id="0" name=""/>
        <dsp:cNvSpPr/>
      </dsp:nvSpPr>
      <dsp:spPr>
        <a:xfrm>
          <a:off x="63464" y="3044322"/>
          <a:ext cx="597135" cy="597135"/>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7B0F4-E7E2-4C3E-B351-A230326D2C2E}">
      <dsp:nvSpPr>
        <dsp:cNvPr id="0" name=""/>
        <dsp:cNvSpPr/>
      </dsp:nvSpPr>
      <dsp:spPr>
        <a:xfrm>
          <a:off x="-5122821" y="-784751"/>
          <a:ext cx="6100618" cy="6100618"/>
        </a:xfrm>
        <a:prstGeom prst="blockArc">
          <a:avLst>
            <a:gd name="adj1" fmla="val 18900000"/>
            <a:gd name="adj2" fmla="val 2700000"/>
            <a:gd name="adj3" fmla="val 35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6B72BA-E283-420B-944D-B96DC472BB32}">
      <dsp:nvSpPr>
        <dsp:cNvPr id="0" name=""/>
        <dsp:cNvSpPr/>
      </dsp:nvSpPr>
      <dsp:spPr>
        <a:xfrm>
          <a:off x="364719" y="177965"/>
          <a:ext cx="8197542" cy="598322"/>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647" tIns="33020" rIns="33020" bIns="33020" numCol="1" spcCol="1270" anchor="ctr" anchorCtr="0">
          <a:noAutofit/>
        </a:bodyPr>
        <a:lstStyle/>
        <a:p>
          <a:pPr marL="0" lvl="0" indent="0" algn="l" defTabSz="577850">
            <a:lnSpc>
              <a:spcPct val="90000"/>
            </a:lnSpc>
            <a:spcBef>
              <a:spcPct val="0"/>
            </a:spcBef>
            <a:spcAft>
              <a:spcPct val="35000"/>
            </a:spcAft>
            <a:buNone/>
          </a:pPr>
          <a:r>
            <a:rPr lang="el-GR" sz="1300" b="1" kern="1200" dirty="0">
              <a:latin typeface="Calibri" panose="020F0502020204030204" pitchFamily="34" charset="0"/>
              <a:cs typeface="Calibri" panose="020F0502020204030204" pitchFamily="34" charset="0"/>
            </a:rPr>
            <a:t>Περιορισμένη διαφοροποίηση/ εξειδίκευση </a:t>
          </a:r>
          <a:r>
            <a:rPr lang="el-GR" sz="1300" b="0" kern="1200" dirty="0">
              <a:latin typeface="Calibri" panose="020F0502020204030204" pitchFamily="34" charset="0"/>
              <a:cs typeface="Calibri" panose="020F0502020204030204" pitchFamily="34" charset="0"/>
            </a:rPr>
            <a:t>των περιφερειακών στρατηγικών σε σχέση με την εθνική, καλή πρακτική η εστίαση σε κλάδους και αλυσίδες αξίας υψηλής περιφερειακής συγκέντρωσης/ κλαδικής εξειδίκευσης η/και  αυξημένου εξαγωγικού προσανατολισμού (βιομηχανίες μετάλλου, πλαστικών, μαρμάρου κοκ.)</a:t>
          </a:r>
          <a:r>
            <a:rPr lang="en-US" sz="1300" b="0" kern="1200" dirty="0">
              <a:latin typeface="Calibri" panose="020F0502020204030204" pitchFamily="34" charset="0"/>
              <a:cs typeface="Calibri" panose="020F0502020204030204" pitchFamily="34" charset="0"/>
            </a:rPr>
            <a:t> </a:t>
          </a:r>
          <a:endParaRPr lang="en-GB" sz="1300" b="0" kern="1200" dirty="0">
            <a:latin typeface="Calibri" panose="020F0502020204030204" pitchFamily="34" charset="0"/>
            <a:cs typeface="Calibri" panose="020F0502020204030204" pitchFamily="34" charset="0"/>
          </a:endParaRPr>
        </a:p>
      </dsp:txBody>
      <dsp:txXfrm>
        <a:off x="364719" y="177965"/>
        <a:ext cx="8197542" cy="598322"/>
      </dsp:txXfrm>
    </dsp:sp>
    <dsp:sp modelId="{B49D4D71-0F62-4B30-BFDC-1BC0AA87E94C}">
      <dsp:nvSpPr>
        <dsp:cNvPr id="0" name=""/>
        <dsp:cNvSpPr/>
      </dsp:nvSpPr>
      <dsp:spPr>
        <a:xfrm>
          <a:off x="66572" y="178979"/>
          <a:ext cx="596294" cy="596294"/>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13B0DF42-52C8-45C3-A4CB-C74BD9C3177C}">
      <dsp:nvSpPr>
        <dsp:cNvPr id="0" name=""/>
        <dsp:cNvSpPr/>
      </dsp:nvSpPr>
      <dsp:spPr>
        <a:xfrm>
          <a:off x="757114" y="952454"/>
          <a:ext cx="7805148" cy="480270"/>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647" tIns="33020" rIns="33020" bIns="33020" numCol="1" spcCol="1270" anchor="ctr" anchorCtr="0">
          <a:noAutofit/>
        </a:bodyPr>
        <a:lstStyle/>
        <a:p>
          <a:pPr marL="0" lvl="0" indent="0" algn="l" defTabSz="577850">
            <a:lnSpc>
              <a:spcPct val="90000"/>
            </a:lnSpc>
            <a:spcBef>
              <a:spcPct val="0"/>
            </a:spcBef>
            <a:spcAft>
              <a:spcPct val="35000"/>
            </a:spcAft>
            <a:buNone/>
          </a:pPr>
          <a:r>
            <a:rPr lang="el-GR" sz="1300" b="1" kern="1200" dirty="0">
              <a:latin typeface="Calibri" panose="020F0502020204030204" pitchFamily="34" charset="0"/>
              <a:cs typeface="Calibri" panose="020F0502020204030204" pitchFamily="34" charset="0"/>
            </a:rPr>
            <a:t>Αυξημένη εστίαση </a:t>
          </a:r>
          <a:r>
            <a:rPr lang="el-GR" sz="1300" b="0" kern="1200" dirty="0">
              <a:latin typeface="Calibri" panose="020F0502020204030204" pitchFamily="34" charset="0"/>
              <a:cs typeface="Calibri" panose="020F0502020204030204" pitchFamily="34" charset="0"/>
            </a:rPr>
            <a:t>και χρηματοδοτική βαρύτητα </a:t>
          </a:r>
          <a:r>
            <a:rPr lang="el-GR" sz="1300" b="1" kern="1200" dirty="0">
              <a:latin typeface="Calibri" panose="020F0502020204030204" pitchFamily="34" charset="0"/>
              <a:cs typeface="Calibri" panose="020F0502020204030204" pitchFamily="34" charset="0"/>
            </a:rPr>
            <a:t>της εθνικής </a:t>
          </a:r>
          <a:r>
            <a:rPr lang="en-US" sz="1300" b="1" kern="1200" dirty="0">
              <a:latin typeface="Calibri" panose="020F0502020204030204" pitchFamily="34" charset="0"/>
              <a:cs typeface="Calibri" panose="020F0502020204030204" pitchFamily="34" charset="0"/>
            </a:rPr>
            <a:t>RIS3 </a:t>
          </a:r>
          <a:r>
            <a:rPr lang="el-GR" sz="1300" b="1" kern="1200" dirty="0">
              <a:latin typeface="Calibri" panose="020F0502020204030204" pitchFamily="34" charset="0"/>
              <a:cs typeface="Calibri" panose="020F0502020204030204" pitchFamily="34" charset="0"/>
            </a:rPr>
            <a:t>στο χώρο της έρευνας και καινοτομίας </a:t>
          </a:r>
          <a:r>
            <a:rPr lang="el-GR" sz="1300" b="0" kern="1200" dirty="0">
              <a:latin typeface="Calibri" panose="020F0502020204030204" pitchFamily="34" charset="0"/>
              <a:cs typeface="Calibri" panose="020F0502020204030204" pitchFamily="34" charset="0"/>
            </a:rPr>
            <a:t>(παρεμβάσεις του ΘΣ1), </a:t>
          </a:r>
          <a:r>
            <a:rPr lang="el-GR" sz="1300" b="1" kern="1200" dirty="0">
              <a:latin typeface="Calibri" panose="020F0502020204030204" pitchFamily="34" charset="0"/>
              <a:cs typeface="Calibri" panose="020F0502020204030204" pitchFamily="34" charset="0"/>
            </a:rPr>
            <a:t>μεγαλύτερη έμφαση των περιφερειακών στρατηγικών στην επιχειρηματικότητα</a:t>
          </a:r>
          <a:endParaRPr lang="en-GB" sz="1300" b="1" kern="1200" dirty="0">
            <a:latin typeface="Calibri" panose="020F0502020204030204" pitchFamily="34" charset="0"/>
            <a:cs typeface="Calibri" panose="020F0502020204030204" pitchFamily="34" charset="0"/>
          </a:endParaRPr>
        </a:p>
      </dsp:txBody>
      <dsp:txXfrm>
        <a:off x="757114" y="952454"/>
        <a:ext cx="7805148" cy="480270"/>
      </dsp:txXfrm>
    </dsp:sp>
    <dsp:sp modelId="{2361444B-88D9-472C-93BF-5A709824C7C0}">
      <dsp:nvSpPr>
        <dsp:cNvPr id="0" name=""/>
        <dsp:cNvSpPr/>
      </dsp:nvSpPr>
      <dsp:spPr>
        <a:xfrm>
          <a:off x="458967" y="894442"/>
          <a:ext cx="596294" cy="596294"/>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053C26B0-E0BF-432F-99D7-F6E619EB0C10}">
      <dsp:nvSpPr>
        <dsp:cNvPr id="0" name=""/>
        <dsp:cNvSpPr/>
      </dsp:nvSpPr>
      <dsp:spPr>
        <a:xfrm>
          <a:off x="936546" y="1642117"/>
          <a:ext cx="7625716" cy="531871"/>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647" tIns="33020" rIns="33020" bIns="330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1300" b="1" kern="1200" dirty="0">
              <a:latin typeface="Calibri" panose="020F0502020204030204" pitchFamily="34" charset="0"/>
              <a:cs typeface="Calibri" panose="020F0502020204030204" pitchFamily="34" charset="0"/>
            </a:rPr>
            <a:t>Τομείς προτεραιότητας </a:t>
          </a:r>
          <a:r>
            <a:rPr lang="el-GR" sz="1300" b="0" kern="1200" dirty="0">
              <a:latin typeface="Calibri" panose="020F0502020204030204" pitchFamily="34" charset="0"/>
              <a:cs typeface="Calibri" panose="020F0502020204030204" pitchFamily="34" charset="0"/>
            </a:rPr>
            <a:t>των περιφερειακών RIS3 </a:t>
          </a:r>
          <a:r>
            <a:rPr lang="el-GR" sz="1300" b="1" kern="1200" dirty="0">
              <a:latin typeface="Calibri" panose="020F0502020204030204" pitchFamily="34" charset="0"/>
              <a:cs typeface="Calibri" panose="020F0502020204030204" pitchFamily="34" charset="0"/>
            </a:rPr>
            <a:t>που δεν εντάσσονται στις εθνικές πλατφόρμες </a:t>
          </a:r>
          <a:r>
            <a:rPr lang="el-GR" sz="1300" b="0" kern="1200" dirty="0">
              <a:latin typeface="Calibri" panose="020F0502020204030204" pitchFamily="34" charset="0"/>
              <a:cs typeface="Calibri" panose="020F0502020204030204" pitchFamily="34" charset="0"/>
            </a:rPr>
            <a:t>καινοτομίας  </a:t>
          </a:r>
          <a:r>
            <a:rPr lang="el-GR" sz="1300" b="1" kern="1200" dirty="0">
              <a:latin typeface="Calibri" panose="020F0502020204030204" pitchFamily="34" charset="0"/>
              <a:cs typeface="Calibri" panose="020F0502020204030204" pitchFamily="34" charset="0"/>
            </a:rPr>
            <a:t>προβλέφθηκε να χρηματοδοτηθούν από πόρους των ΠΕΠ</a:t>
          </a:r>
          <a:endParaRPr lang="en-GB" sz="1400" b="1" kern="1200" dirty="0">
            <a:latin typeface="Calibri" panose="020F0502020204030204" pitchFamily="34" charset="0"/>
            <a:cs typeface="Calibri" panose="020F0502020204030204" pitchFamily="34" charset="0"/>
          </a:endParaRPr>
        </a:p>
      </dsp:txBody>
      <dsp:txXfrm>
        <a:off x="936546" y="1642117"/>
        <a:ext cx="7625716" cy="531871"/>
      </dsp:txXfrm>
    </dsp:sp>
    <dsp:sp modelId="{821A34F8-A597-497F-A37D-D19A3C1BC622}">
      <dsp:nvSpPr>
        <dsp:cNvPr id="0" name=""/>
        <dsp:cNvSpPr/>
      </dsp:nvSpPr>
      <dsp:spPr>
        <a:xfrm>
          <a:off x="638399" y="1609905"/>
          <a:ext cx="596294" cy="596294"/>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59EDFD44-4157-460E-B91A-436E870B379C}">
      <dsp:nvSpPr>
        <dsp:cNvPr id="0" name=""/>
        <dsp:cNvSpPr/>
      </dsp:nvSpPr>
      <dsp:spPr>
        <a:xfrm>
          <a:off x="936546" y="2384544"/>
          <a:ext cx="7625716" cy="477035"/>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647" tIns="33020" rIns="33020" bIns="33020" numCol="1" spcCol="1270" anchor="ctr" anchorCtr="0">
          <a:noAutofit/>
        </a:bodyPr>
        <a:lstStyle/>
        <a:p>
          <a:pPr marL="0" lvl="0" indent="0" algn="l" defTabSz="577850">
            <a:lnSpc>
              <a:spcPct val="90000"/>
            </a:lnSpc>
            <a:spcBef>
              <a:spcPct val="0"/>
            </a:spcBef>
            <a:spcAft>
              <a:spcPct val="35000"/>
            </a:spcAft>
            <a:buNone/>
          </a:pPr>
          <a:r>
            <a:rPr lang="el-GR" sz="1300" b="0" kern="1200" dirty="0">
              <a:latin typeface="Calibri" panose="020F0502020204030204" pitchFamily="34" charset="0"/>
              <a:cs typeface="Calibri" panose="020F0502020204030204" pitchFamily="34" charset="0"/>
            </a:rPr>
            <a:t>Παρόλα τα παραπάνω υπάρχει </a:t>
          </a:r>
          <a:r>
            <a:rPr lang="el-GR" sz="1300" b="1" kern="1200" dirty="0">
              <a:latin typeface="Calibri" panose="020F0502020204030204" pitchFamily="34" charset="0"/>
              <a:cs typeface="Calibri" panose="020F0502020204030204" pitchFamily="34" charset="0"/>
            </a:rPr>
            <a:t>δυσκολία αναγνώρισης και σαφούς διάκρισης </a:t>
          </a:r>
          <a:r>
            <a:rPr lang="el-GR" sz="1300" b="0" kern="1200" dirty="0">
              <a:latin typeface="Calibri" panose="020F0502020204030204" pitchFamily="34" charset="0"/>
              <a:cs typeface="Calibri" panose="020F0502020204030204" pitchFamily="34" charset="0"/>
            </a:rPr>
            <a:t>των παρεμβάσεων των δύο επιπέδων από τους εμπλεκόμενους στην εφαρμογή των περιφερειακών στρατηγικών φορείς</a:t>
          </a:r>
          <a:endParaRPr lang="en-GB" sz="1300" kern="1200" dirty="0">
            <a:latin typeface="Calibri" panose="020F0502020204030204" pitchFamily="34" charset="0"/>
            <a:cs typeface="Calibri" panose="020F0502020204030204" pitchFamily="34" charset="0"/>
          </a:endParaRPr>
        </a:p>
      </dsp:txBody>
      <dsp:txXfrm>
        <a:off x="936546" y="2384544"/>
        <a:ext cx="7625716" cy="477035"/>
      </dsp:txXfrm>
    </dsp:sp>
    <dsp:sp modelId="{FE32AD02-F5CC-417D-9725-EC6958CA39E7}">
      <dsp:nvSpPr>
        <dsp:cNvPr id="0" name=""/>
        <dsp:cNvSpPr/>
      </dsp:nvSpPr>
      <dsp:spPr>
        <a:xfrm>
          <a:off x="638399" y="2324915"/>
          <a:ext cx="596294" cy="596294"/>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763DAD58-9AD2-4330-BC34-56D98402E395}">
      <dsp:nvSpPr>
        <dsp:cNvPr id="0" name=""/>
        <dsp:cNvSpPr/>
      </dsp:nvSpPr>
      <dsp:spPr>
        <a:xfrm>
          <a:off x="757114" y="3046119"/>
          <a:ext cx="7805148" cy="584812"/>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647" tIns="33020" rIns="33020" bIns="33020" numCol="1" spcCol="1270" anchor="ctr" anchorCtr="0">
          <a:noAutofit/>
        </a:bodyPr>
        <a:lstStyle/>
        <a:p>
          <a:pPr marL="0" lvl="0" indent="0" algn="l" defTabSz="577850">
            <a:lnSpc>
              <a:spcPct val="90000"/>
            </a:lnSpc>
            <a:spcBef>
              <a:spcPct val="0"/>
            </a:spcBef>
            <a:spcAft>
              <a:spcPct val="35000"/>
            </a:spcAft>
            <a:buNone/>
          </a:pPr>
          <a:r>
            <a:rPr lang="el-GR" sz="1300" b="1" kern="1200" dirty="0">
              <a:latin typeface="Calibri" panose="020F0502020204030204" pitchFamily="34" charset="0"/>
              <a:cs typeface="Calibri" panose="020F0502020204030204" pitchFamily="34" charset="0"/>
            </a:rPr>
            <a:t>Ανάγκη επικέντρωσης </a:t>
          </a:r>
          <a:r>
            <a:rPr lang="el-GR" sz="1300" b="0" kern="1200" dirty="0">
              <a:latin typeface="Calibri" panose="020F0502020204030204" pitchFamily="34" charset="0"/>
              <a:cs typeface="Calibri" panose="020F0502020204030204" pitchFamily="34" charset="0"/>
            </a:rPr>
            <a:t>των περιφερειακών παρεμβάσεων</a:t>
          </a:r>
          <a:r>
            <a:rPr lang="en-US" sz="1300" b="0" kern="1200" dirty="0">
              <a:latin typeface="Calibri" panose="020F0502020204030204" pitchFamily="34" charset="0"/>
              <a:cs typeface="Calibri" panose="020F0502020204030204" pitchFamily="34" charset="0"/>
            </a:rPr>
            <a:t> </a:t>
          </a:r>
          <a:r>
            <a:rPr lang="el-GR" sz="1300" b="1" kern="1200" dirty="0">
              <a:latin typeface="Calibri" panose="020F0502020204030204" pitchFamily="34" charset="0"/>
              <a:cs typeface="Calibri" panose="020F0502020204030204" pitchFamily="34" charset="0"/>
            </a:rPr>
            <a:t>σε ιδιαίτερα προϊόντα και αλυσίδες αξίας (</a:t>
          </a:r>
          <a:r>
            <a:rPr lang="en-US" sz="1300" b="1" kern="1200" dirty="0">
              <a:latin typeface="Calibri" panose="020F0502020204030204" pitchFamily="34" charset="0"/>
              <a:cs typeface="Calibri" panose="020F0502020204030204" pitchFamily="34" charset="0"/>
            </a:rPr>
            <a:t>“</a:t>
          </a:r>
          <a:r>
            <a:rPr lang="el-GR" sz="1300" b="1" kern="1200" dirty="0" err="1">
              <a:latin typeface="Calibri" panose="020F0502020204030204" pitchFamily="34" charset="0"/>
              <a:cs typeface="Calibri" panose="020F0502020204030204" pitchFamily="34" charset="0"/>
            </a:rPr>
            <a:t>προϊοντική</a:t>
          </a:r>
          <a:r>
            <a:rPr lang="el-GR" sz="1300" b="1" kern="1200" dirty="0">
              <a:latin typeface="Calibri" panose="020F0502020204030204" pitchFamily="34" charset="0"/>
              <a:cs typeface="Calibri" panose="020F0502020204030204" pitchFamily="34" charset="0"/>
            </a:rPr>
            <a:t> προσέγγιση</a:t>
          </a:r>
          <a:r>
            <a:rPr lang="en-US" sz="1300" b="1" kern="1200" dirty="0">
              <a:latin typeface="Calibri" panose="020F0502020204030204" pitchFamily="34" charset="0"/>
              <a:cs typeface="Calibri" panose="020F0502020204030204" pitchFamily="34" charset="0"/>
            </a:rPr>
            <a:t>”) </a:t>
          </a:r>
          <a:r>
            <a:rPr lang="el-GR" sz="1300" b="0" kern="1200" dirty="0">
              <a:latin typeface="Calibri" panose="020F0502020204030204" pitchFamily="34" charset="0"/>
              <a:cs typeface="Calibri" panose="020F0502020204030204" pitchFamily="34" charset="0"/>
            </a:rPr>
            <a:t>που χαρακτηρίζουν τις περιφερειακές οικονομίες και προκύπτουν μέσα από τη διαδικασία της επιχειρηματικής ανακάλυψης</a:t>
          </a:r>
          <a:endParaRPr lang="en-GB" sz="1300" kern="1200" dirty="0">
            <a:latin typeface="Calibri" panose="020F0502020204030204" pitchFamily="34" charset="0"/>
            <a:cs typeface="Calibri" panose="020F0502020204030204" pitchFamily="34" charset="0"/>
          </a:endParaRPr>
        </a:p>
      </dsp:txBody>
      <dsp:txXfrm>
        <a:off x="757114" y="3046119"/>
        <a:ext cx="7805148" cy="584812"/>
      </dsp:txXfrm>
    </dsp:sp>
    <dsp:sp modelId="{5076A247-B785-41E8-A778-8027C86361A5}">
      <dsp:nvSpPr>
        <dsp:cNvPr id="0" name=""/>
        <dsp:cNvSpPr/>
      </dsp:nvSpPr>
      <dsp:spPr>
        <a:xfrm>
          <a:off x="458967" y="3040378"/>
          <a:ext cx="596294" cy="596294"/>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8819118F-5168-41F5-967C-DCD45607A99C}">
      <dsp:nvSpPr>
        <dsp:cNvPr id="0" name=""/>
        <dsp:cNvSpPr/>
      </dsp:nvSpPr>
      <dsp:spPr>
        <a:xfrm>
          <a:off x="364719" y="3783330"/>
          <a:ext cx="8197542" cy="54131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647" tIns="33020" rIns="33020" bIns="33020" numCol="1" spcCol="1270" anchor="ctr" anchorCtr="0">
          <a:noAutofit/>
        </a:bodyPr>
        <a:lstStyle/>
        <a:p>
          <a:pPr marL="0" lvl="0" indent="0" algn="l" defTabSz="577850">
            <a:lnSpc>
              <a:spcPct val="90000"/>
            </a:lnSpc>
            <a:spcBef>
              <a:spcPct val="0"/>
            </a:spcBef>
            <a:spcAft>
              <a:spcPct val="35000"/>
            </a:spcAft>
            <a:buNone/>
          </a:pPr>
          <a:r>
            <a:rPr lang="el-GR" sz="1300" b="1" kern="1200" dirty="0">
              <a:latin typeface="Calibri" panose="020F0502020204030204" pitchFamily="34" charset="0"/>
              <a:cs typeface="Calibri" panose="020F0502020204030204" pitchFamily="34" charset="0"/>
            </a:rPr>
            <a:t>Αξιοποίηση της πρακτικής </a:t>
          </a:r>
          <a:r>
            <a:rPr lang="el-GR" sz="1300" b="0" kern="1200" dirty="0">
              <a:latin typeface="Calibri" panose="020F0502020204030204" pitchFamily="34" charset="0"/>
              <a:cs typeface="Calibri" panose="020F0502020204030204" pitchFamily="34" charset="0"/>
            </a:rPr>
            <a:t>του που ακολουθήθηκε στο πλαίσιο του </a:t>
          </a:r>
          <a:r>
            <a:rPr lang="el-GR" sz="1300" b="1" kern="1200" dirty="0">
              <a:latin typeface="Calibri" panose="020F0502020204030204" pitchFamily="34" charset="0"/>
              <a:cs typeface="Calibri" panose="020F0502020204030204" pitchFamily="34" charset="0"/>
            </a:rPr>
            <a:t>HORIZON</a:t>
          </a:r>
          <a:r>
            <a:rPr lang="el-GR" sz="1300" b="0" kern="1200" dirty="0">
              <a:latin typeface="Calibri" panose="020F0502020204030204" pitchFamily="34" charset="0"/>
              <a:cs typeface="Calibri" panose="020F0502020204030204" pitchFamily="34" charset="0"/>
            </a:rPr>
            <a:t> (χρηματοδότηση αξιόλογων προτάσεων που δεν προκρίθηκαν λόγω περιορισμένης διαθεσιμότητας πόρων δράσεων εθνικής εμβέλειας από πόρους των περιφερειακών προγραμμάτων)</a:t>
          </a:r>
          <a:endParaRPr lang="en-GB" sz="1300" b="0" kern="1200" dirty="0">
            <a:latin typeface="Calibri" panose="020F0502020204030204" pitchFamily="34" charset="0"/>
            <a:cs typeface="Calibri" panose="020F0502020204030204" pitchFamily="34" charset="0"/>
          </a:endParaRPr>
        </a:p>
      </dsp:txBody>
      <dsp:txXfrm>
        <a:off x="364719" y="3783330"/>
        <a:ext cx="8197542" cy="541316"/>
      </dsp:txXfrm>
    </dsp:sp>
    <dsp:sp modelId="{7ABDCABE-02D5-4DD9-8BB6-142B21930F1C}">
      <dsp:nvSpPr>
        <dsp:cNvPr id="0" name=""/>
        <dsp:cNvSpPr/>
      </dsp:nvSpPr>
      <dsp:spPr>
        <a:xfrm>
          <a:off x="66572" y="3755841"/>
          <a:ext cx="596294" cy="596294"/>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7B0F4-E7E2-4C3E-B351-A230326D2C2E}">
      <dsp:nvSpPr>
        <dsp:cNvPr id="0" name=""/>
        <dsp:cNvSpPr/>
      </dsp:nvSpPr>
      <dsp:spPr>
        <a:xfrm>
          <a:off x="-5122821" y="-784751"/>
          <a:ext cx="6100618" cy="6100618"/>
        </a:xfrm>
        <a:prstGeom prst="blockArc">
          <a:avLst>
            <a:gd name="adj1" fmla="val 18900000"/>
            <a:gd name="adj2" fmla="val 2700000"/>
            <a:gd name="adj3" fmla="val 35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6B72BA-E283-420B-944D-B96DC472BB32}">
      <dsp:nvSpPr>
        <dsp:cNvPr id="0" name=""/>
        <dsp:cNvSpPr/>
      </dsp:nvSpPr>
      <dsp:spPr>
        <a:xfrm>
          <a:off x="364719" y="177965"/>
          <a:ext cx="8197542" cy="598322"/>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647" tIns="33020" rIns="33020" bIns="33020" numCol="1" spcCol="1270" anchor="ctr" anchorCtr="0">
          <a:noAutofit/>
        </a:bodyPr>
        <a:lstStyle/>
        <a:p>
          <a:pPr marL="0" lvl="0" indent="0" algn="l" defTabSz="577850">
            <a:lnSpc>
              <a:spcPct val="90000"/>
            </a:lnSpc>
            <a:spcBef>
              <a:spcPct val="0"/>
            </a:spcBef>
            <a:spcAft>
              <a:spcPct val="35000"/>
            </a:spcAft>
            <a:buNone/>
          </a:pPr>
          <a:r>
            <a:rPr lang="el-GR" sz="1300" b="1" kern="1200" dirty="0">
              <a:latin typeface="Calibri" panose="020F0502020204030204" pitchFamily="34" charset="0"/>
              <a:cs typeface="Calibri" panose="020F0502020204030204" pitchFamily="34" charset="0"/>
            </a:rPr>
            <a:t>Εφαρμογή συμμετοχικών μοντέλων επιχειρηματικής ανακάλυψης </a:t>
          </a:r>
          <a:r>
            <a:rPr lang="el-GR" sz="1300" b="0" kern="1200" dirty="0">
              <a:latin typeface="Calibri" panose="020F0502020204030204" pitchFamily="34" charset="0"/>
              <a:cs typeface="Calibri" panose="020F0502020204030204" pitchFamily="34" charset="0"/>
            </a:rPr>
            <a:t>στο σύνολο των περιφερειών και κινητοποίηση για πρώτη φορά ενός σημαντικού δυναμικού της ακαδημαϊκής, ερευνητικής &amp; επιχειρηματικής κοινότητας</a:t>
          </a:r>
          <a:r>
            <a:rPr lang="en-US" sz="1300" b="0" kern="1200" dirty="0">
              <a:latin typeface="Calibri" panose="020F0502020204030204" pitchFamily="34" charset="0"/>
              <a:cs typeface="Calibri" panose="020F0502020204030204" pitchFamily="34" charset="0"/>
            </a:rPr>
            <a:t> </a:t>
          </a:r>
          <a:endParaRPr lang="en-GB" sz="1300" b="0" kern="1200" dirty="0">
            <a:latin typeface="Calibri" panose="020F0502020204030204" pitchFamily="34" charset="0"/>
            <a:cs typeface="Calibri" panose="020F0502020204030204" pitchFamily="34" charset="0"/>
          </a:endParaRPr>
        </a:p>
      </dsp:txBody>
      <dsp:txXfrm>
        <a:off x="364719" y="177965"/>
        <a:ext cx="8197542" cy="598322"/>
      </dsp:txXfrm>
    </dsp:sp>
    <dsp:sp modelId="{B49D4D71-0F62-4B30-BFDC-1BC0AA87E94C}">
      <dsp:nvSpPr>
        <dsp:cNvPr id="0" name=""/>
        <dsp:cNvSpPr/>
      </dsp:nvSpPr>
      <dsp:spPr>
        <a:xfrm>
          <a:off x="66572" y="178979"/>
          <a:ext cx="596294" cy="596294"/>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13B0DF42-52C8-45C3-A4CB-C74BD9C3177C}">
      <dsp:nvSpPr>
        <dsp:cNvPr id="0" name=""/>
        <dsp:cNvSpPr/>
      </dsp:nvSpPr>
      <dsp:spPr>
        <a:xfrm>
          <a:off x="757114" y="952454"/>
          <a:ext cx="7805148" cy="480270"/>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647" tIns="33020" rIns="33020" bIns="33020" numCol="1" spcCol="1270" anchor="ctr" anchorCtr="0">
          <a:noAutofit/>
        </a:bodyPr>
        <a:lstStyle/>
        <a:p>
          <a:pPr marL="0" lvl="0" indent="0" algn="l" defTabSz="577850">
            <a:lnSpc>
              <a:spcPct val="90000"/>
            </a:lnSpc>
            <a:spcBef>
              <a:spcPct val="0"/>
            </a:spcBef>
            <a:spcAft>
              <a:spcPct val="35000"/>
            </a:spcAft>
            <a:buNone/>
          </a:pPr>
          <a:r>
            <a:rPr lang="el-GR" sz="1300" b="1" kern="1200" dirty="0">
              <a:latin typeface="Calibri" panose="020F0502020204030204" pitchFamily="34" charset="0"/>
              <a:cs typeface="Calibri" panose="020F0502020204030204" pitchFamily="34" charset="0"/>
            </a:rPr>
            <a:t>Ενεργοποίηση φορέων όλων των μερών της τετραπλής έλικας  </a:t>
          </a:r>
          <a:r>
            <a:rPr lang="el-GR" sz="1300" b="0" kern="1200" dirty="0">
              <a:latin typeface="Calibri" panose="020F0502020204030204" pitchFamily="34" charset="0"/>
              <a:cs typeface="Calibri" panose="020F0502020204030204" pitchFamily="34" charset="0"/>
            </a:rPr>
            <a:t>με ιδιαίτερα σημαντική τη συμμετοχή της ακαδημαϊκής &amp; ερευνητικής κοινότητας</a:t>
          </a:r>
        </a:p>
      </dsp:txBody>
      <dsp:txXfrm>
        <a:off x="757114" y="952454"/>
        <a:ext cx="7805148" cy="480270"/>
      </dsp:txXfrm>
    </dsp:sp>
    <dsp:sp modelId="{2361444B-88D9-472C-93BF-5A709824C7C0}">
      <dsp:nvSpPr>
        <dsp:cNvPr id="0" name=""/>
        <dsp:cNvSpPr/>
      </dsp:nvSpPr>
      <dsp:spPr>
        <a:xfrm>
          <a:off x="458967" y="894442"/>
          <a:ext cx="596294" cy="596294"/>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053C26B0-E0BF-432F-99D7-F6E619EB0C10}">
      <dsp:nvSpPr>
        <dsp:cNvPr id="0" name=""/>
        <dsp:cNvSpPr/>
      </dsp:nvSpPr>
      <dsp:spPr>
        <a:xfrm>
          <a:off x="936546" y="1556772"/>
          <a:ext cx="7625716" cy="702559"/>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647" tIns="33020" rIns="33020" bIns="330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1300" b="0" kern="1200" dirty="0">
              <a:latin typeface="Calibri" panose="020F0502020204030204" pitchFamily="34" charset="0"/>
              <a:cs typeface="Calibri" panose="020F0502020204030204" pitchFamily="34" charset="0"/>
            </a:rPr>
            <a:t>Οι διαδικασίες ΔΕΑ ήταν </a:t>
          </a:r>
          <a:r>
            <a:rPr lang="el-GR" sz="1300" b="1" kern="1200" dirty="0">
              <a:latin typeface="Calibri" panose="020F0502020204030204" pitchFamily="34" charset="0"/>
              <a:cs typeface="Calibri" panose="020F0502020204030204" pitchFamily="34" charset="0"/>
            </a:rPr>
            <a:t>εντατικές μέχρι &amp; την περίοδο υιοθέτησης των Σχεδίων Δράσης</a:t>
          </a:r>
          <a:r>
            <a:rPr lang="el-GR" sz="1300" b="0" kern="1200" dirty="0">
              <a:latin typeface="Calibri" panose="020F0502020204030204" pitchFamily="34" charset="0"/>
              <a:cs typeface="Calibri" panose="020F0502020204030204" pitchFamily="34" charset="0"/>
            </a:rPr>
            <a:t>, </a:t>
          </a:r>
          <a:r>
            <a:rPr lang="el-GR" sz="1300" b="1" kern="1200" dirty="0">
              <a:latin typeface="Calibri" panose="020F0502020204030204" pitchFamily="34" charset="0"/>
              <a:cs typeface="Calibri" panose="020F0502020204030204" pitchFamily="34" charset="0"/>
            </a:rPr>
            <a:t>σταδιακά ατόνησαν</a:t>
          </a:r>
          <a:r>
            <a:rPr lang="el-GR" sz="1300" b="0" kern="1200" dirty="0">
              <a:latin typeface="Calibri" panose="020F0502020204030204" pitchFamily="34" charset="0"/>
              <a:cs typeface="Calibri" panose="020F0502020204030204" pitchFamily="34" charset="0"/>
            </a:rPr>
            <a:t> &amp; </a:t>
          </a:r>
          <a:r>
            <a:rPr lang="el-GR" sz="1300" b="1" kern="1200" dirty="0">
              <a:latin typeface="Calibri" panose="020F0502020204030204" pitchFamily="34" charset="0"/>
              <a:cs typeface="Calibri" panose="020F0502020204030204" pitchFamily="34" charset="0"/>
            </a:rPr>
            <a:t>ενεργοποιήθηκαν δυναμικότερα </a:t>
          </a:r>
          <a:r>
            <a:rPr lang="el-GR" sz="1300" b="0" kern="1200" dirty="0">
              <a:latin typeface="Calibri" panose="020F0502020204030204" pitchFamily="34" charset="0"/>
              <a:cs typeface="Calibri" panose="020F0502020204030204" pitchFamily="34" charset="0"/>
            </a:rPr>
            <a:t>με αφορμή την εκκίνηση των διαδικασιών ενεργοποίησης των πόρων ενίσχυσης των δράσεων Ε&amp;Κ από τα ΠΕΠ</a:t>
          </a:r>
        </a:p>
      </dsp:txBody>
      <dsp:txXfrm>
        <a:off x="936546" y="1556772"/>
        <a:ext cx="7625716" cy="702559"/>
      </dsp:txXfrm>
    </dsp:sp>
    <dsp:sp modelId="{821A34F8-A597-497F-A37D-D19A3C1BC622}">
      <dsp:nvSpPr>
        <dsp:cNvPr id="0" name=""/>
        <dsp:cNvSpPr/>
      </dsp:nvSpPr>
      <dsp:spPr>
        <a:xfrm>
          <a:off x="638399" y="1609905"/>
          <a:ext cx="596294" cy="596294"/>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59EDFD44-4157-460E-B91A-436E870B379C}">
      <dsp:nvSpPr>
        <dsp:cNvPr id="0" name=""/>
        <dsp:cNvSpPr/>
      </dsp:nvSpPr>
      <dsp:spPr>
        <a:xfrm>
          <a:off x="936546" y="2384544"/>
          <a:ext cx="7625716" cy="477035"/>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647" tIns="33020" rIns="33020" bIns="33020" numCol="1" spcCol="1270" anchor="ctr" anchorCtr="0">
          <a:noAutofit/>
        </a:bodyPr>
        <a:lstStyle/>
        <a:p>
          <a:pPr marL="0" lvl="0" indent="0" algn="l" defTabSz="577850">
            <a:lnSpc>
              <a:spcPct val="90000"/>
            </a:lnSpc>
            <a:spcBef>
              <a:spcPct val="0"/>
            </a:spcBef>
            <a:spcAft>
              <a:spcPct val="35000"/>
            </a:spcAft>
            <a:buNone/>
          </a:pPr>
          <a:r>
            <a:rPr lang="el-GR" sz="1300" b="1" kern="1200" dirty="0">
              <a:latin typeface="Calibri" panose="020F0502020204030204" pitchFamily="34" charset="0"/>
              <a:cs typeface="Calibri" panose="020F0502020204030204" pitchFamily="34" charset="0"/>
            </a:rPr>
            <a:t>Συγκέντρωση σημαντικού πλήθους ιδεών </a:t>
          </a:r>
          <a:r>
            <a:rPr lang="el-GR" sz="1300" b="0" kern="1200" dirty="0">
              <a:latin typeface="Calibri" panose="020F0502020204030204" pitchFamily="34" charset="0"/>
              <a:cs typeface="Calibri" panose="020F0502020204030204" pitchFamily="34" charset="0"/>
            </a:rPr>
            <a:t>&amp; προτάσεων ενίσχυσης της έρευνας &amp; της επιχειρηματικής καινοτομίας, με </a:t>
          </a:r>
          <a:r>
            <a:rPr lang="el-GR" sz="1300" b="1" kern="1200" dirty="0">
              <a:latin typeface="Calibri" panose="020F0502020204030204" pitchFamily="34" charset="0"/>
              <a:cs typeface="Calibri" panose="020F0502020204030204" pitchFamily="34" charset="0"/>
            </a:rPr>
            <a:t>ισχνά αποτελέσματα </a:t>
          </a:r>
          <a:r>
            <a:rPr lang="el-GR" sz="1300" b="0" kern="1200" dirty="0">
              <a:latin typeface="Calibri" panose="020F0502020204030204" pitchFamily="34" charset="0"/>
              <a:cs typeface="Calibri" panose="020F0502020204030204" pitchFamily="34" charset="0"/>
            </a:rPr>
            <a:t>όμως </a:t>
          </a:r>
          <a:r>
            <a:rPr lang="el-GR" sz="1300" b="1" kern="1200" dirty="0">
              <a:latin typeface="Calibri" panose="020F0502020204030204" pitchFamily="34" charset="0"/>
              <a:cs typeface="Calibri" panose="020F0502020204030204" pitchFamily="34" charset="0"/>
            </a:rPr>
            <a:t>σε τομείς όπως ο τουρισμός &amp; η δημιουργική βιομηχανία</a:t>
          </a:r>
        </a:p>
      </dsp:txBody>
      <dsp:txXfrm>
        <a:off x="936546" y="2384544"/>
        <a:ext cx="7625716" cy="477035"/>
      </dsp:txXfrm>
    </dsp:sp>
    <dsp:sp modelId="{FE32AD02-F5CC-417D-9725-EC6958CA39E7}">
      <dsp:nvSpPr>
        <dsp:cNvPr id="0" name=""/>
        <dsp:cNvSpPr/>
      </dsp:nvSpPr>
      <dsp:spPr>
        <a:xfrm>
          <a:off x="638399" y="2324915"/>
          <a:ext cx="596294" cy="596294"/>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763DAD58-9AD2-4330-BC34-56D98402E395}">
      <dsp:nvSpPr>
        <dsp:cNvPr id="0" name=""/>
        <dsp:cNvSpPr/>
      </dsp:nvSpPr>
      <dsp:spPr>
        <a:xfrm>
          <a:off x="757114" y="3046119"/>
          <a:ext cx="7805148" cy="584812"/>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647" tIns="33020" rIns="33020" bIns="33020" numCol="1" spcCol="1270" anchor="ctr" anchorCtr="0">
          <a:noAutofit/>
        </a:bodyPr>
        <a:lstStyle/>
        <a:p>
          <a:pPr marL="0" lvl="0" indent="0" algn="l" defTabSz="577850">
            <a:lnSpc>
              <a:spcPct val="90000"/>
            </a:lnSpc>
            <a:spcBef>
              <a:spcPct val="0"/>
            </a:spcBef>
            <a:spcAft>
              <a:spcPct val="35000"/>
            </a:spcAft>
            <a:buNone/>
          </a:pPr>
          <a:r>
            <a:rPr lang="el-GR" sz="1300" b="1" kern="1200" dirty="0">
              <a:latin typeface="Calibri" panose="020F0502020204030204" pitchFamily="34" charset="0"/>
              <a:cs typeface="Calibri" panose="020F0502020204030204" pitchFamily="34" charset="0"/>
            </a:rPr>
            <a:t>Αξιόλογο μέρος των ιδεών </a:t>
          </a:r>
          <a:r>
            <a:rPr lang="el-GR" sz="1300" b="0" kern="1200" dirty="0">
              <a:latin typeface="Calibri" panose="020F0502020204030204" pitchFamily="34" charset="0"/>
              <a:cs typeface="Calibri" panose="020F0502020204030204" pitchFamily="34" charset="0"/>
            </a:rPr>
            <a:t>τόσο της επιχειρηματικής όσο &amp; της ακαδημαϊκής κοινότητας </a:t>
          </a:r>
          <a:r>
            <a:rPr lang="el-GR" sz="1300" b="1" kern="1200" dirty="0">
              <a:latin typeface="Calibri" panose="020F0502020204030204" pitchFamily="34" charset="0"/>
              <a:cs typeface="Calibri" panose="020F0502020204030204" pitchFamily="34" charset="0"/>
            </a:rPr>
            <a:t>δεν μετουσιώθηκε σε αιτήματα στήριξης</a:t>
          </a:r>
          <a:r>
            <a:rPr lang="el-GR" sz="1300" b="0" kern="1200" dirty="0">
              <a:latin typeface="Calibri" panose="020F0502020204030204" pitchFamily="34" charset="0"/>
              <a:cs typeface="Calibri" panose="020F0502020204030204" pitchFamily="34" charset="0"/>
            </a:rPr>
            <a:t> σε συνέχεια των προσκλήσεων που ενεργοποιήθηκαν από τα ΠΕΠ </a:t>
          </a:r>
          <a:endParaRPr lang="en-GB" sz="1300" kern="1200" dirty="0">
            <a:latin typeface="Calibri" panose="020F0502020204030204" pitchFamily="34" charset="0"/>
            <a:cs typeface="Calibri" panose="020F0502020204030204" pitchFamily="34" charset="0"/>
          </a:endParaRPr>
        </a:p>
      </dsp:txBody>
      <dsp:txXfrm>
        <a:off x="757114" y="3046119"/>
        <a:ext cx="7805148" cy="584812"/>
      </dsp:txXfrm>
    </dsp:sp>
    <dsp:sp modelId="{5076A247-B785-41E8-A778-8027C86361A5}">
      <dsp:nvSpPr>
        <dsp:cNvPr id="0" name=""/>
        <dsp:cNvSpPr/>
      </dsp:nvSpPr>
      <dsp:spPr>
        <a:xfrm>
          <a:off x="458967" y="3040378"/>
          <a:ext cx="596294" cy="596294"/>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8819118F-5168-41F5-967C-DCD45607A99C}">
      <dsp:nvSpPr>
        <dsp:cNvPr id="0" name=""/>
        <dsp:cNvSpPr/>
      </dsp:nvSpPr>
      <dsp:spPr>
        <a:xfrm>
          <a:off x="364719" y="3783330"/>
          <a:ext cx="8197542" cy="54131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78647" tIns="33020" rIns="33020" bIns="33020" numCol="1" spcCol="1270" anchor="ctr" anchorCtr="0">
          <a:noAutofit/>
        </a:bodyPr>
        <a:lstStyle/>
        <a:p>
          <a:pPr marL="0" lvl="0" indent="0" algn="l" defTabSz="577850">
            <a:lnSpc>
              <a:spcPct val="90000"/>
            </a:lnSpc>
            <a:spcBef>
              <a:spcPct val="0"/>
            </a:spcBef>
            <a:spcAft>
              <a:spcPct val="35000"/>
            </a:spcAft>
            <a:buNone/>
          </a:pPr>
          <a:r>
            <a:rPr lang="el-GR" sz="1300" b="1" kern="1200" dirty="0">
              <a:latin typeface="Calibri" panose="020F0502020204030204" pitchFamily="34" charset="0"/>
              <a:cs typeface="Calibri" panose="020F0502020204030204" pitchFamily="34" charset="0"/>
            </a:rPr>
            <a:t>Αδύναμες</a:t>
          </a:r>
          <a:r>
            <a:rPr lang="el-GR" sz="1300" b="0" kern="1200" dirty="0">
              <a:latin typeface="Calibri" panose="020F0502020204030204" pitchFamily="34" charset="0"/>
              <a:cs typeface="Calibri" panose="020F0502020204030204" pitchFamily="34" charset="0"/>
            </a:rPr>
            <a:t> &amp; χαμηλής αποτελεσματικότητας αποδείχθηκαν οι </a:t>
          </a:r>
          <a:r>
            <a:rPr lang="el-GR" sz="1300" b="1" kern="1200" dirty="0">
              <a:latin typeface="Calibri" panose="020F0502020204030204" pitchFamily="34" charset="0"/>
              <a:cs typeface="Calibri" panose="020F0502020204030204" pitchFamily="34" charset="0"/>
            </a:rPr>
            <a:t>διαδικασίες επιχειρηματικής ανακάλυψης σε περιφέρειες</a:t>
          </a:r>
          <a:r>
            <a:rPr lang="el-GR" sz="1300" b="0" kern="1200" dirty="0">
              <a:latin typeface="Calibri" panose="020F0502020204030204" pitchFamily="34" charset="0"/>
              <a:cs typeface="Calibri" panose="020F0502020204030204" pitchFamily="34" charset="0"/>
            </a:rPr>
            <a:t> που το παραγωγικό τους σύστημα κυριαρχείται ή χαρακτηρίζεται από </a:t>
          </a:r>
          <a:r>
            <a:rPr lang="el-GR" sz="1300" b="1" kern="1200" dirty="0">
              <a:latin typeface="Calibri" panose="020F0502020204030204" pitchFamily="34" charset="0"/>
              <a:cs typeface="Calibri" panose="020F0502020204030204" pitchFamily="34" charset="0"/>
            </a:rPr>
            <a:t>μονοκαλλιέργεια</a:t>
          </a:r>
          <a:r>
            <a:rPr lang="el-GR" sz="1300" b="0" kern="1200" dirty="0">
              <a:latin typeface="Calibri" panose="020F0502020204030204" pitchFamily="34" charset="0"/>
              <a:cs typeface="Calibri" panose="020F0502020204030204" pitchFamily="34" charset="0"/>
            </a:rPr>
            <a:t> &amp; </a:t>
          </a:r>
          <a:r>
            <a:rPr lang="el-GR" sz="1300" b="1" kern="1200" dirty="0">
              <a:latin typeface="Calibri" panose="020F0502020204030204" pitchFamily="34" charset="0"/>
              <a:cs typeface="Calibri" panose="020F0502020204030204" pitchFamily="34" charset="0"/>
            </a:rPr>
            <a:t>περιορισμένο περιφερειακό ερευνητικό δυναμικό</a:t>
          </a:r>
        </a:p>
      </dsp:txBody>
      <dsp:txXfrm>
        <a:off x="364719" y="3783330"/>
        <a:ext cx="8197542" cy="541316"/>
      </dsp:txXfrm>
    </dsp:sp>
    <dsp:sp modelId="{7ABDCABE-02D5-4DD9-8BB6-142B21930F1C}">
      <dsp:nvSpPr>
        <dsp:cNvPr id="0" name=""/>
        <dsp:cNvSpPr/>
      </dsp:nvSpPr>
      <dsp:spPr>
        <a:xfrm>
          <a:off x="66572" y="3755841"/>
          <a:ext cx="596294" cy="596294"/>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7B0F4-E7E2-4C3E-B351-A230326D2C2E}">
      <dsp:nvSpPr>
        <dsp:cNvPr id="0" name=""/>
        <dsp:cNvSpPr/>
      </dsp:nvSpPr>
      <dsp:spPr>
        <a:xfrm>
          <a:off x="-5122821" y="-784751"/>
          <a:ext cx="6100618" cy="6100618"/>
        </a:xfrm>
        <a:prstGeom prst="blockArc">
          <a:avLst>
            <a:gd name="adj1" fmla="val 18900000"/>
            <a:gd name="adj2" fmla="val 2700000"/>
            <a:gd name="adj3" fmla="val 354"/>
          </a:avLst>
        </a:prstGeom>
        <a:noFill/>
        <a:ln w="12700" cap="flat" cmpd="sng" algn="ctr">
          <a:solidFill>
            <a:srgbClr val="663300"/>
          </a:solidFill>
          <a:prstDash val="solid"/>
          <a:miter lim="800000"/>
        </a:ln>
        <a:effectLst/>
      </dsp:spPr>
      <dsp:style>
        <a:lnRef idx="2">
          <a:scrgbClr r="0" g="0" b="0"/>
        </a:lnRef>
        <a:fillRef idx="0">
          <a:scrgbClr r="0" g="0" b="0"/>
        </a:fillRef>
        <a:effectRef idx="0">
          <a:scrgbClr r="0" g="0" b="0"/>
        </a:effectRef>
        <a:fontRef idx="minor"/>
      </dsp:style>
    </dsp:sp>
    <dsp:sp modelId="{236B72BA-E283-420B-944D-B96DC472BB32}">
      <dsp:nvSpPr>
        <dsp:cNvPr id="0" name=""/>
        <dsp:cNvSpPr/>
      </dsp:nvSpPr>
      <dsp:spPr>
        <a:xfrm>
          <a:off x="628883" y="524662"/>
          <a:ext cx="3037527" cy="763121"/>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9315" tIns="27940" rIns="27940" bIns="27940" numCol="1" spcCol="1270" anchor="ctr" anchorCtr="0">
          <a:noAutofit/>
        </a:bodyPr>
        <a:lstStyle/>
        <a:p>
          <a:pPr marL="0" lvl="0" indent="0" algn="l" defTabSz="488950">
            <a:lnSpc>
              <a:spcPct val="90000"/>
            </a:lnSpc>
            <a:spcBef>
              <a:spcPct val="0"/>
            </a:spcBef>
            <a:spcAft>
              <a:spcPct val="35000"/>
            </a:spcAft>
            <a:buNone/>
          </a:pPr>
          <a:r>
            <a:rPr lang="el-GR" sz="1100" b="1" kern="1200" dirty="0">
              <a:latin typeface="Calibri" panose="020F0502020204030204" pitchFamily="34" charset="0"/>
              <a:cs typeface="Calibri" panose="020F0502020204030204" pitchFamily="34" charset="0"/>
            </a:rPr>
            <a:t>Τα Σχέδια Δράσης χρηματοδοτήθηκαν κυρίως από τα Περιφερειακά Προγράμματα 2014-2020 </a:t>
          </a:r>
          <a:endParaRPr lang="en-GB" sz="1100" b="0" kern="1200" dirty="0">
            <a:latin typeface="Calibri" panose="020F0502020204030204" pitchFamily="34" charset="0"/>
            <a:cs typeface="Calibri" panose="020F0502020204030204" pitchFamily="34" charset="0"/>
          </a:endParaRPr>
        </a:p>
      </dsp:txBody>
      <dsp:txXfrm>
        <a:off x="628883" y="524662"/>
        <a:ext cx="3037527" cy="763121"/>
      </dsp:txXfrm>
    </dsp:sp>
    <dsp:sp modelId="{B49D4D71-0F62-4B30-BFDC-1BC0AA87E94C}">
      <dsp:nvSpPr>
        <dsp:cNvPr id="0" name=""/>
        <dsp:cNvSpPr/>
      </dsp:nvSpPr>
      <dsp:spPr>
        <a:xfrm>
          <a:off x="224402" y="524663"/>
          <a:ext cx="808962" cy="763119"/>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13B0DF42-52C8-45C3-A4CB-C74BD9C3177C}">
      <dsp:nvSpPr>
        <dsp:cNvPr id="0" name=""/>
        <dsp:cNvSpPr/>
      </dsp:nvSpPr>
      <dsp:spPr>
        <a:xfrm>
          <a:off x="958296" y="1809373"/>
          <a:ext cx="2708115" cy="912367"/>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9315" tIns="27940" rIns="27940" bIns="27940" numCol="1" spcCol="1270" anchor="ctr" anchorCtr="0">
          <a:noAutofit/>
        </a:bodyPr>
        <a:lstStyle/>
        <a:p>
          <a:pPr marL="0" lvl="0" indent="0" algn="l" defTabSz="488950">
            <a:lnSpc>
              <a:spcPct val="90000"/>
            </a:lnSpc>
            <a:spcBef>
              <a:spcPct val="0"/>
            </a:spcBef>
            <a:spcAft>
              <a:spcPct val="35000"/>
            </a:spcAft>
            <a:buNone/>
          </a:pPr>
          <a:r>
            <a:rPr lang="el-GR" sz="1100" b="1" kern="1200" dirty="0">
              <a:latin typeface="Calibri" panose="020F0502020204030204" pitchFamily="34" charset="0"/>
              <a:cs typeface="Calibri" panose="020F0502020204030204" pitchFamily="34" charset="0"/>
            </a:rPr>
            <a:t>Από το </a:t>
          </a:r>
          <a:r>
            <a:rPr lang="el-GR" sz="1100" b="1" kern="1200" dirty="0" err="1">
              <a:latin typeface="Calibri" panose="020F0502020204030204" pitchFamily="34" charset="0"/>
              <a:cs typeface="Calibri" panose="020F0502020204030204" pitchFamily="34" charset="0"/>
            </a:rPr>
            <a:t>ΕΠΑνΕΚ</a:t>
          </a:r>
          <a:r>
            <a:rPr lang="el-GR" sz="1100" b="1" kern="1200" dirty="0">
              <a:latin typeface="Calibri" panose="020F0502020204030204" pitchFamily="34" charset="0"/>
              <a:cs typeface="Calibri" panose="020F0502020204030204" pitchFamily="34" charset="0"/>
            </a:rPr>
            <a:t> δεν σχεδιάσθηκαν ειδικές δράσεις χρηματοδότησης των περιφερειακών </a:t>
          </a:r>
          <a:r>
            <a:rPr lang="en-US" sz="1100" b="1" kern="1200" dirty="0">
              <a:latin typeface="Calibri" panose="020F0502020204030204" pitchFamily="34" charset="0"/>
              <a:cs typeface="Calibri" panose="020F0502020204030204" pitchFamily="34" charset="0"/>
            </a:rPr>
            <a:t>RIS3 </a:t>
          </a:r>
          <a:endParaRPr lang="el-GR" sz="1100" b="0" kern="1200" dirty="0">
            <a:latin typeface="Calibri" panose="020F0502020204030204" pitchFamily="34" charset="0"/>
            <a:cs typeface="Calibri" panose="020F0502020204030204" pitchFamily="34" charset="0"/>
          </a:endParaRPr>
        </a:p>
      </dsp:txBody>
      <dsp:txXfrm>
        <a:off x="958296" y="1809373"/>
        <a:ext cx="2708115" cy="912367"/>
      </dsp:txXfrm>
    </dsp:sp>
    <dsp:sp modelId="{2361444B-88D9-472C-93BF-5A709824C7C0}">
      <dsp:nvSpPr>
        <dsp:cNvPr id="0" name=""/>
        <dsp:cNvSpPr/>
      </dsp:nvSpPr>
      <dsp:spPr>
        <a:xfrm>
          <a:off x="559376" y="1814581"/>
          <a:ext cx="797838" cy="901952"/>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053C26B0-E0BF-432F-99D7-F6E619EB0C10}">
      <dsp:nvSpPr>
        <dsp:cNvPr id="0" name=""/>
        <dsp:cNvSpPr/>
      </dsp:nvSpPr>
      <dsp:spPr>
        <a:xfrm>
          <a:off x="628883" y="3209280"/>
          <a:ext cx="3037527" cy="831223"/>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19315" tIns="27940" rIns="27940" bIns="279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1100" b="0" kern="1200" dirty="0">
              <a:latin typeface="Calibri" panose="020F0502020204030204" pitchFamily="34" charset="0"/>
              <a:cs typeface="Calibri" panose="020F0502020204030204" pitchFamily="34" charset="0"/>
            </a:rPr>
            <a:t>Σε ορισμένα Σχέδια Δράσης </a:t>
          </a:r>
          <a:r>
            <a:rPr lang="el-GR" sz="1100" b="1" kern="1200" dirty="0">
              <a:latin typeface="Calibri" panose="020F0502020204030204" pitchFamily="34" charset="0"/>
              <a:cs typeface="Calibri" panose="020F0502020204030204" pitchFamily="34" charset="0"/>
            </a:rPr>
            <a:t>δεν υπήρξε πρόβλεψη πηγής χρηματοδότησης</a:t>
          </a:r>
          <a:r>
            <a:rPr lang="el-GR" sz="1100" b="0" kern="1200" dirty="0">
              <a:latin typeface="Calibri" panose="020F0502020204030204" pitchFamily="34" charset="0"/>
              <a:cs typeface="Calibri" panose="020F0502020204030204" pitchFamily="34" charset="0"/>
            </a:rPr>
            <a:t> των παρεμβάσεων</a:t>
          </a:r>
        </a:p>
      </dsp:txBody>
      <dsp:txXfrm>
        <a:off x="628883" y="3209280"/>
        <a:ext cx="3037527" cy="831223"/>
      </dsp:txXfrm>
    </dsp:sp>
    <dsp:sp modelId="{821A34F8-A597-497F-A37D-D19A3C1BC622}">
      <dsp:nvSpPr>
        <dsp:cNvPr id="0" name=""/>
        <dsp:cNvSpPr/>
      </dsp:nvSpPr>
      <dsp:spPr>
        <a:xfrm>
          <a:off x="233923" y="3209275"/>
          <a:ext cx="789920" cy="831233"/>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E7B0F4-E7E2-4C3E-B351-A230326D2C2E}">
      <dsp:nvSpPr>
        <dsp:cNvPr id="0" name=""/>
        <dsp:cNvSpPr/>
      </dsp:nvSpPr>
      <dsp:spPr>
        <a:xfrm>
          <a:off x="-5120747" y="-784751"/>
          <a:ext cx="6100618" cy="6100618"/>
        </a:xfrm>
        <a:prstGeom prst="blockArc">
          <a:avLst>
            <a:gd name="adj1" fmla="val 18900000"/>
            <a:gd name="adj2" fmla="val 2700000"/>
            <a:gd name="adj3" fmla="val 354"/>
          </a:avLst>
        </a:prstGeom>
        <a:noFill/>
        <a:ln w="12700" cap="flat" cmpd="sng" algn="ctr">
          <a:solidFill>
            <a:srgbClr val="663300"/>
          </a:solidFill>
          <a:prstDash val="solid"/>
          <a:miter lim="800000"/>
        </a:ln>
        <a:effectLst/>
      </dsp:spPr>
      <dsp:style>
        <a:lnRef idx="2">
          <a:scrgbClr r="0" g="0" b="0"/>
        </a:lnRef>
        <a:fillRef idx="0">
          <a:scrgbClr r="0" g="0" b="0"/>
        </a:fillRef>
        <a:effectRef idx="0">
          <a:scrgbClr r="0" g="0" b="0"/>
        </a:effectRef>
        <a:fontRef idx="minor"/>
      </dsp:style>
    </dsp:sp>
    <dsp:sp modelId="{236B72BA-E283-420B-944D-B96DC472BB32}">
      <dsp:nvSpPr>
        <dsp:cNvPr id="0" name=""/>
        <dsp:cNvSpPr/>
      </dsp:nvSpPr>
      <dsp:spPr>
        <a:xfrm>
          <a:off x="317857" y="153635"/>
          <a:ext cx="8246478" cy="516484"/>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6857" tIns="33020" rIns="33020" bIns="33020" numCol="1" spcCol="1270" anchor="ctr" anchorCtr="0">
          <a:noAutofit/>
        </a:bodyPr>
        <a:lstStyle/>
        <a:p>
          <a:pPr marL="0" lvl="0" indent="0" algn="l" defTabSz="577850">
            <a:lnSpc>
              <a:spcPct val="90000"/>
            </a:lnSpc>
            <a:spcBef>
              <a:spcPct val="0"/>
            </a:spcBef>
            <a:spcAft>
              <a:spcPct val="35000"/>
            </a:spcAft>
            <a:buNone/>
          </a:pPr>
          <a:r>
            <a:rPr lang="el-GR" sz="1300" b="1" kern="1200" dirty="0">
              <a:latin typeface="Calibri" panose="020F0502020204030204" pitchFamily="34" charset="0"/>
              <a:cs typeface="Calibri" panose="020F0502020204030204" pitchFamily="34" charset="0"/>
            </a:rPr>
            <a:t>Σε ορισμένες περιπτώσεις </a:t>
          </a:r>
          <a:r>
            <a:rPr lang="el-GR" sz="1300" b="0" kern="1200" dirty="0">
              <a:latin typeface="Calibri" panose="020F0502020204030204" pitchFamily="34" charset="0"/>
              <a:cs typeface="Calibri" panose="020F0502020204030204" pitchFamily="34" charset="0"/>
            </a:rPr>
            <a:t>περιφερειών </a:t>
          </a:r>
          <a:r>
            <a:rPr lang="el-GR" sz="1300" b="1" kern="1200" dirty="0">
              <a:latin typeface="Calibri" panose="020F0502020204030204" pitchFamily="34" charset="0"/>
              <a:cs typeface="Calibri" panose="020F0502020204030204" pitchFamily="34" charset="0"/>
            </a:rPr>
            <a:t>εντοπίζεται σημαντική διαφοροποίηση του αρχικού σχεδιασμού με τις ενεργοποιημένες δράσεις των ΠΕΠ </a:t>
          </a:r>
          <a:r>
            <a:rPr lang="el-GR" sz="1300" b="0" kern="1200" dirty="0">
              <a:latin typeface="Calibri" panose="020F0502020204030204" pitchFamily="34" charset="0"/>
              <a:cs typeface="Calibri" panose="020F0502020204030204" pitchFamily="34" charset="0"/>
            </a:rPr>
            <a:t>(προσαρμογές περιεχομένου δράσεων, επενδυτικών προτεραιοτήτων, κατανομής πόρων κοκ.) </a:t>
          </a:r>
        </a:p>
      </dsp:txBody>
      <dsp:txXfrm>
        <a:off x="317857" y="153635"/>
        <a:ext cx="8246478" cy="516484"/>
      </dsp:txXfrm>
    </dsp:sp>
    <dsp:sp modelId="{B49D4D71-0F62-4B30-BFDC-1BC0AA87E94C}">
      <dsp:nvSpPr>
        <dsp:cNvPr id="0" name=""/>
        <dsp:cNvSpPr/>
      </dsp:nvSpPr>
      <dsp:spPr>
        <a:xfrm>
          <a:off x="60490" y="154511"/>
          <a:ext cx="514734" cy="514734"/>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13B0DF42-52C8-45C3-A4CB-C74BD9C3177C}">
      <dsp:nvSpPr>
        <dsp:cNvPr id="0" name=""/>
        <dsp:cNvSpPr/>
      </dsp:nvSpPr>
      <dsp:spPr>
        <a:xfrm>
          <a:off x="690768" y="822632"/>
          <a:ext cx="7873568" cy="414579"/>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6857" tIns="33020" rIns="33020" bIns="33020" numCol="1" spcCol="1270" anchor="ctr" anchorCtr="0">
          <a:noAutofit/>
        </a:bodyPr>
        <a:lstStyle/>
        <a:p>
          <a:pPr marL="0" lvl="0" indent="0" algn="l" defTabSz="577850">
            <a:lnSpc>
              <a:spcPct val="90000"/>
            </a:lnSpc>
            <a:spcBef>
              <a:spcPct val="0"/>
            </a:spcBef>
            <a:spcAft>
              <a:spcPct val="35000"/>
            </a:spcAft>
            <a:buNone/>
          </a:pPr>
          <a:r>
            <a:rPr lang="el-GR" sz="1300" b="1" kern="1200" dirty="0">
              <a:latin typeface="Calibri" panose="020F0502020204030204" pitchFamily="34" charset="0"/>
              <a:cs typeface="Calibri" panose="020F0502020204030204" pitchFamily="34" charset="0"/>
            </a:rPr>
            <a:t>Ενεργοποίηση οριζόντιων δράσεων </a:t>
          </a:r>
          <a:r>
            <a:rPr lang="el-GR" sz="1300" b="0" kern="1200" dirty="0">
              <a:latin typeface="Calibri" panose="020F0502020204030204" pitchFamily="34" charset="0"/>
              <a:cs typeface="Calibri" panose="020F0502020204030204" pitchFamily="34" charset="0"/>
            </a:rPr>
            <a:t>υψηλού π/υ για τη χρηματοδότηση επενδύσεων σε τομείς προτεραιότητας των στρατηγικών (π.χ. ίδρυση και λειτουργία τουριστικών ΜΜΕ) </a:t>
          </a:r>
        </a:p>
      </dsp:txBody>
      <dsp:txXfrm>
        <a:off x="690768" y="822632"/>
        <a:ext cx="7873568" cy="414579"/>
      </dsp:txXfrm>
    </dsp:sp>
    <dsp:sp modelId="{2361444B-88D9-472C-93BF-5A709824C7C0}">
      <dsp:nvSpPr>
        <dsp:cNvPr id="0" name=""/>
        <dsp:cNvSpPr/>
      </dsp:nvSpPr>
      <dsp:spPr>
        <a:xfrm>
          <a:off x="433401" y="772555"/>
          <a:ext cx="514734" cy="514734"/>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053C26B0-E0BF-432F-99D7-F6E619EB0C10}">
      <dsp:nvSpPr>
        <dsp:cNvPr id="0" name=""/>
        <dsp:cNvSpPr/>
      </dsp:nvSpPr>
      <dsp:spPr>
        <a:xfrm>
          <a:off x="895121" y="1344281"/>
          <a:ext cx="7669214" cy="606464"/>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6857" tIns="33020" rIns="33020" bIns="3302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l-GR" sz="1300" b="1" kern="1200" dirty="0">
              <a:latin typeface="Calibri" panose="020F0502020204030204" pitchFamily="34" charset="0"/>
              <a:cs typeface="Calibri" panose="020F0502020204030204" pitchFamily="34" charset="0"/>
            </a:rPr>
            <a:t>Δυσκολίες ενεργοποίησης και υλοποίησης καινοτομικών δράσεων στους τομείς του τουρισμού, πολιτισμού και τη δημιουργικής βιομηχανίας</a:t>
          </a:r>
          <a:r>
            <a:rPr lang="el-GR" sz="1300" b="0" kern="1200" dirty="0">
              <a:latin typeface="Calibri" panose="020F0502020204030204" pitchFamily="34" charset="0"/>
              <a:cs typeface="Calibri" panose="020F0502020204030204" pitchFamily="34" charset="0"/>
            </a:rPr>
            <a:t> (συνήθης πρακτική η ανάπτυξη και χρήση νέων εργαλείων και εφαρμογών ΤΠΕ), περιορισμένη αξιοποίηση καινοτομιών σε επιμέρους κλάδους της αγροδιατροφής</a:t>
          </a:r>
        </a:p>
      </dsp:txBody>
      <dsp:txXfrm>
        <a:off x="895121" y="1344281"/>
        <a:ext cx="7669214" cy="606464"/>
      </dsp:txXfrm>
    </dsp:sp>
    <dsp:sp modelId="{821A34F8-A597-497F-A37D-D19A3C1BC622}">
      <dsp:nvSpPr>
        <dsp:cNvPr id="0" name=""/>
        <dsp:cNvSpPr/>
      </dsp:nvSpPr>
      <dsp:spPr>
        <a:xfrm>
          <a:off x="637754" y="1390146"/>
          <a:ext cx="514734" cy="514734"/>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59EDFD44-4157-460E-B91A-436E870B379C}">
      <dsp:nvSpPr>
        <dsp:cNvPr id="0" name=""/>
        <dsp:cNvSpPr/>
      </dsp:nvSpPr>
      <dsp:spPr>
        <a:xfrm>
          <a:off x="960369" y="2012207"/>
          <a:ext cx="7603966" cy="506700"/>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6857" tIns="33020" rIns="33020" bIns="33020" numCol="1" spcCol="1270" anchor="ctr" anchorCtr="0">
          <a:noAutofit/>
        </a:bodyPr>
        <a:lstStyle/>
        <a:p>
          <a:pPr marL="0" lvl="0" indent="0" algn="l" defTabSz="577850">
            <a:lnSpc>
              <a:spcPct val="90000"/>
            </a:lnSpc>
            <a:spcBef>
              <a:spcPct val="0"/>
            </a:spcBef>
            <a:spcAft>
              <a:spcPct val="35000"/>
            </a:spcAft>
            <a:buNone/>
          </a:pPr>
          <a:r>
            <a:rPr lang="el-GR" sz="1300" b="1" kern="1200" dirty="0">
              <a:latin typeface="Calibri" panose="020F0502020204030204" pitchFamily="34" charset="0"/>
              <a:cs typeface="Calibri" panose="020F0502020204030204" pitchFamily="34" charset="0"/>
            </a:rPr>
            <a:t>Σχετικά ικανοποιητικός βαθμός δέσμευσης των πόρων των Περιφερειακών Προγραμμάτων </a:t>
          </a:r>
          <a:r>
            <a:rPr lang="el-GR" sz="1300" b="0" kern="1200" dirty="0">
              <a:latin typeface="Calibri" panose="020F0502020204030204" pitchFamily="34" charset="0"/>
              <a:cs typeface="Calibri" panose="020F0502020204030204" pitchFamily="34" charset="0"/>
            </a:rPr>
            <a:t>(ΔΔ ενταγμένων έργων και συμβάσεων) που αξιοποιήθηκαν για τη χρηματοδότηση δράσεων των περιφερειακών στρατηγικών έξυπνης εξειδίκευσης </a:t>
          </a:r>
        </a:p>
      </dsp:txBody>
      <dsp:txXfrm>
        <a:off x="960369" y="2012207"/>
        <a:ext cx="7603966" cy="506700"/>
      </dsp:txXfrm>
    </dsp:sp>
    <dsp:sp modelId="{FE32AD02-F5CC-417D-9725-EC6958CA39E7}">
      <dsp:nvSpPr>
        <dsp:cNvPr id="0" name=""/>
        <dsp:cNvSpPr/>
      </dsp:nvSpPr>
      <dsp:spPr>
        <a:xfrm>
          <a:off x="703002" y="2008190"/>
          <a:ext cx="514734" cy="514734"/>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763DAD58-9AD2-4330-BC34-56D98402E395}">
      <dsp:nvSpPr>
        <dsp:cNvPr id="0" name=""/>
        <dsp:cNvSpPr/>
      </dsp:nvSpPr>
      <dsp:spPr>
        <a:xfrm>
          <a:off x="895121" y="2631190"/>
          <a:ext cx="7669214" cy="504822"/>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6857" tIns="33020" rIns="33020" bIns="33020" numCol="1" spcCol="1270" anchor="ctr" anchorCtr="0">
          <a:noAutofit/>
        </a:bodyPr>
        <a:lstStyle/>
        <a:p>
          <a:pPr marL="0" lvl="0" indent="0" algn="l" defTabSz="577850">
            <a:lnSpc>
              <a:spcPct val="90000"/>
            </a:lnSpc>
            <a:spcBef>
              <a:spcPct val="0"/>
            </a:spcBef>
            <a:spcAft>
              <a:spcPct val="35000"/>
            </a:spcAft>
            <a:buNone/>
          </a:pPr>
          <a:r>
            <a:rPr lang="el-GR" sz="1300" b="1" kern="1200" dirty="0">
              <a:latin typeface="Calibri" panose="020F0502020204030204" pitchFamily="34" charset="0"/>
              <a:cs typeface="Calibri" panose="020F0502020204030204" pitchFamily="34" charset="0"/>
            </a:rPr>
            <a:t>Η απορρόφηση των πόρων </a:t>
          </a:r>
          <a:r>
            <a:rPr lang="el-GR" sz="1300" b="0" kern="1200" dirty="0">
              <a:latin typeface="Calibri" panose="020F0502020204030204" pitchFamily="34" charset="0"/>
              <a:cs typeface="Calibri" panose="020F0502020204030204" pitchFamily="34" charset="0"/>
            </a:rPr>
            <a:t>τόσο του ενδεικτικού π/υ των Σχεδίων Δράσης όσο και του π/υ των ενταγμένων στα ΠΕΠ έργων </a:t>
          </a:r>
          <a:r>
            <a:rPr lang="el-GR" sz="1300" b="1" kern="1200" dirty="0">
              <a:latin typeface="Calibri" panose="020F0502020204030204" pitchFamily="34" charset="0"/>
              <a:cs typeface="Calibri" panose="020F0502020204030204" pitchFamily="34" charset="0"/>
            </a:rPr>
            <a:t>παραμένει σε εξαιρετικά χαμηλά επίπεδα</a:t>
          </a:r>
          <a:r>
            <a:rPr lang="el-GR" sz="1300" b="0" kern="1200" dirty="0">
              <a:latin typeface="Calibri" panose="020F0502020204030204" pitchFamily="34" charset="0"/>
              <a:cs typeface="Calibri" panose="020F0502020204030204" pitchFamily="34" charset="0"/>
            </a:rPr>
            <a:t>, με αποτέλεσμα τον κίνδυνο </a:t>
          </a:r>
          <a:r>
            <a:rPr lang="en-US" sz="1300" b="0" kern="1200" dirty="0">
              <a:latin typeface="Calibri" panose="020F0502020204030204" pitchFamily="34" charset="0"/>
              <a:cs typeface="Calibri" panose="020F0502020204030204" pitchFamily="34" charset="0"/>
            </a:rPr>
            <a:t>“</a:t>
          </a:r>
          <a:r>
            <a:rPr lang="el-GR" sz="1300" b="0" kern="1200" dirty="0">
              <a:latin typeface="Calibri" panose="020F0502020204030204" pitchFamily="34" charset="0"/>
              <a:cs typeface="Calibri" panose="020F0502020204030204" pitchFamily="34" charset="0"/>
            </a:rPr>
            <a:t>απώλειας</a:t>
          </a:r>
          <a:r>
            <a:rPr lang="en-US" sz="1300" b="0" kern="1200" dirty="0">
              <a:latin typeface="Calibri" panose="020F0502020204030204" pitchFamily="34" charset="0"/>
              <a:cs typeface="Calibri" panose="020F0502020204030204" pitchFamily="34" charset="0"/>
            </a:rPr>
            <a:t>”</a:t>
          </a:r>
          <a:r>
            <a:rPr lang="el-GR" sz="1300" b="0" kern="1200" dirty="0">
              <a:latin typeface="Calibri" panose="020F0502020204030204" pitchFamily="34" charset="0"/>
              <a:cs typeface="Calibri" panose="020F0502020204030204" pitchFamily="34" charset="0"/>
            </a:rPr>
            <a:t> πολύτιμων πόρων για την τόνωση του οικοσύστημα καινοτομίας των περιφερειών </a:t>
          </a:r>
          <a:endParaRPr lang="en-GB" sz="1300" kern="1200" dirty="0">
            <a:latin typeface="Calibri" panose="020F0502020204030204" pitchFamily="34" charset="0"/>
            <a:cs typeface="Calibri" panose="020F0502020204030204" pitchFamily="34" charset="0"/>
          </a:endParaRPr>
        </a:p>
      </dsp:txBody>
      <dsp:txXfrm>
        <a:off x="895121" y="2631190"/>
        <a:ext cx="7669214" cy="504822"/>
      </dsp:txXfrm>
    </dsp:sp>
    <dsp:sp modelId="{5076A247-B785-41E8-A778-8027C86361A5}">
      <dsp:nvSpPr>
        <dsp:cNvPr id="0" name=""/>
        <dsp:cNvSpPr/>
      </dsp:nvSpPr>
      <dsp:spPr>
        <a:xfrm>
          <a:off x="637754" y="2626234"/>
          <a:ext cx="514734" cy="514734"/>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8819118F-5168-41F5-967C-DCD45607A99C}">
      <dsp:nvSpPr>
        <dsp:cNvPr id="0" name=""/>
        <dsp:cNvSpPr/>
      </dsp:nvSpPr>
      <dsp:spPr>
        <a:xfrm>
          <a:off x="690768" y="3267554"/>
          <a:ext cx="7873568" cy="46727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6857" tIns="33020" rIns="33020" bIns="33020" numCol="1" spcCol="1270" anchor="ctr" anchorCtr="0">
          <a:noAutofit/>
        </a:bodyPr>
        <a:lstStyle/>
        <a:p>
          <a:pPr marL="0" lvl="0" indent="0" algn="l" defTabSz="577850">
            <a:lnSpc>
              <a:spcPct val="90000"/>
            </a:lnSpc>
            <a:spcBef>
              <a:spcPct val="0"/>
            </a:spcBef>
            <a:spcAft>
              <a:spcPct val="35000"/>
            </a:spcAft>
            <a:buNone/>
          </a:pPr>
          <a:r>
            <a:rPr lang="el-GR" sz="1300" b="0" kern="1200" dirty="0">
              <a:latin typeface="Calibri" panose="020F0502020204030204" pitchFamily="34" charset="0"/>
              <a:cs typeface="Calibri" panose="020F0502020204030204" pitchFamily="34" charset="0"/>
            </a:rPr>
            <a:t>Η </a:t>
          </a:r>
          <a:r>
            <a:rPr lang="el-GR" sz="1300" b="1" kern="1200" dirty="0">
              <a:latin typeface="Calibri" panose="020F0502020204030204" pitchFamily="34" charset="0"/>
              <a:cs typeface="Calibri" panose="020F0502020204030204" pitchFamily="34" charset="0"/>
            </a:rPr>
            <a:t>πρόοδος υλοποίησης του φυσικού αντικειμένου </a:t>
          </a:r>
          <a:r>
            <a:rPr lang="el-GR" sz="1300" b="0" kern="1200" dirty="0">
              <a:latin typeface="Calibri" panose="020F0502020204030204" pitchFamily="34" charset="0"/>
              <a:cs typeface="Calibri" panose="020F0502020204030204" pitchFamily="34" charset="0"/>
            </a:rPr>
            <a:t>των ενταγμένων στα ΠΕΠ έργων και των δεικτών μέτρησής τους </a:t>
          </a:r>
          <a:r>
            <a:rPr lang="el-GR" sz="1300" b="1" kern="1200" dirty="0">
              <a:latin typeface="Calibri" panose="020F0502020204030204" pitchFamily="34" charset="0"/>
              <a:cs typeface="Calibri" panose="020F0502020204030204" pitchFamily="34" charset="0"/>
            </a:rPr>
            <a:t>παραμένει εξαιρετικά χαμηλή </a:t>
          </a:r>
          <a:r>
            <a:rPr lang="el-GR" sz="1300" b="0" kern="1200" dirty="0">
              <a:latin typeface="Calibri" panose="020F0502020204030204" pitchFamily="34" charset="0"/>
              <a:cs typeface="Calibri" panose="020F0502020204030204" pitchFamily="34" charset="0"/>
            </a:rPr>
            <a:t>και σε γενικές γραμμές μη αναγνωρίσιμη από το σύστημα παρακολούθησης των δεικτών (ΟΠΣ) του ΕΣΠΑ</a:t>
          </a:r>
          <a:endParaRPr lang="el-GR" sz="1300" b="1" kern="1200" dirty="0">
            <a:latin typeface="Calibri" panose="020F0502020204030204" pitchFamily="34" charset="0"/>
            <a:cs typeface="Calibri" panose="020F0502020204030204" pitchFamily="34" charset="0"/>
          </a:endParaRPr>
        </a:p>
      </dsp:txBody>
      <dsp:txXfrm>
        <a:off x="690768" y="3267554"/>
        <a:ext cx="7873568" cy="467276"/>
      </dsp:txXfrm>
    </dsp:sp>
    <dsp:sp modelId="{7ABDCABE-02D5-4DD9-8BB6-142B21930F1C}">
      <dsp:nvSpPr>
        <dsp:cNvPr id="0" name=""/>
        <dsp:cNvSpPr/>
      </dsp:nvSpPr>
      <dsp:spPr>
        <a:xfrm>
          <a:off x="433401" y="3243825"/>
          <a:ext cx="514734" cy="514734"/>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 modelId="{3F0D2555-F24D-42BA-82E9-C667216D9795}">
      <dsp:nvSpPr>
        <dsp:cNvPr id="0" name=""/>
        <dsp:cNvSpPr/>
      </dsp:nvSpPr>
      <dsp:spPr>
        <a:xfrm>
          <a:off x="317857" y="3885598"/>
          <a:ext cx="8246478" cy="467276"/>
        </a:xfrm>
        <a:prstGeom prst="rect">
          <a:avLst/>
        </a:prstGeom>
        <a:solidFill>
          <a:schemeClr val="bg1">
            <a:lumMod val="9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6857" tIns="33020" rIns="33020" bIns="33020" numCol="1" spcCol="1270" anchor="ctr" anchorCtr="0">
          <a:noAutofit/>
        </a:bodyPr>
        <a:lstStyle/>
        <a:p>
          <a:pPr marL="0" lvl="0" indent="0" algn="l" defTabSz="577850">
            <a:lnSpc>
              <a:spcPct val="90000"/>
            </a:lnSpc>
            <a:spcBef>
              <a:spcPct val="0"/>
            </a:spcBef>
            <a:spcAft>
              <a:spcPct val="35000"/>
            </a:spcAft>
            <a:buNone/>
          </a:pPr>
          <a:r>
            <a:rPr lang="el-GR" sz="1300" b="0" kern="1200" dirty="0">
              <a:latin typeface="Calibri" panose="020F0502020204030204" pitchFamily="34" charset="0"/>
              <a:cs typeface="Calibri" panose="020F0502020204030204" pitchFamily="34" charset="0"/>
            </a:rPr>
            <a:t>Παρά τα παραπάνω, όπως αποτυπώνεται και στις διαφάνειες που ακολουθούν  καταγράφεται </a:t>
          </a:r>
          <a:r>
            <a:rPr lang="el-GR" sz="1300" b="1" kern="1200" dirty="0">
              <a:latin typeface="Calibri" panose="020F0502020204030204" pitchFamily="34" charset="0"/>
              <a:cs typeface="Calibri" panose="020F0502020204030204" pitchFamily="34" charset="0"/>
            </a:rPr>
            <a:t>σημαντική πρόοδος στην επίτευξη των ποσοτικών στόχων των δεικτών αποτελεσμάτων </a:t>
          </a:r>
          <a:r>
            <a:rPr lang="el-GR" sz="1300" b="0" kern="1200" dirty="0">
              <a:latin typeface="Calibri" panose="020F0502020204030204" pitchFamily="34" charset="0"/>
              <a:cs typeface="Calibri" panose="020F0502020204030204" pitchFamily="34" charset="0"/>
            </a:rPr>
            <a:t>που καταγράφουν επιμέρους πτυχές του οικοσυστήματος καινοτομίας των περιφερειών </a:t>
          </a:r>
          <a:endParaRPr lang="el-GR" sz="1300" b="1" kern="1200" dirty="0">
            <a:latin typeface="Calibri" panose="020F0502020204030204" pitchFamily="34" charset="0"/>
            <a:cs typeface="Calibri" panose="020F0502020204030204" pitchFamily="34" charset="0"/>
          </a:endParaRPr>
        </a:p>
      </dsp:txBody>
      <dsp:txXfrm>
        <a:off x="317857" y="3885598"/>
        <a:ext cx="8246478" cy="467276"/>
      </dsp:txXfrm>
    </dsp:sp>
    <dsp:sp modelId="{6CBD0743-D25D-4515-8200-5A56D77D7C45}">
      <dsp:nvSpPr>
        <dsp:cNvPr id="0" name=""/>
        <dsp:cNvSpPr/>
      </dsp:nvSpPr>
      <dsp:spPr>
        <a:xfrm>
          <a:off x="60490" y="3861869"/>
          <a:ext cx="514734" cy="514734"/>
        </a:xfrm>
        <a:prstGeom prst="ellipse">
          <a:avLst/>
        </a:prstGeom>
        <a:solidFill>
          <a:srgbClr val="FFE9CA"/>
        </a:solidFill>
        <a:ln w="6350" cap="flat" cmpd="sng" algn="ctr">
          <a:solidFill>
            <a:srgbClr val="663300"/>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8E6CD-5652-4D62-84E0-E20B6A8BCE40}" type="datetimeFigureOut">
              <a:rPr lang="el-GR" smtClean="0"/>
              <a:t>2/12/2024</a:t>
            </a:fld>
            <a:endParaRPr lang="el-GR"/>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F572D-55AB-4BD2-88A4-9D37177CD9AE}" type="slidenum">
              <a:rPr lang="el-GR" smtClean="0"/>
              <a:t>‹#›</a:t>
            </a:fld>
            <a:endParaRPr lang="el-GR"/>
          </a:p>
        </p:txBody>
      </p:sp>
    </p:spTree>
    <p:extLst>
      <p:ext uri="{BB962C8B-B14F-4D97-AF65-F5344CB8AC3E}">
        <p14:creationId xmlns:p14="http://schemas.microsoft.com/office/powerpoint/2010/main" val="13302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391F572D-55AB-4BD2-88A4-9D37177CD9AE}" type="slidenum">
              <a:rPr lang="el-GR" smtClean="0"/>
              <a:t>7</a:t>
            </a:fld>
            <a:endParaRPr lang="el-GR"/>
          </a:p>
        </p:txBody>
      </p:sp>
    </p:spTree>
    <p:extLst>
      <p:ext uri="{BB962C8B-B14F-4D97-AF65-F5344CB8AC3E}">
        <p14:creationId xmlns:p14="http://schemas.microsoft.com/office/powerpoint/2010/main" val="2179450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AF1FA-94A0-7B2A-EBD9-08E9E943B87E}"/>
              </a:ext>
            </a:extLst>
          </p:cNvPr>
          <p:cNvSpPr>
            <a:spLocks noGrp="1"/>
          </p:cNvSpPr>
          <p:nvPr>
            <p:ph type="ctrTitle"/>
          </p:nvPr>
        </p:nvSpPr>
        <p:spPr>
          <a:xfrm>
            <a:off x="1238250" y="1122363"/>
            <a:ext cx="7429500" cy="2387600"/>
          </a:xfrm>
        </p:spPr>
        <p:txBody>
          <a:bodyPr anchor="b"/>
          <a:lstStyle>
            <a:lvl1pPr algn="ctr">
              <a:defRPr sz="4875"/>
            </a:lvl1pPr>
          </a:lstStyle>
          <a:p>
            <a:r>
              <a:rPr lang="en-US"/>
              <a:t>Click to edit Master title style</a:t>
            </a:r>
            <a:endParaRPr lang="en-GB"/>
          </a:p>
        </p:txBody>
      </p:sp>
      <p:sp>
        <p:nvSpPr>
          <p:cNvPr id="3" name="Subtitle 2">
            <a:extLst>
              <a:ext uri="{FF2B5EF4-FFF2-40B4-BE49-F238E27FC236}">
                <a16:creationId xmlns:a16="http://schemas.microsoft.com/office/drawing/2014/main" id="{5C4628DB-6A4E-7BA9-842B-3020E1935411}"/>
              </a:ext>
            </a:extLst>
          </p:cNvPr>
          <p:cNvSpPr>
            <a:spLocks noGrp="1"/>
          </p:cNvSpPr>
          <p:nvPr>
            <p:ph type="subTitle" idx="1"/>
          </p:nvPr>
        </p:nvSpPr>
        <p:spPr>
          <a:xfrm>
            <a:off x="1238250" y="3602038"/>
            <a:ext cx="7429500" cy="1655762"/>
          </a:xfr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96F513D-1D41-8F12-4032-C8B152FCB686}"/>
              </a:ext>
            </a:extLst>
          </p:cNvPr>
          <p:cNvSpPr>
            <a:spLocks noGrp="1"/>
          </p:cNvSpPr>
          <p:nvPr>
            <p:ph type="dt" sz="half" idx="10"/>
          </p:nvPr>
        </p:nvSpPr>
        <p:spPr/>
        <p:txBody>
          <a:bodyPr/>
          <a:lstStyle/>
          <a:p>
            <a:fld id="{1986DBFE-8C9F-4D8B-8330-4936AFD944BF}" type="datetime1">
              <a:rPr lang="el-GR" smtClean="0"/>
              <a:t>2/12/2024</a:t>
            </a:fld>
            <a:endParaRPr lang="el-GR"/>
          </a:p>
        </p:txBody>
      </p:sp>
      <p:sp>
        <p:nvSpPr>
          <p:cNvPr id="5" name="Footer Placeholder 4">
            <a:extLst>
              <a:ext uri="{FF2B5EF4-FFF2-40B4-BE49-F238E27FC236}">
                <a16:creationId xmlns:a16="http://schemas.microsoft.com/office/drawing/2014/main" id="{1602397D-C15F-FB4C-9845-E73D090FD243}"/>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D8D22F0-E6C6-9FBB-EAA7-0B4B15FA6C9D}"/>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2910558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03EAF-E886-C153-D601-5AAC68A1C33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F7F141-55CE-1AD6-CA96-7F1927A0B0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3E2523-C2D3-A803-BB3D-561D5CFDC02B}"/>
              </a:ext>
            </a:extLst>
          </p:cNvPr>
          <p:cNvSpPr>
            <a:spLocks noGrp="1"/>
          </p:cNvSpPr>
          <p:nvPr>
            <p:ph type="dt" sz="half" idx="10"/>
          </p:nvPr>
        </p:nvSpPr>
        <p:spPr/>
        <p:txBody>
          <a:bodyPr/>
          <a:lstStyle/>
          <a:p>
            <a:fld id="{9BD2C930-C694-4E56-89A2-073D48F98267}" type="datetime1">
              <a:rPr lang="el-GR" smtClean="0"/>
              <a:t>2/12/2024</a:t>
            </a:fld>
            <a:endParaRPr lang="el-GR"/>
          </a:p>
        </p:txBody>
      </p:sp>
      <p:sp>
        <p:nvSpPr>
          <p:cNvPr id="5" name="Footer Placeholder 4">
            <a:extLst>
              <a:ext uri="{FF2B5EF4-FFF2-40B4-BE49-F238E27FC236}">
                <a16:creationId xmlns:a16="http://schemas.microsoft.com/office/drawing/2014/main" id="{5403BFBB-6503-73F9-738D-DA8CE62ADD3D}"/>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74866D5E-DC8B-9725-14C3-B66D8E61D314}"/>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316475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C23800-2D00-3A38-1B15-7686A7AEC889}"/>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68A152-197A-6FC4-AF2E-3F307FE1B12A}"/>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75C1A5-0696-1E7D-0077-C085D0CAEA92}"/>
              </a:ext>
            </a:extLst>
          </p:cNvPr>
          <p:cNvSpPr>
            <a:spLocks noGrp="1"/>
          </p:cNvSpPr>
          <p:nvPr>
            <p:ph type="dt" sz="half" idx="10"/>
          </p:nvPr>
        </p:nvSpPr>
        <p:spPr/>
        <p:txBody>
          <a:bodyPr/>
          <a:lstStyle/>
          <a:p>
            <a:fld id="{FE3EB5AF-F205-4D66-AC55-D23E0CE83F20}" type="datetime1">
              <a:rPr lang="el-GR" smtClean="0"/>
              <a:t>2/12/2024</a:t>
            </a:fld>
            <a:endParaRPr lang="el-GR"/>
          </a:p>
        </p:txBody>
      </p:sp>
      <p:sp>
        <p:nvSpPr>
          <p:cNvPr id="5" name="Footer Placeholder 4">
            <a:extLst>
              <a:ext uri="{FF2B5EF4-FFF2-40B4-BE49-F238E27FC236}">
                <a16:creationId xmlns:a16="http://schemas.microsoft.com/office/drawing/2014/main" id="{04EAF39A-F7F8-D21D-D2FE-29AACF43BEF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42A1BEC-D1E2-2CAC-F3AE-65D5766422F4}"/>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806726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descr="A blue and white logo&#10;&#10;Description automatically generated">
            <a:extLst>
              <a:ext uri="{FF2B5EF4-FFF2-40B4-BE49-F238E27FC236}">
                <a16:creationId xmlns:a16="http://schemas.microsoft.com/office/drawing/2014/main" id="{A98D8564-1A4C-B817-B62D-5ADCA2A17B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 y="6538914"/>
            <a:ext cx="656703" cy="167994"/>
          </a:xfrm>
          <a:prstGeom prst="rect">
            <a:avLst/>
          </a:prstGeom>
        </p:spPr>
      </p:pic>
      <p:sp>
        <p:nvSpPr>
          <p:cNvPr id="9" name="object 85">
            <a:extLst>
              <a:ext uri="{FF2B5EF4-FFF2-40B4-BE49-F238E27FC236}">
                <a16:creationId xmlns:a16="http://schemas.microsoft.com/office/drawing/2014/main" id="{D8E99F74-E676-C0AE-CF2F-A38C4FDE5913}"/>
              </a:ext>
            </a:extLst>
          </p:cNvPr>
          <p:cNvSpPr txBox="1"/>
          <p:nvPr userDrawn="1"/>
        </p:nvSpPr>
        <p:spPr>
          <a:xfrm>
            <a:off x="2580217" y="6449077"/>
            <a:ext cx="4745566" cy="347668"/>
          </a:xfrm>
          <a:prstGeom prst="rect">
            <a:avLst/>
          </a:prstGeom>
          <a:noFill/>
        </p:spPr>
        <p:txBody>
          <a:bodyPr wrap="square" lIns="0" tIns="0" rIns="0" bIns="0" rtlCol="0">
            <a:noAutofit/>
          </a:bodyPr>
          <a:lstStyle/>
          <a:p>
            <a:pPr algn="ctr"/>
            <a:r>
              <a:rPr lang="el-GR" sz="1100" b="1" dirty="0">
                <a:effectLst/>
                <a:latin typeface="Calibri" panose="020F0502020204030204" pitchFamily="34" charset="0"/>
                <a:ea typeface="Calibri" panose="020F0502020204030204" pitchFamily="34" charset="0"/>
                <a:cs typeface="Times New Roman" panose="02020603050405020304" pitchFamily="18" charset="0"/>
              </a:rPr>
              <a:t>Περιφερειακή Διάσταση της </a:t>
            </a:r>
            <a:r>
              <a:rPr lang="en-GB" sz="1100" b="1" dirty="0">
                <a:effectLst/>
                <a:latin typeface="Calibri" panose="020F0502020204030204" pitchFamily="34" charset="0"/>
                <a:ea typeface="Calibri" panose="020F0502020204030204" pitchFamily="34" charset="0"/>
                <a:cs typeface="Times New Roman" panose="02020603050405020304" pitchFamily="18" charset="0"/>
              </a:rPr>
              <a:t>RIS3 </a:t>
            </a:r>
          </a:p>
        </p:txBody>
      </p:sp>
      <p:sp>
        <p:nvSpPr>
          <p:cNvPr id="16" name="TextBox 15">
            <a:extLst>
              <a:ext uri="{FF2B5EF4-FFF2-40B4-BE49-F238E27FC236}">
                <a16:creationId xmlns:a16="http://schemas.microsoft.com/office/drawing/2014/main" id="{0F064F0C-35D2-34EA-1597-11734A0F1C1C}"/>
              </a:ext>
            </a:extLst>
          </p:cNvPr>
          <p:cNvSpPr txBox="1"/>
          <p:nvPr userDrawn="1"/>
        </p:nvSpPr>
        <p:spPr>
          <a:xfrm>
            <a:off x="9248172" y="648553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a:t>
            </a:fld>
            <a:endParaRPr lang="el-GR" sz="1200" b="1" dirty="0">
              <a:solidFill>
                <a:schemeClr val="accent1">
                  <a:lumMod val="50000"/>
                </a:schemeClr>
              </a:solidFill>
            </a:endParaRPr>
          </a:p>
        </p:txBody>
      </p:sp>
      <p:sp>
        <p:nvSpPr>
          <p:cNvPr id="17" name="TextBox 16">
            <a:extLst>
              <a:ext uri="{FF2B5EF4-FFF2-40B4-BE49-F238E27FC236}">
                <a16:creationId xmlns:a16="http://schemas.microsoft.com/office/drawing/2014/main" id="{E95A1843-2C61-1CFA-E5F7-312975810C8E}"/>
              </a:ext>
            </a:extLst>
          </p:cNvPr>
          <p:cNvSpPr txBox="1"/>
          <p:nvPr userDrawn="1"/>
        </p:nvSpPr>
        <p:spPr>
          <a:xfrm>
            <a:off x="-3810" y="6312"/>
            <a:ext cx="9906000" cy="369332"/>
          </a:xfrm>
          <a:prstGeom prst="rect">
            <a:avLst/>
          </a:prstGeom>
          <a:solidFill>
            <a:srgbClr val="FFDFAB"/>
          </a:solidFill>
        </p:spPr>
        <p:txBody>
          <a:bodyPr wrap="square" rtlCol="0">
            <a:spAutoFit/>
          </a:bodyPr>
          <a:lstStyle/>
          <a:p>
            <a:r>
              <a:rPr lang="en-US" dirty="0"/>
              <a:t>	</a:t>
            </a:r>
          </a:p>
        </p:txBody>
      </p:sp>
      <p:sp>
        <p:nvSpPr>
          <p:cNvPr id="18" name="TextBox 17">
            <a:extLst>
              <a:ext uri="{FF2B5EF4-FFF2-40B4-BE49-F238E27FC236}">
                <a16:creationId xmlns:a16="http://schemas.microsoft.com/office/drawing/2014/main" id="{1F1C501B-28A2-65AD-AE34-F0443745FB22}"/>
              </a:ext>
            </a:extLst>
          </p:cNvPr>
          <p:cNvSpPr txBox="1"/>
          <p:nvPr userDrawn="1"/>
        </p:nvSpPr>
        <p:spPr>
          <a:xfrm>
            <a:off x="-3810" y="375644"/>
            <a:ext cx="9906000" cy="683532"/>
          </a:xfrm>
          <a:prstGeom prst="rect">
            <a:avLst/>
          </a:prstGeom>
          <a:solidFill>
            <a:srgbClr val="FFE9CA"/>
          </a:solidFill>
        </p:spPr>
        <p:txBody>
          <a:bodyPr wrap="square" rtlCol="0" anchor="ctr" anchorCtr="0">
            <a:noAutofit/>
          </a:bodyPr>
          <a:lstStyle/>
          <a:p>
            <a:pPr rtl="0"/>
            <a:r>
              <a:rPr lang="en-US" dirty="0"/>
              <a:t>	</a:t>
            </a:r>
          </a:p>
        </p:txBody>
      </p:sp>
      <p:cxnSp>
        <p:nvCxnSpPr>
          <p:cNvPr id="19" name="Straight Connector 18">
            <a:extLst>
              <a:ext uri="{FF2B5EF4-FFF2-40B4-BE49-F238E27FC236}">
                <a16:creationId xmlns:a16="http://schemas.microsoft.com/office/drawing/2014/main" id="{5E0A500F-1F85-DBB8-6B15-99E580E4B456}"/>
              </a:ext>
            </a:extLst>
          </p:cNvPr>
          <p:cNvCxnSpPr/>
          <p:nvPr userDrawn="1"/>
        </p:nvCxnSpPr>
        <p:spPr>
          <a:xfrm>
            <a:off x="-7970" y="1059176"/>
            <a:ext cx="991397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886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0D484-B831-3F27-90D8-5905DEB58E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72C651-2F05-64FB-C97A-870F38B95E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1D43336-631F-095C-C33B-A09CD82B31E7}"/>
              </a:ext>
            </a:extLst>
          </p:cNvPr>
          <p:cNvSpPr>
            <a:spLocks noGrp="1"/>
          </p:cNvSpPr>
          <p:nvPr>
            <p:ph type="dt" sz="half" idx="10"/>
          </p:nvPr>
        </p:nvSpPr>
        <p:spPr/>
        <p:txBody>
          <a:bodyPr/>
          <a:lstStyle/>
          <a:p>
            <a:fld id="{CEAFE71A-43E3-448C-9CBF-F0D1648BF9CA}" type="datetime1">
              <a:rPr lang="el-GR" smtClean="0"/>
              <a:t>2/12/2024</a:t>
            </a:fld>
            <a:endParaRPr lang="el-GR"/>
          </a:p>
        </p:txBody>
      </p:sp>
      <p:sp>
        <p:nvSpPr>
          <p:cNvPr id="5" name="Footer Placeholder 4">
            <a:extLst>
              <a:ext uri="{FF2B5EF4-FFF2-40B4-BE49-F238E27FC236}">
                <a16:creationId xmlns:a16="http://schemas.microsoft.com/office/drawing/2014/main" id="{4CE2AE29-BB61-04C9-63C8-4928B94B519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5BFF8E8-5EE2-21CC-6D88-C0BF97B22C0F}"/>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400261389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FB269-4F2E-3AB3-A128-97BE29DBA3E1}"/>
              </a:ext>
            </a:extLst>
          </p:cNvPr>
          <p:cNvSpPr>
            <a:spLocks noGrp="1"/>
          </p:cNvSpPr>
          <p:nvPr>
            <p:ph type="title"/>
          </p:nvPr>
        </p:nvSpPr>
        <p:spPr>
          <a:xfrm>
            <a:off x="675878" y="1709739"/>
            <a:ext cx="8543925" cy="2852737"/>
          </a:xfrm>
        </p:spPr>
        <p:txBody>
          <a:bodyPr anchor="b"/>
          <a:lstStyle>
            <a:lvl1pPr>
              <a:defRPr sz="4875"/>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FFC53E-D1C9-9CF0-B45E-A42FDA4D2DE9}"/>
              </a:ext>
            </a:extLst>
          </p:cNvPr>
          <p:cNvSpPr>
            <a:spLocks noGrp="1"/>
          </p:cNvSpPr>
          <p:nvPr>
            <p:ph type="body" idx="1"/>
          </p:nvPr>
        </p:nvSpPr>
        <p:spPr>
          <a:xfrm>
            <a:off x="675878" y="4589464"/>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251DE2-63BF-11B6-8339-E6D91B84C596}"/>
              </a:ext>
            </a:extLst>
          </p:cNvPr>
          <p:cNvSpPr>
            <a:spLocks noGrp="1"/>
          </p:cNvSpPr>
          <p:nvPr>
            <p:ph type="dt" sz="half" idx="10"/>
          </p:nvPr>
        </p:nvSpPr>
        <p:spPr/>
        <p:txBody>
          <a:bodyPr/>
          <a:lstStyle/>
          <a:p>
            <a:fld id="{F5E852E5-0C80-450A-8744-7CCD71D687F6}" type="datetime1">
              <a:rPr lang="el-GR" smtClean="0"/>
              <a:t>2/12/2024</a:t>
            </a:fld>
            <a:endParaRPr lang="el-GR"/>
          </a:p>
        </p:txBody>
      </p:sp>
      <p:sp>
        <p:nvSpPr>
          <p:cNvPr id="5" name="Footer Placeholder 4">
            <a:extLst>
              <a:ext uri="{FF2B5EF4-FFF2-40B4-BE49-F238E27FC236}">
                <a16:creationId xmlns:a16="http://schemas.microsoft.com/office/drawing/2014/main" id="{1D343D49-2461-D7D4-4D87-E9CCC4E4BF33}"/>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3CF9EFD0-DC11-7C29-3459-D1D2DC6EBB58}"/>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1213532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8473-48FB-DE68-9EB0-FBE45E6351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07A2F91-5772-10F7-F899-435BED081BA4}"/>
              </a:ext>
            </a:extLst>
          </p:cNvPr>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7098A0C-FC3D-5E4C-4941-C973E2E8DE25}"/>
              </a:ext>
            </a:extLst>
          </p:cNvPr>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047229-8024-69DE-6368-875D98DA43DE}"/>
              </a:ext>
            </a:extLst>
          </p:cNvPr>
          <p:cNvSpPr>
            <a:spLocks noGrp="1"/>
          </p:cNvSpPr>
          <p:nvPr>
            <p:ph type="dt" sz="half" idx="10"/>
          </p:nvPr>
        </p:nvSpPr>
        <p:spPr/>
        <p:txBody>
          <a:bodyPr/>
          <a:lstStyle/>
          <a:p>
            <a:fld id="{622FDDB9-14CD-4563-A3B8-8CCCD38E66E5}" type="datetime1">
              <a:rPr lang="el-GR" smtClean="0"/>
              <a:t>2/12/2024</a:t>
            </a:fld>
            <a:endParaRPr lang="el-GR"/>
          </a:p>
        </p:txBody>
      </p:sp>
      <p:sp>
        <p:nvSpPr>
          <p:cNvPr id="6" name="Footer Placeholder 5">
            <a:extLst>
              <a:ext uri="{FF2B5EF4-FFF2-40B4-BE49-F238E27FC236}">
                <a16:creationId xmlns:a16="http://schemas.microsoft.com/office/drawing/2014/main" id="{DA1CA537-9699-7CF5-90E6-763A8E7C8529}"/>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A379E28B-F214-9C99-86A7-066DEF801972}"/>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1860868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BA4A6-F302-B473-84B1-0BFFCB44230D}"/>
              </a:ext>
            </a:extLst>
          </p:cNvPr>
          <p:cNvSpPr>
            <a:spLocks noGrp="1"/>
          </p:cNvSpPr>
          <p:nvPr>
            <p:ph type="title"/>
          </p:nvPr>
        </p:nvSpPr>
        <p:spPr>
          <a:xfrm>
            <a:off x="682328" y="365126"/>
            <a:ext cx="8543925"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E957BF-3516-86E6-0BBE-9126BB742CF2}"/>
              </a:ext>
            </a:extLst>
          </p:cNvPr>
          <p:cNvSpPr>
            <a:spLocks noGrp="1"/>
          </p:cNvSpPr>
          <p:nvPr>
            <p:ph type="body" idx="1"/>
          </p:nvPr>
        </p:nvSpPr>
        <p:spPr>
          <a:xfrm>
            <a:off x="682328" y="1681163"/>
            <a:ext cx="4190702"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4" name="Content Placeholder 3">
            <a:extLst>
              <a:ext uri="{FF2B5EF4-FFF2-40B4-BE49-F238E27FC236}">
                <a16:creationId xmlns:a16="http://schemas.microsoft.com/office/drawing/2014/main" id="{53B90C94-2AD8-8540-997F-D1F64CCFC8AE}"/>
              </a:ext>
            </a:extLst>
          </p:cNvPr>
          <p:cNvSpPr>
            <a:spLocks noGrp="1"/>
          </p:cNvSpPr>
          <p:nvPr>
            <p:ph sz="half" idx="2"/>
          </p:nvPr>
        </p:nvSpPr>
        <p:spPr>
          <a:xfrm>
            <a:off x="682328"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6864A9-C403-6B64-A556-D180A3E0FB66}"/>
              </a:ext>
            </a:extLst>
          </p:cNvPr>
          <p:cNvSpPr>
            <a:spLocks noGrp="1"/>
          </p:cNvSpPr>
          <p:nvPr>
            <p:ph type="body" sz="quarter" idx="3"/>
          </p:nvPr>
        </p:nvSpPr>
        <p:spPr>
          <a:xfrm>
            <a:off x="5014913" y="1681163"/>
            <a:ext cx="4211340" cy="82391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a:t>Click to edit Master text styles</a:t>
            </a:r>
          </a:p>
        </p:txBody>
      </p:sp>
      <p:sp>
        <p:nvSpPr>
          <p:cNvPr id="6" name="Content Placeholder 5">
            <a:extLst>
              <a:ext uri="{FF2B5EF4-FFF2-40B4-BE49-F238E27FC236}">
                <a16:creationId xmlns:a16="http://schemas.microsoft.com/office/drawing/2014/main" id="{5FCECC05-0EDD-5C0F-ACB9-ACC226E2CFE6}"/>
              </a:ext>
            </a:extLst>
          </p:cNvPr>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E2FD3C-6C3C-41D4-2BC5-795177B3FBA3}"/>
              </a:ext>
            </a:extLst>
          </p:cNvPr>
          <p:cNvSpPr>
            <a:spLocks noGrp="1"/>
          </p:cNvSpPr>
          <p:nvPr>
            <p:ph type="dt" sz="half" idx="10"/>
          </p:nvPr>
        </p:nvSpPr>
        <p:spPr/>
        <p:txBody>
          <a:bodyPr/>
          <a:lstStyle/>
          <a:p>
            <a:fld id="{29DEA1B9-A620-4E1E-AAAF-4E09E3B684D7}" type="datetime1">
              <a:rPr lang="el-GR" smtClean="0"/>
              <a:t>2/12/2024</a:t>
            </a:fld>
            <a:endParaRPr lang="el-GR"/>
          </a:p>
        </p:txBody>
      </p:sp>
      <p:sp>
        <p:nvSpPr>
          <p:cNvPr id="8" name="Footer Placeholder 7">
            <a:extLst>
              <a:ext uri="{FF2B5EF4-FFF2-40B4-BE49-F238E27FC236}">
                <a16:creationId xmlns:a16="http://schemas.microsoft.com/office/drawing/2014/main" id="{FF522834-CAAB-4B12-2D0D-AF213B63E951}"/>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920BA268-39EA-0EBE-8CEB-6F72BE45CC2F}"/>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751414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DF7C0-A322-4668-96EF-54C8BDE7228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603E40-A8A0-01C4-758A-392FBA3B26F8}"/>
              </a:ext>
            </a:extLst>
          </p:cNvPr>
          <p:cNvSpPr>
            <a:spLocks noGrp="1"/>
          </p:cNvSpPr>
          <p:nvPr>
            <p:ph type="dt" sz="half" idx="10"/>
          </p:nvPr>
        </p:nvSpPr>
        <p:spPr/>
        <p:txBody>
          <a:bodyPr/>
          <a:lstStyle/>
          <a:p>
            <a:fld id="{C10646D2-962B-4803-8E76-412864BF27D8}" type="datetime1">
              <a:rPr lang="el-GR" smtClean="0"/>
              <a:t>2/12/2024</a:t>
            </a:fld>
            <a:endParaRPr lang="el-GR"/>
          </a:p>
        </p:txBody>
      </p:sp>
      <p:sp>
        <p:nvSpPr>
          <p:cNvPr id="4" name="Footer Placeholder 3">
            <a:extLst>
              <a:ext uri="{FF2B5EF4-FFF2-40B4-BE49-F238E27FC236}">
                <a16:creationId xmlns:a16="http://schemas.microsoft.com/office/drawing/2014/main" id="{AD5F03BA-3025-01F7-A308-BF3A4D9B6FA6}"/>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D0EB65FB-CE11-44D3-BA49-5197262D2EEC}"/>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414096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5EE15A-BBED-EC07-7156-D4BC5C2286EA}"/>
              </a:ext>
            </a:extLst>
          </p:cNvPr>
          <p:cNvSpPr>
            <a:spLocks noGrp="1"/>
          </p:cNvSpPr>
          <p:nvPr>
            <p:ph type="dt" sz="half" idx="10"/>
          </p:nvPr>
        </p:nvSpPr>
        <p:spPr/>
        <p:txBody>
          <a:bodyPr/>
          <a:lstStyle/>
          <a:p>
            <a:fld id="{9B12CA13-C190-46D7-8DEA-9C7636A1E2A8}" type="datetime1">
              <a:rPr lang="el-GR" smtClean="0"/>
              <a:t>2/12/2024</a:t>
            </a:fld>
            <a:endParaRPr lang="el-GR"/>
          </a:p>
        </p:txBody>
      </p:sp>
      <p:sp>
        <p:nvSpPr>
          <p:cNvPr id="3" name="Footer Placeholder 2">
            <a:extLst>
              <a:ext uri="{FF2B5EF4-FFF2-40B4-BE49-F238E27FC236}">
                <a16:creationId xmlns:a16="http://schemas.microsoft.com/office/drawing/2014/main" id="{641F115C-90E0-D553-D8A5-54E10ED403E2}"/>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6A3F6124-D44C-9718-829C-DFCD9E95011C}"/>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96994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B97EA-DAC6-ED9B-DD8D-BAD8692D7790}"/>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6D3FEC4-CC54-FBCC-F8E5-393E93F6923E}"/>
              </a:ext>
            </a:extLst>
          </p:cNvPr>
          <p:cNvSpPr>
            <a:spLocks noGrp="1"/>
          </p:cNvSpPr>
          <p:nvPr>
            <p:ph idx="1"/>
          </p:nvPr>
        </p:nvSpPr>
        <p:spPr>
          <a:xfrm>
            <a:off x="4211340" y="987426"/>
            <a:ext cx="5014913" cy="4873625"/>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DA1117D-D0B1-E5F5-D9A7-FFAB50038B06}"/>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7E1FC79A-69C5-F33A-5B27-4565E04E2D5A}"/>
              </a:ext>
            </a:extLst>
          </p:cNvPr>
          <p:cNvSpPr>
            <a:spLocks noGrp="1"/>
          </p:cNvSpPr>
          <p:nvPr>
            <p:ph type="dt" sz="half" idx="10"/>
          </p:nvPr>
        </p:nvSpPr>
        <p:spPr/>
        <p:txBody>
          <a:bodyPr/>
          <a:lstStyle/>
          <a:p>
            <a:fld id="{22142CBD-CD47-4521-BA04-8778F1897A5A}" type="datetime1">
              <a:rPr lang="el-GR" smtClean="0"/>
              <a:t>2/12/2024</a:t>
            </a:fld>
            <a:endParaRPr lang="el-GR"/>
          </a:p>
        </p:txBody>
      </p:sp>
      <p:sp>
        <p:nvSpPr>
          <p:cNvPr id="6" name="Footer Placeholder 5">
            <a:extLst>
              <a:ext uri="{FF2B5EF4-FFF2-40B4-BE49-F238E27FC236}">
                <a16:creationId xmlns:a16="http://schemas.microsoft.com/office/drawing/2014/main" id="{FBE97341-7FE0-3F68-D183-6FE7AF48AAE4}"/>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8C2496F-6E08-8194-6555-CA23508A98B5}"/>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596180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50CB2-CF0B-606E-76C1-6A9CD0EFBCA1}"/>
              </a:ext>
            </a:extLst>
          </p:cNvPr>
          <p:cNvSpPr>
            <a:spLocks noGrp="1"/>
          </p:cNvSpPr>
          <p:nvPr>
            <p:ph type="title"/>
          </p:nvPr>
        </p:nvSpPr>
        <p:spPr>
          <a:xfrm>
            <a:off x="682328" y="457200"/>
            <a:ext cx="3194943" cy="1600200"/>
          </a:xfrm>
        </p:spPr>
        <p:txBody>
          <a:bodyPr anchor="b"/>
          <a:lstStyle>
            <a:lvl1pPr>
              <a:defRPr sz="26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BA6CB1-3388-1B58-48EF-A535DDC88E1E}"/>
              </a:ext>
            </a:extLst>
          </p:cNvPr>
          <p:cNvSpPr>
            <a:spLocks noGrp="1"/>
          </p:cNvSpPr>
          <p:nvPr>
            <p:ph type="pic" idx="1"/>
          </p:nvPr>
        </p:nvSpPr>
        <p:spPr>
          <a:xfrm>
            <a:off x="4211340" y="987426"/>
            <a:ext cx="5014913" cy="4873625"/>
          </a:xfrm>
        </p:spPr>
        <p:txBody>
          <a:bodyPr/>
          <a:lstStyle>
            <a:lvl1pPr marL="0" indent="0">
              <a:buNone/>
              <a:defRPr sz="2600"/>
            </a:lvl1pPr>
            <a:lvl2pPr marL="371475" indent="0">
              <a:buNone/>
              <a:defRPr sz="2275"/>
            </a:lvl2pPr>
            <a:lvl3pPr marL="742950" indent="0">
              <a:buNone/>
              <a:defRPr sz="1950"/>
            </a:lvl3pPr>
            <a:lvl4pPr marL="1114425" indent="0">
              <a:buNone/>
              <a:defRPr sz="1625"/>
            </a:lvl4pPr>
            <a:lvl5pPr marL="1485900" indent="0">
              <a:buNone/>
              <a:defRPr sz="1625"/>
            </a:lvl5pPr>
            <a:lvl6pPr marL="1857375" indent="0">
              <a:buNone/>
              <a:defRPr sz="1625"/>
            </a:lvl6pPr>
            <a:lvl7pPr marL="2228850" indent="0">
              <a:buNone/>
              <a:defRPr sz="1625"/>
            </a:lvl7pPr>
            <a:lvl8pPr marL="2600325" indent="0">
              <a:buNone/>
              <a:defRPr sz="1625"/>
            </a:lvl8pPr>
            <a:lvl9pPr marL="2971800" indent="0">
              <a:buNone/>
              <a:defRPr sz="1625"/>
            </a:lvl9pPr>
          </a:lstStyle>
          <a:p>
            <a:endParaRPr lang="en-GB"/>
          </a:p>
        </p:txBody>
      </p:sp>
      <p:sp>
        <p:nvSpPr>
          <p:cNvPr id="4" name="Text Placeholder 3">
            <a:extLst>
              <a:ext uri="{FF2B5EF4-FFF2-40B4-BE49-F238E27FC236}">
                <a16:creationId xmlns:a16="http://schemas.microsoft.com/office/drawing/2014/main" id="{A1BD0520-5496-2B6D-25DD-F1AC6EC6CC63}"/>
              </a:ext>
            </a:extLst>
          </p:cNvPr>
          <p:cNvSpPr>
            <a:spLocks noGrp="1"/>
          </p:cNvSpPr>
          <p:nvPr>
            <p:ph type="body" sz="half" idx="2"/>
          </p:nvPr>
        </p:nvSpPr>
        <p:spPr>
          <a:xfrm>
            <a:off x="682328" y="2057400"/>
            <a:ext cx="3194943" cy="3811588"/>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a:t>Click to edit Master text styles</a:t>
            </a:r>
          </a:p>
        </p:txBody>
      </p:sp>
      <p:sp>
        <p:nvSpPr>
          <p:cNvPr id="5" name="Date Placeholder 4">
            <a:extLst>
              <a:ext uri="{FF2B5EF4-FFF2-40B4-BE49-F238E27FC236}">
                <a16:creationId xmlns:a16="http://schemas.microsoft.com/office/drawing/2014/main" id="{F449EB0A-3583-82B5-99BD-7ADABDE16629}"/>
              </a:ext>
            </a:extLst>
          </p:cNvPr>
          <p:cNvSpPr>
            <a:spLocks noGrp="1"/>
          </p:cNvSpPr>
          <p:nvPr>
            <p:ph type="dt" sz="half" idx="10"/>
          </p:nvPr>
        </p:nvSpPr>
        <p:spPr/>
        <p:txBody>
          <a:bodyPr/>
          <a:lstStyle/>
          <a:p>
            <a:fld id="{DF9F62FD-4581-4673-97AC-1A82E0C5D6D0}" type="datetime1">
              <a:rPr lang="el-GR" smtClean="0"/>
              <a:t>2/12/2024</a:t>
            </a:fld>
            <a:endParaRPr lang="el-GR"/>
          </a:p>
        </p:txBody>
      </p:sp>
      <p:sp>
        <p:nvSpPr>
          <p:cNvPr id="6" name="Footer Placeholder 5">
            <a:extLst>
              <a:ext uri="{FF2B5EF4-FFF2-40B4-BE49-F238E27FC236}">
                <a16:creationId xmlns:a16="http://schemas.microsoft.com/office/drawing/2014/main" id="{EF9A61E9-7096-0BC2-E499-55C40445658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35D88F8-4F90-23DC-E645-DBEA84E525F4}"/>
              </a:ext>
            </a:extLst>
          </p:cNvPr>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135605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4BAB7E-E95F-26FA-CC38-3B9B4EC7052A}"/>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158895-BBF9-9E4E-43C5-0BCEB818A1B6}"/>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D7165E-FE5C-06B6-43F4-888422F350F3}"/>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CEAFE71A-43E3-448C-9CBF-F0D1648BF9CA}" type="datetime1">
              <a:rPr lang="el-GR" smtClean="0"/>
              <a:t>2/12/2024</a:t>
            </a:fld>
            <a:endParaRPr lang="el-GR"/>
          </a:p>
        </p:txBody>
      </p:sp>
      <p:sp>
        <p:nvSpPr>
          <p:cNvPr id="5" name="Footer Placeholder 4">
            <a:extLst>
              <a:ext uri="{FF2B5EF4-FFF2-40B4-BE49-F238E27FC236}">
                <a16:creationId xmlns:a16="http://schemas.microsoft.com/office/drawing/2014/main" id="{AF0E4E21-EF5C-D72B-615E-035D58CC56B3}"/>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635A10AE-C336-FD92-F68A-E171C845C491}"/>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84F12C5D-79AE-477C-8451-46B3A0A60501}" type="slidenum">
              <a:rPr lang="el-GR" smtClean="0"/>
              <a:t>‹#›</a:t>
            </a:fld>
            <a:endParaRPr lang="el-GR"/>
          </a:p>
        </p:txBody>
      </p:sp>
    </p:spTree>
    <p:extLst>
      <p:ext uri="{BB962C8B-B14F-4D97-AF65-F5344CB8AC3E}">
        <p14:creationId xmlns:p14="http://schemas.microsoft.com/office/powerpoint/2010/main" val="173753155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hf hdr="0" ftr="0" dt="0"/>
  <p:txStyles>
    <p:titleStyle>
      <a:lvl1pPr algn="l" defTabSz="742950" rtl="0" eaLnBrk="1" latinLnBrk="0" hangingPunct="1">
        <a:lnSpc>
          <a:spcPct val="90000"/>
        </a:lnSpc>
        <a:spcBef>
          <a:spcPct val="0"/>
        </a:spcBef>
        <a:buNone/>
        <a:defRPr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xlsx"/><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1.xlsx"/><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94F988-ECED-1245-1443-4F3D3136271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72" y="9873"/>
            <a:ext cx="9899854" cy="6857999"/>
          </a:xfrm>
          <a:prstGeom prst="rect">
            <a:avLst/>
          </a:prstGeom>
        </p:spPr>
      </p:pic>
      <p:sp>
        <p:nvSpPr>
          <p:cNvPr id="3" name="object 87">
            <a:extLst>
              <a:ext uri="{FF2B5EF4-FFF2-40B4-BE49-F238E27FC236}">
                <a16:creationId xmlns:a16="http://schemas.microsoft.com/office/drawing/2014/main" id="{0264A5A2-1380-AFED-D004-ED3994269C7B}"/>
              </a:ext>
            </a:extLst>
          </p:cNvPr>
          <p:cNvSpPr/>
          <p:nvPr/>
        </p:nvSpPr>
        <p:spPr>
          <a:xfrm>
            <a:off x="4229830" y="6186155"/>
            <a:ext cx="1174525" cy="434413"/>
          </a:xfrm>
          <a:prstGeom prst="rect">
            <a:avLst/>
          </a:prstGeom>
          <a:blipFill>
            <a:blip r:embed="rId3" cstate="print"/>
            <a:stretch>
              <a:fillRect/>
            </a:stretch>
          </a:blipFill>
        </p:spPr>
        <p:txBody>
          <a:bodyPr wrap="square" lIns="0" tIns="0" rIns="0" bIns="0" rtlCol="0">
            <a:noAutofit/>
          </a:bodyPr>
          <a:lstStyle/>
          <a:p>
            <a:endParaRPr sz="1322"/>
          </a:p>
        </p:txBody>
      </p:sp>
      <p:grpSp>
        <p:nvGrpSpPr>
          <p:cNvPr id="63" name="Group 62">
            <a:extLst>
              <a:ext uri="{FF2B5EF4-FFF2-40B4-BE49-F238E27FC236}">
                <a16:creationId xmlns:a16="http://schemas.microsoft.com/office/drawing/2014/main" id="{147EFCE5-3D99-FF97-9C99-CD4751F48022}"/>
              </a:ext>
            </a:extLst>
          </p:cNvPr>
          <p:cNvGrpSpPr/>
          <p:nvPr/>
        </p:nvGrpSpPr>
        <p:grpSpPr>
          <a:xfrm>
            <a:off x="3576201" y="6713490"/>
            <a:ext cx="2411098" cy="80315"/>
            <a:chOff x="2265551" y="8649618"/>
            <a:chExt cx="2411098" cy="80315"/>
          </a:xfrm>
        </p:grpSpPr>
        <p:sp>
          <p:nvSpPr>
            <p:cNvPr id="66" name="object 89">
              <a:extLst>
                <a:ext uri="{FF2B5EF4-FFF2-40B4-BE49-F238E27FC236}">
                  <a16:creationId xmlns:a16="http://schemas.microsoft.com/office/drawing/2014/main" id="{6337E2BA-A378-8F04-1D28-8C412D70A7BC}"/>
                </a:ext>
              </a:extLst>
            </p:cNvPr>
            <p:cNvSpPr/>
            <p:nvPr/>
          </p:nvSpPr>
          <p:spPr>
            <a:xfrm>
              <a:off x="2265551" y="8653659"/>
              <a:ext cx="59160" cy="57956"/>
            </a:xfrm>
            <a:custGeom>
              <a:avLst/>
              <a:gdLst/>
              <a:ahLst/>
              <a:cxnLst/>
              <a:rect l="l" t="t" r="r" b="b"/>
              <a:pathLst>
                <a:path w="69900" h="68478">
                  <a:moveTo>
                    <a:pt x="11582" y="8839"/>
                  </a:moveTo>
                  <a:lnTo>
                    <a:pt x="11785" y="8839"/>
                  </a:lnTo>
                  <a:lnTo>
                    <a:pt x="14914" y="20444"/>
                  </a:lnTo>
                  <a:lnTo>
                    <a:pt x="18888" y="33001"/>
                  </a:lnTo>
                  <a:lnTo>
                    <a:pt x="19710" y="35458"/>
                  </a:lnTo>
                  <a:lnTo>
                    <a:pt x="30784" y="68072"/>
                  </a:lnTo>
                  <a:lnTo>
                    <a:pt x="37490" y="68072"/>
                  </a:lnTo>
                  <a:lnTo>
                    <a:pt x="49580" y="34848"/>
                  </a:lnTo>
                  <a:lnTo>
                    <a:pt x="54000" y="22261"/>
                  </a:lnTo>
                  <a:lnTo>
                    <a:pt x="57695" y="10609"/>
                  </a:lnTo>
                  <a:lnTo>
                    <a:pt x="58521" y="8839"/>
                  </a:lnTo>
                  <a:lnTo>
                    <a:pt x="58719" y="21070"/>
                  </a:lnTo>
                  <a:lnTo>
                    <a:pt x="59317" y="34244"/>
                  </a:lnTo>
                  <a:lnTo>
                    <a:pt x="59537" y="38404"/>
                  </a:lnTo>
                  <a:lnTo>
                    <a:pt x="61264" y="68478"/>
                  </a:lnTo>
                  <a:lnTo>
                    <a:pt x="69900" y="68478"/>
                  </a:lnTo>
                  <a:lnTo>
                    <a:pt x="65633" y="0"/>
                  </a:lnTo>
                  <a:lnTo>
                    <a:pt x="54355" y="0"/>
                  </a:lnTo>
                  <a:lnTo>
                    <a:pt x="42163" y="33121"/>
                  </a:lnTo>
                  <a:lnTo>
                    <a:pt x="39115" y="41757"/>
                  </a:lnTo>
                  <a:lnTo>
                    <a:pt x="36677" y="49276"/>
                  </a:lnTo>
                  <a:lnTo>
                    <a:pt x="34950" y="56184"/>
                  </a:lnTo>
                  <a:lnTo>
                    <a:pt x="34645" y="56184"/>
                  </a:lnTo>
                  <a:lnTo>
                    <a:pt x="32918" y="49072"/>
                  </a:lnTo>
                  <a:lnTo>
                    <a:pt x="30581" y="41554"/>
                  </a:lnTo>
                  <a:lnTo>
                    <a:pt x="27736" y="33121"/>
                  </a:lnTo>
                  <a:lnTo>
                    <a:pt x="16052" y="0"/>
                  </a:lnTo>
                  <a:lnTo>
                    <a:pt x="4775" y="0"/>
                  </a:lnTo>
                  <a:lnTo>
                    <a:pt x="0" y="68478"/>
                  </a:lnTo>
                  <a:lnTo>
                    <a:pt x="8432" y="68478"/>
                  </a:lnTo>
                  <a:lnTo>
                    <a:pt x="10261" y="39116"/>
                  </a:lnTo>
                  <a:lnTo>
                    <a:pt x="10959" y="25879"/>
                  </a:lnTo>
                  <a:lnTo>
                    <a:pt x="11460" y="13197"/>
                  </a:lnTo>
                  <a:lnTo>
                    <a:pt x="11582" y="8839"/>
                  </a:lnTo>
                  <a:close/>
                </a:path>
              </a:pathLst>
            </a:custGeom>
            <a:solidFill>
              <a:srgbClr val="282828"/>
            </a:solidFill>
          </p:spPr>
          <p:txBody>
            <a:bodyPr wrap="square" lIns="0" tIns="0" rIns="0" bIns="0" rtlCol="0">
              <a:noAutofit/>
            </a:bodyPr>
            <a:lstStyle/>
            <a:p>
              <a:endParaRPr sz="1322"/>
            </a:p>
          </p:txBody>
        </p:sp>
        <p:sp>
          <p:nvSpPr>
            <p:cNvPr id="67" name="object 90">
              <a:extLst>
                <a:ext uri="{FF2B5EF4-FFF2-40B4-BE49-F238E27FC236}">
                  <a16:creationId xmlns:a16="http://schemas.microsoft.com/office/drawing/2014/main" id="{0D2F2F08-6028-BB3B-8EA0-13DAC4E8BB69}"/>
                </a:ext>
              </a:extLst>
            </p:cNvPr>
            <p:cNvSpPr/>
            <p:nvPr/>
          </p:nvSpPr>
          <p:spPr>
            <a:xfrm>
              <a:off x="2333051" y="8669053"/>
              <a:ext cx="32761" cy="43510"/>
            </a:xfrm>
            <a:custGeom>
              <a:avLst/>
              <a:gdLst/>
              <a:ahLst/>
              <a:cxnLst/>
              <a:rect l="l" t="t" r="r" b="b"/>
              <a:pathLst>
                <a:path w="38709" h="51409">
                  <a:moveTo>
                    <a:pt x="0" y="30378"/>
                  </a:moveTo>
                  <a:lnTo>
                    <a:pt x="0" y="36474"/>
                  </a:lnTo>
                  <a:lnTo>
                    <a:pt x="6599" y="48054"/>
                  </a:lnTo>
                  <a:lnTo>
                    <a:pt x="20556" y="51409"/>
                  </a:lnTo>
                  <a:lnTo>
                    <a:pt x="27635" y="51409"/>
                  </a:lnTo>
                  <a:lnTo>
                    <a:pt x="34950" y="49479"/>
                  </a:lnTo>
                  <a:lnTo>
                    <a:pt x="38709" y="46939"/>
                  </a:lnTo>
                  <a:lnTo>
                    <a:pt x="37083" y="40843"/>
                  </a:lnTo>
                  <a:lnTo>
                    <a:pt x="34137" y="42570"/>
                  </a:lnTo>
                  <a:lnTo>
                    <a:pt x="28041" y="44602"/>
                  </a:lnTo>
                  <a:lnTo>
                    <a:pt x="15443" y="44602"/>
                  </a:lnTo>
                  <a:lnTo>
                    <a:pt x="9347" y="41452"/>
                  </a:lnTo>
                  <a:lnTo>
                    <a:pt x="9347" y="29768"/>
                  </a:lnTo>
                  <a:lnTo>
                    <a:pt x="15951" y="27330"/>
                  </a:lnTo>
                  <a:lnTo>
                    <a:pt x="30987" y="27330"/>
                  </a:lnTo>
                  <a:lnTo>
                    <a:pt x="30987" y="20929"/>
                  </a:lnTo>
                  <a:lnTo>
                    <a:pt x="17373" y="20929"/>
                  </a:lnTo>
                  <a:lnTo>
                    <a:pt x="11379" y="18795"/>
                  </a:lnTo>
                  <a:lnTo>
                    <a:pt x="11379" y="9448"/>
                  </a:lnTo>
                  <a:lnTo>
                    <a:pt x="15951" y="6603"/>
                  </a:lnTo>
                  <a:lnTo>
                    <a:pt x="27736" y="6603"/>
                  </a:lnTo>
                  <a:lnTo>
                    <a:pt x="33019" y="8331"/>
                  </a:lnTo>
                  <a:lnTo>
                    <a:pt x="35051" y="9651"/>
                  </a:lnTo>
                  <a:lnTo>
                    <a:pt x="36982" y="3759"/>
                  </a:lnTo>
                  <a:lnTo>
                    <a:pt x="33426" y="1320"/>
                  </a:lnTo>
                  <a:lnTo>
                    <a:pt x="28447" y="0"/>
                  </a:lnTo>
                  <a:lnTo>
                    <a:pt x="8940" y="0"/>
                  </a:lnTo>
                  <a:lnTo>
                    <a:pt x="2438" y="6807"/>
                  </a:lnTo>
                  <a:lnTo>
                    <a:pt x="2438" y="18186"/>
                  </a:lnTo>
                  <a:lnTo>
                    <a:pt x="5689" y="22250"/>
                  </a:lnTo>
                  <a:lnTo>
                    <a:pt x="12191" y="23672"/>
                  </a:lnTo>
                  <a:lnTo>
                    <a:pt x="12191" y="24180"/>
                  </a:lnTo>
                  <a:lnTo>
                    <a:pt x="4978" y="25298"/>
                  </a:lnTo>
                  <a:lnTo>
                    <a:pt x="0" y="30378"/>
                  </a:lnTo>
                  <a:close/>
                </a:path>
              </a:pathLst>
            </a:custGeom>
            <a:solidFill>
              <a:srgbClr val="282828"/>
            </a:solidFill>
          </p:spPr>
          <p:txBody>
            <a:bodyPr wrap="square" lIns="0" tIns="0" rIns="0" bIns="0" rtlCol="0">
              <a:noAutofit/>
            </a:bodyPr>
            <a:lstStyle/>
            <a:p>
              <a:endParaRPr sz="1322"/>
            </a:p>
          </p:txBody>
        </p:sp>
        <p:sp>
          <p:nvSpPr>
            <p:cNvPr id="68" name="object 91">
              <a:extLst>
                <a:ext uri="{FF2B5EF4-FFF2-40B4-BE49-F238E27FC236}">
                  <a16:creationId xmlns:a16="http://schemas.microsoft.com/office/drawing/2014/main" id="{B90BD5F6-50CD-CD4F-E741-D3028CFE8C51}"/>
                </a:ext>
              </a:extLst>
            </p:cNvPr>
            <p:cNvSpPr/>
            <p:nvPr/>
          </p:nvSpPr>
          <p:spPr>
            <a:xfrm>
              <a:off x="238524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69" name="object 92">
              <a:extLst>
                <a:ext uri="{FF2B5EF4-FFF2-40B4-BE49-F238E27FC236}">
                  <a16:creationId xmlns:a16="http://schemas.microsoft.com/office/drawing/2014/main" id="{A30C25C4-905E-3203-7DF1-C0AE3962304C}"/>
                </a:ext>
              </a:extLst>
            </p:cNvPr>
            <p:cNvSpPr/>
            <p:nvPr/>
          </p:nvSpPr>
          <p:spPr>
            <a:xfrm>
              <a:off x="2426349"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72" name="object 93">
              <a:extLst>
                <a:ext uri="{FF2B5EF4-FFF2-40B4-BE49-F238E27FC236}">
                  <a16:creationId xmlns:a16="http://schemas.microsoft.com/office/drawing/2014/main" id="{6850D424-18A8-A80D-E232-022277BE5EFD}"/>
                </a:ext>
              </a:extLst>
            </p:cNvPr>
            <p:cNvSpPr/>
            <p:nvPr/>
          </p:nvSpPr>
          <p:spPr>
            <a:xfrm>
              <a:off x="2490494"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74" name="object 94">
              <a:extLst>
                <a:ext uri="{FF2B5EF4-FFF2-40B4-BE49-F238E27FC236}">
                  <a16:creationId xmlns:a16="http://schemas.microsoft.com/office/drawing/2014/main" id="{BBC7E9ED-B93A-EAB7-78DB-FBA5989BEC4C}"/>
                </a:ext>
              </a:extLst>
            </p:cNvPr>
            <p:cNvSpPr/>
            <p:nvPr/>
          </p:nvSpPr>
          <p:spPr>
            <a:xfrm>
              <a:off x="2539681"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76" name="object 95">
              <a:extLst>
                <a:ext uri="{FF2B5EF4-FFF2-40B4-BE49-F238E27FC236}">
                  <a16:creationId xmlns:a16="http://schemas.microsoft.com/office/drawing/2014/main" id="{E987FEE0-BFDD-6F3C-636E-88216EA3A698}"/>
                </a:ext>
              </a:extLst>
            </p:cNvPr>
            <p:cNvSpPr/>
            <p:nvPr/>
          </p:nvSpPr>
          <p:spPr>
            <a:xfrm>
              <a:off x="2579407" y="8669997"/>
              <a:ext cx="38609" cy="58644"/>
            </a:xfrm>
            <a:custGeom>
              <a:avLst/>
              <a:gdLst/>
              <a:ahLst/>
              <a:cxnLst/>
              <a:rect l="l" t="t" r="r" b="b"/>
              <a:pathLst>
                <a:path w="45618" h="69291">
                  <a:moveTo>
                    <a:pt x="27940" y="69291"/>
                  </a:moveTo>
                  <a:lnTo>
                    <a:pt x="27940" y="54762"/>
                  </a:lnTo>
                  <a:lnTo>
                    <a:pt x="27635" y="48971"/>
                  </a:lnTo>
                  <a:lnTo>
                    <a:pt x="28244" y="46532"/>
                  </a:lnTo>
                  <a:lnTo>
                    <a:pt x="35508" y="34488"/>
                  </a:lnTo>
                  <a:lnTo>
                    <a:pt x="41312" y="22263"/>
                  </a:lnTo>
                  <a:lnTo>
                    <a:pt x="44874" y="10537"/>
                  </a:lnTo>
                  <a:lnTo>
                    <a:pt x="45618" y="3352"/>
                  </a:lnTo>
                  <a:lnTo>
                    <a:pt x="45313" y="0"/>
                  </a:lnTo>
                  <a:lnTo>
                    <a:pt x="36880" y="0"/>
                  </a:lnTo>
                  <a:lnTo>
                    <a:pt x="36982" y="3454"/>
                  </a:lnTo>
                  <a:lnTo>
                    <a:pt x="34834" y="16511"/>
                  </a:lnTo>
                  <a:lnTo>
                    <a:pt x="30002" y="29150"/>
                  </a:lnTo>
                  <a:lnTo>
                    <a:pt x="25400" y="38303"/>
                  </a:lnTo>
                  <a:lnTo>
                    <a:pt x="24993" y="38303"/>
                  </a:lnTo>
                  <a:lnTo>
                    <a:pt x="21133" y="24222"/>
                  </a:lnTo>
                  <a:lnTo>
                    <a:pt x="16066" y="11343"/>
                  </a:lnTo>
                  <a:lnTo>
                    <a:pt x="11085" y="1626"/>
                  </a:lnTo>
                  <a:lnTo>
                    <a:pt x="10058" y="0"/>
                  </a:lnTo>
                  <a:lnTo>
                    <a:pt x="0" y="0"/>
                  </a:lnTo>
                  <a:lnTo>
                    <a:pt x="5036" y="8607"/>
                  </a:lnTo>
                  <a:lnTo>
                    <a:pt x="10676" y="20349"/>
                  </a:lnTo>
                  <a:lnTo>
                    <a:pt x="15646" y="33892"/>
                  </a:lnTo>
                  <a:lnTo>
                    <a:pt x="17373" y="40436"/>
                  </a:lnTo>
                  <a:lnTo>
                    <a:pt x="19187" y="53219"/>
                  </a:lnTo>
                  <a:lnTo>
                    <a:pt x="19202" y="69291"/>
                  </a:lnTo>
                  <a:lnTo>
                    <a:pt x="27940" y="69291"/>
                  </a:lnTo>
                  <a:close/>
                </a:path>
              </a:pathLst>
            </a:custGeom>
            <a:solidFill>
              <a:srgbClr val="282828"/>
            </a:solidFill>
          </p:spPr>
          <p:txBody>
            <a:bodyPr wrap="square" lIns="0" tIns="0" rIns="0" bIns="0" rtlCol="0">
              <a:noAutofit/>
            </a:bodyPr>
            <a:lstStyle/>
            <a:p>
              <a:endParaRPr sz="1322"/>
            </a:p>
          </p:txBody>
        </p:sp>
        <p:sp>
          <p:nvSpPr>
            <p:cNvPr id="78" name="object 96">
              <a:extLst>
                <a:ext uri="{FF2B5EF4-FFF2-40B4-BE49-F238E27FC236}">
                  <a16:creationId xmlns:a16="http://schemas.microsoft.com/office/drawing/2014/main" id="{17A90C0F-92BF-31DB-D392-798E0A5144A0}"/>
                </a:ext>
              </a:extLst>
            </p:cNvPr>
            <p:cNvSpPr/>
            <p:nvPr/>
          </p:nvSpPr>
          <p:spPr>
            <a:xfrm>
              <a:off x="2620766" y="8669999"/>
              <a:ext cx="38007" cy="59934"/>
            </a:xfrm>
            <a:custGeom>
              <a:avLst/>
              <a:gdLst/>
              <a:ahLst/>
              <a:cxnLst/>
              <a:rect l="l" t="t" r="r" b="b"/>
              <a:pathLst>
                <a:path w="44907" h="70815">
                  <a:moveTo>
                    <a:pt x="22758" y="26517"/>
                  </a:moveTo>
                  <a:lnTo>
                    <a:pt x="10261" y="0"/>
                  </a:lnTo>
                  <a:lnTo>
                    <a:pt x="711" y="0"/>
                  </a:lnTo>
                  <a:lnTo>
                    <a:pt x="17576" y="33324"/>
                  </a:lnTo>
                  <a:lnTo>
                    <a:pt x="0" y="68478"/>
                  </a:lnTo>
                  <a:lnTo>
                    <a:pt x="7620" y="70815"/>
                  </a:lnTo>
                  <a:lnTo>
                    <a:pt x="16865" y="51206"/>
                  </a:lnTo>
                  <a:lnTo>
                    <a:pt x="18694" y="47244"/>
                  </a:lnTo>
                  <a:lnTo>
                    <a:pt x="20218" y="43688"/>
                  </a:lnTo>
                  <a:lnTo>
                    <a:pt x="21539" y="40741"/>
                  </a:lnTo>
                  <a:lnTo>
                    <a:pt x="21945" y="40741"/>
                  </a:lnTo>
                  <a:lnTo>
                    <a:pt x="36576" y="70815"/>
                  </a:lnTo>
                  <a:lnTo>
                    <a:pt x="44907" y="68580"/>
                  </a:lnTo>
                  <a:lnTo>
                    <a:pt x="27025" y="33223"/>
                  </a:lnTo>
                  <a:lnTo>
                    <a:pt x="44399" y="0"/>
                  </a:lnTo>
                  <a:lnTo>
                    <a:pt x="35661" y="0"/>
                  </a:lnTo>
                  <a:lnTo>
                    <a:pt x="28346" y="15646"/>
                  </a:lnTo>
                  <a:lnTo>
                    <a:pt x="26212" y="19913"/>
                  </a:lnTo>
                  <a:lnTo>
                    <a:pt x="24587" y="23368"/>
                  </a:lnTo>
                  <a:lnTo>
                    <a:pt x="23164" y="26517"/>
                  </a:lnTo>
                  <a:lnTo>
                    <a:pt x="22758" y="26517"/>
                  </a:lnTo>
                  <a:close/>
                </a:path>
              </a:pathLst>
            </a:custGeom>
            <a:solidFill>
              <a:srgbClr val="282828"/>
            </a:solidFill>
          </p:spPr>
          <p:txBody>
            <a:bodyPr wrap="square" lIns="0" tIns="0" rIns="0" bIns="0" rtlCol="0">
              <a:noAutofit/>
            </a:bodyPr>
            <a:lstStyle/>
            <a:p>
              <a:endParaRPr sz="1322"/>
            </a:p>
          </p:txBody>
        </p:sp>
        <p:sp>
          <p:nvSpPr>
            <p:cNvPr id="79" name="object 97">
              <a:extLst>
                <a:ext uri="{FF2B5EF4-FFF2-40B4-BE49-F238E27FC236}">
                  <a16:creationId xmlns:a16="http://schemas.microsoft.com/office/drawing/2014/main" id="{DC852FDF-6F75-B6A1-8926-D29DEB95FFDF}"/>
                </a:ext>
              </a:extLst>
            </p:cNvPr>
            <p:cNvSpPr/>
            <p:nvPr/>
          </p:nvSpPr>
          <p:spPr>
            <a:xfrm>
              <a:off x="2664102"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80" name="object 98">
              <a:extLst>
                <a:ext uri="{FF2B5EF4-FFF2-40B4-BE49-F238E27FC236}">
                  <a16:creationId xmlns:a16="http://schemas.microsoft.com/office/drawing/2014/main" id="{4606DDBA-486C-5661-4563-680FD1F6BF77}"/>
                </a:ext>
              </a:extLst>
            </p:cNvPr>
            <p:cNvSpPr/>
            <p:nvPr/>
          </p:nvSpPr>
          <p:spPr>
            <a:xfrm>
              <a:off x="271174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81" name="object 99">
              <a:extLst>
                <a:ext uri="{FF2B5EF4-FFF2-40B4-BE49-F238E27FC236}">
                  <a16:creationId xmlns:a16="http://schemas.microsoft.com/office/drawing/2014/main" id="{0EAD3323-1A60-03A9-4141-F1059C539B00}"/>
                </a:ext>
              </a:extLst>
            </p:cNvPr>
            <p:cNvSpPr/>
            <p:nvPr/>
          </p:nvSpPr>
          <p:spPr>
            <a:xfrm>
              <a:off x="2760666" y="8669997"/>
              <a:ext cx="38952" cy="58644"/>
            </a:xfrm>
            <a:custGeom>
              <a:avLst/>
              <a:gdLst/>
              <a:ahLst/>
              <a:cxnLst/>
              <a:rect l="l" t="t" r="r" b="b"/>
              <a:pathLst>
                <a:path w="46024" h="69291">
                  <a:moveTo>
                    <a:pt x="8839" y="0"/>
                  </a:moveTo>
                  <a:lnTo>
                    <a:pt x="0" y="0"/>
                  </a:lnTo>
                  <a:lnTo>
                    <a:pt x="0" y="59029"/>
                  </a:lnTo>
                  <a:lnTo>
                    <a:pt x="406" y="66243"/>
                  </a:lnTo>
                  <a:lnTo>
                    <a:pt x="1422" y="69291"/>
                  </a:lnTo>
                  <a:lnTo>
                    <a:pt x="9448" y="69291"/>
                  </a:lnTo>
                  <a:lnTo>
                    <a:pt x="8432" y="65227"/>
                  </a:lnTo>
                  <a:lnTo>
                    <a:pt x="8331" y="44704"/>
                  </a:lnTo>
                  <a:lnTo>
                    <a:pt x="10464" y="48463"/>
                  </a:lnTo>
                  <a:lnTo>
                    <a:pt x="14630" y="50088"/>
                  </a:lnTo>
                  <a:lnTo>
                    <a:pt x="26415" y="50088"/>
                  </a:lnTo>
                  <a:lnTo>
                    <a:pt x="31191" y="45415"/>
                  </a:lnTo>
                  <a:lnTo>
                    <a:pt x="33223" y="41554"/>
                  </a:lnTo>
                  <a:lnTo>
                    <a:pt x="33527" y="41554"/>
                  </a:lnTo>
                  <a:lnTo>
                    <a:pt x="34340" y="47853"/>
                  </a:lnTo>
                  <a:lnTo>
                    <a:pt x="37896" y="50292"/>
                  </a:lnTo>
                  <a:lnTo>
                    <a:pt x="42265" y="50292"/>
                  </a:lnTo>
                  <a:lnTo>
                    <a:pt x="45313" y="49885"/>
                  </a:lnTo>
                  <a:lnTo>
                    <a:pt x="46024" y="43383"/>
                  </a:lnTo>
                  <a:lnTo>
                    <a:pt x="42468" y="43180"/>
                  </a:lnTo>
                  <a:lnTo>
                    <a:pt x="41351" y="41046"/>
                  </a:lnTo>
                  <a:lnTo>
                    <a:pt x="41351" y="0"/>
                  </a:lnTo>
                  <a:lnTo>
                    <a:pt x="32511" y="0"/>
                  </a:lnTo>
                  <a:lnTo>
                    <a:pt x="32511" y="30175"/>
                  </a:lnTo>
                  <a:lnTo>
                    <a:pt x="32207" y="33426"/>
                  </a:lnTo>
                  <a:lnTo>
                    <a:pt x="31699" y="34747"/>
                  </a:lnTo>
                  <a:lnTo>
                    <a:pt x="30073" y="38709"/>
                  </a:lnTo>
                  <a:lnTo>
                    <a:pt x="25806" y="42976"/>
                  </a:lnTo>
                  <a:lnTo>
                    <a:pt x="12090" y="42976"/>
                  </a:lnTo>
                  <a:lnTo>
                    <a:pt x="8839" y="36677"/>
                  </a:lnTo>
                  <a:lnTo>
                    <a:pt x="8839" y="0"/>
                  </a:lnTo>
                  <a:close/>
                </a:path>
              </a:pathLst>
            </a:custGeom>
            <a:solidFill>
              <a:srgbClr val="282828"/>
            </a:solidFill>
          </p:spPr>
          <p:txBody>
            <a:bodyPr wrap="square" lIns="0" tIns="0" rIns="0" bIns="0" rtlCol="0">
              <a:noAutofit/>
            </a:bodyPr>
            <a:lstStyle/>
            <a:p>
              <a:endParaRPr sz="1322"/>
            </a:p>
          </p:txBody>
        </p:sp>
        <p:sp>
          <p:nvSpPr>
            <p:cNvPr id="82" name="object 100">
              <a:extLst>
                <a:ext uri="{FF2B5EF4-FFF2-40B4-BE49-F238E27FC236}">
                  <a16:creationId xmlns:a16="http://schemas.microsoft.com/office/drawing/2014/main" id="{4FCF7C6E-2836-3EC9-A5B9-37C2CFCAA277}"/>
                </a:ext>
              </a:extLst>
            </p:cNvPr>
            <p:cNvSpPr/>
            <p:nvPr/>
          </p:nvSpPr>
          <p:spPr>
            <a:xfrm>
              <a:off x="2805210"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83" name="object 101">
              <a:extLst>
                <a:ext uri="{FF2B5EF4-FFF2-40B4-BE49-F238E27FC236}">
                  <a16:creationId xmlns:a16="http://schemas.microsoft.com/office/drawing/2014/main" id="{79A985CC-EC5B-95B7-8EC9-F761D5C77FEC}"/>
                </a:ext>
              </a:extLst>
            </p:cNvPr>
            <p:cNvSpPr/>
            <p:nvPr/>
          </p:nvSpPr>
          <p:spPr>
            <a:xfrm>
              <a:off x="284880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84" name="object 102">
              <a:extLst>
                <a:ext uri="{FF2B5EF4-FFF2-40B4-BE49-F238E27FC236}">
                  <a16:creationId xmlns:a16="http://schemas.microsoft.com/office/drawing/2014/main" id="{D3537B65-97B7-198F-35D3-537D02C85F5C}"/>
                </a:ext>
              </a:extLst>
            </p:cNvPr>
            <p:cNvSpPr/>
            <p:nvPr/>
          </p:nvSpPr>
          <p:spPr>
            <a:xfrm>
              <a:off x="2887070" y="8669053"/>
              <a:ext cx="40672" cy="43510"/>
            </a:xfrm>
            <a:custGeom>
              <a:avLst/>
              <a:gdLst/>
              <a:ahLst/>
              <a:cxnLst/>
              <a:rect l="l" t="t" r="r" b="b"/>
              <a:pathLst>
                <a:path w="48056" h="51409">
                  <a:moveTo>
                    <a:pt x="38912" y="25603"/>
                  </a:moveTo>
                  <a:lnTo>
                    <a:pt x="38912" y="36677"/>
                  </a:lnTo>
                  <a:lnTo>
                    <a:pt x="35897" y="48312"/>
                  </a:lnTo>
                  <a:lnTo>
                    <a:pt x="45195" y="38604"/>
                  </a:lnTo>
                  <a:lnTo>
                    <a:pt x="48056" y="25298"/>
                  </a:lnTo>
                  <a:lnTo>
                    <a:pt x="44452" y="10958"/>
                  </a:lnTo>
                  <a:lnTo>
                    <a:pt x="34619" y="2088"/>
                  </a:lnTo>
                  <a:lnTo>
                    <a:pt x="24383" y="0"/>
                  </a:lnTo>
                  <a:lnTo>
                    <a:pt x="34747" y="6705"/>
                  </a:lnTo>
                  <a:lnTo>
                    <a:pt x="38912" y="17271"/>
                  </a:lnTo>
                  <a:lnTo>
                    <a:pt x="38912" y="25603"/>
                  </a:lnTo>
                  <a:close/>
                </a:path>
                <a:path w="48056" h="51409">
                  <a:moveTo>
                    <a:pt x="38912" y="36677"/>
                  </a:moveTo>
                  <a:lnTo>
                    <a:pt x="32511" y="44703"/>
                  </a:lnTo>
                  <a:lnTo>
                    <a:pt x="15239" y="44703"/>
                  </a:lnTo>
                  <a:lnTo>
                    <a:pt x="9042" y="36575"/>
                  </a:lnTo>
                  <a:lnTo>
                    <a:pt x="9042" y="16459"/>
                  </a:lnTo>
                  <a:lnTo>
                    <a:pt x="13614" y="6705"/>
                  </a:lnTo>
                  <a:lnTo>
                    <a:pt x="34747" y="6705"/>
                  </a:lnTo>
                  <a:lnTo>
                    <a:pt x="24383" y="0"/>
                  </a:lnTo>
                  <a:lnTo>
                    <a:pt x="11299" y="3531"/>
                  </a:lnTo>
                  <a:lnTo>
                    <a:pt x="2507" y="13613"/>
                  </a:lnTo>
                  <a:lnTo>
                    <a:pt x="0" y="26111"/>
                  </a:lnTo>
                  <a:lnTo>
                    <a:pt x="3795" y="40699"/>
                  </a:lnTo>
                  <a:lnTo>
                    <a:pt x="13752" y="49422"/>
                  </a:lnTo>
                  <a:lnTo>
                    <a:pt x="23571" y="51409"/>
                  </a:lnTo>
                  <a:lnTo>
                    <a:pt x="35897" y="48312"/>
                  </a:lnTo>
                  <a:lnTo>
                    <a:pt x="38912" y="36677"/>
                  </a:lnTo>
                  <a:close/>
                </a:path>
              </a:pathLst>
            </a:custGeom>
            <a:solidFill>
              <a:srgbClr val="282828"/>
            </a:solidFill>
          </p:spPr>
          <p:txBody>
            <a:bodyPr wrap="square" lIns="0" tIns="0" rIns="0" bIns="0" rtlCol="0">
              <a:noAutofit/>
            </a:bodyPr>
            <a:lstStyle/>
            <a:p>
              <a:endParaRPr sz="1322"/>
            </a:p>
          </p:txBody>
        </p:sp>
        <p:sp>
          <p:nvSpPr>
            <p:cNvPr id="85" name="object 103">
              <a:extLst>
                <a:ext uri="{FF2B5EF4-FFF2-40B4-BE49-F238E27FC236}">
                  <a16:creationId xmlns:a16="http://schemas.microsoft.com/office/drawing/2014/main" id="{B1C53BCE-4AA7-A988-9363-6AB881F335BF}"/>
                </a:ext>
              </a:extLst>
            </p:cNvPr>
            <p:cNvSpPr/>
            <p:nvPr/>
          </p:nvSpPr>
          <p:spPr>
            <a:xfrm>
              <a:off x="293427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86" name="object 104">
              <a:extLst>
                <a:ext uri="{FF2B5EF4-FFF2-40B4-BE49-F238E27FC236}">
                  <a16:creationId xmlns:a16="http://schemas.microsoft.com/office/drawing/2014/main" id="{CF2652EF-B9DB-805C-A3FE-A00D658A89C5}"/>
                </a:ext>
              </a:extLst>
            </p:cNvPr>
            <p:cNvSpPr/>
            <p:nvPr/>
          </p:nvSpPr>
          <p:spPr>
            <a:xfrm>
              <a:off x="2981227" y="8652629"/>
              <a:ext cx="40672" cy="59934"/>
            </a:xfrm>
            <a:custGeom>
              <a:avLst/>
              <a:gdLst/>
              <a:ahLst/>
              <a:cxnLst/>
              <a:rect l="l" t="t" r="r" b="b"/>
              <a:pathLst>
                <a:path w="48056" h="70815">
                  <a:moveTo>
                    <a:pt x="38912" y="56083"/>
                  </a:moveTo>
                  <a:lnTo>
                    <a:pt x="32511" y="64109"/>
                  </a:lnTo>
                  <a:lnTo>
                    <a:pt x="15239" y="64109"/>
                  </a:lnTo>
                  <a:lnTo>
                    <a:pt x="9042" y="55981"/>
                  </a:lnTo>
                  <a:lnTo>
                    <a:pt x="9042" y="35864"/>
                  </a:lnTo>
                  <a:lnTo>
                    <a:pt x="13614" y="26111"/>
                  </a:lnTo>
                  <a:lnTo>
                    <a:pt x="34747" y="26111"/>
                  </a:lnTo>
                  <a:lnTo>
                    <a:pt x="24383" y="19405"/>
                  </a:lnTo>
                  <a:lnTo>
                    <a:pt x="11299" y="22936"/>
                  </a:lnTo>
                  <a:lnTo>
                    <a:pt x="2507" y="33019"/>
                  </a:lnTo>
                  <a:lnTo>
                    <a:pt x="0" y="45516"/>
                  </a:lnTo>
                  <a:lnTo>
                    <a:pt x="3795" y="60105"/>
                  </a:lnTo>
                  <a:lnTo>
                    <a:pt x="13752" y="68827"/>
                  </a:lnTo>
                  <a:lnTo>
                    <a:pt x="23571" y="70815"/>
                  </a:lnTo>
                  <a:lnTo>
                    <a:pt x="35897" y="67718"/>
                  </a:lnTo>
                  <a:lnTo>
                    <a:pt x="38912" y="56083"/>
                  </a:lnTo>
                  <a:close/>
                </a:path>
                <a:path w="48056" h="70815">
                  <a:moveTo>
                    <a:pt x="25501" y="0"/>
                  </a:moveTo>
                  <a:lnTo>
                    <a:pt x="20116" y="14528"/>
                  </a:lnTo>
                  <a:lnTo>
                    <a:pt x="26009" y="14528"/>
                  </a:lnTo>
                  <a:lnTo>
                    <a:pt x="34543" y="0"/>
                  </a:lnTo>
                  <a:lnTo>
                    <a:pt x="25501" y="0"/>
                  </a:lnTo>
                  <a:close/>
                </a:path>
                <a:path w="48056" h="70815">
                  <a:moveTo>
                    <a:pt x="38912" y="45008"/>
                  </a:moveTo>
                  <a:lnTo>
                    <a:pt x="38912" y="56083"/>
                  </a:lnTo>
                  <a:lnTo>
                    <a:pt x="35897" y="67718"/>
                  </a:lnTo>
                  <a:lnTo>
                    <a:pt x="45195" y="58009"/>
                  </a:lnTo>
                  <a:lnTo>
                    <a:pt x="48056" y="44703"/>
                  </a:lnTo>
                  <a:lnTo>
                    <a:pt x="44452" y="30363"/>
                  </a:lnTo>
                  <a:lnTo>
                    <a:pt x="34619" y="21494"/>
                  </a:lnTo>
                  <a:lnTo>
                    <a:pt x="24383" y="19405"/>
                  </a:lnTo>
                  <a:lnTo>
                    <a:pt x="34747" y="26111"/>
                  </a:lnTo>
                  <a:lnTo>
                    <a:pt x="38912" y="36677"/>
                  </a:lnTo>
                  <a:lnTo>
                    <a:pt x="38912" y="45008"/>
                  </a:lnTo>
                  <a:close/>
                </a:path>
              </a:pathLst>
            </a:custGeom>
            <a:solidFill>
              <a:srgbClr val="282828"/>
            </a:solidFill>
          </p:spPr>
          <p:txBody>
            <a:bodyPr wrap="square" lIns="0" tIns="0" rIns="0" bIns="0" rtlCol="0">
              <a:noAutofit/>
            </a:bodyPr>
            <a:lstStyle/>
            <a:p>
              <a:endParaRPr sz="1322"/>
            </a:p>
          </p:txBody>
        </p:sp>
        <p:sp>
          <p:nvSpPr>
            <p:cNvPr id="87" name="object 105">
              <a:extLst>
                <a:ext uri="{FF2B5EF4-FFF2-40B4-BE49-F238E27FC236}">
                  <a16:creationId xmlns:a16="http://schemas.microsoft.com/office/drawing/2014/main" id="{9199C0CD-6B00-E487-FEAE-8E939235BCD8}"/>
                </a:ext>
              </a:extLst>
            </p:cNvPr>
            <p:cNvSpPr/>
            <p:nvPr/>
          </p:nvSpPr>
          <p:spPr>
            <a:xfrm>
              <a:off x="302422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88" name="object 106">
              <a:extLst>
                <a:ext uri="{FF2B5EF4-FFF2-40B4-BE49-F238E27FC236}">
                  <a16:creationId xmlns:a16="http://schemas.microsoft.com/office/drawing/2014/main" id="{F3CD1909-9979-46D8-6E32-2F639B4B0EDE}"/>
                </a:ext>
              </a:extLst>
            </p:cNvPr>
            <p:cNvSpPr/>
            <p:nvPr/>
          </p:nvSpPr>
          <p:spPr>
            <a:xfrm>
              <a:off x="3065327"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89" name="object 107">
              <a:extLst>
                <a:ext uri="{FF2B5EF4-FFF2-40B4-BE49-F238E27FC236}">
                  <a16:creationId xmlns:a16="http://schemas.microsoft.com/office/drawing/2014/main" id="{C999EADC-0BA9-BA4E-7E1F-163016F30E38}"/>
                </a:ext>
              </a:extLst>
            </p:cNvPr>
            <p:cNvSpPr/>
            <p:nvPr/>
          </p:nvSpPr>
          <p:spPr>
            <a:xfrm>
              <a:off x="31112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90" name="object 108">
              <a:extLst>
                <a:ext uri="{FF2B5EF4-FFF2-40B4-BE49-F238E27FC236}">
                  <a16:creationId xmlns:a16="http://schemas.microsoft.com/office/drawing/2014/main" id="{8DFBE4CE-A125-4A02-AA15-1A87AF9DCFE7}"/>
                </a:ext>
              </a:extLst>
            </p:cNvPr>
            <p:cNvSpPr/>
            <p:nvPr/>
          </p:nvSpPr>
          <p:spPr>
            <a:xfrm>
              <a:off x="3161116"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91" name="object 109">
              <a:extLst>
                <a:ext uri="{FF2B5EF4-FFF2-40B4-BE49-F238E27FC236}">
                  <a16:creationId xmlns:a16="http://schemas.microsoft.com/office/drawing/2014/main" id="{3473136A-6211-072C-D674-4C550EDFA7BD}"/>
                </a:ext>
              </a:extLst>
            </p:cNvPr>
            <p:cNvSpPr/>
            <p:nvPr/>
          </p:nvSpPr>
          <p:spPr>
            <a:xfrm>
              <a:off x="3221477"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92" name="object 110">
              <a:extLst>
                <a:ext uri="{FF2B5EF4-FFF2-40B4-BE49-F238E27FC236}">
                  <a16:creationId xmlns:a16="http://schemas.microsoft.com/office/drawing/2014/main" id="{59AE7102-72C2-E671-83AB-0B448181D575}"/>
                </a:ext>
              </a:extLst>
            </p:cNvPr>
            <p:cNvSpPr/>
            <p:nvPr/>
          </p:nvSpPr>
          <p:spPr>
            <a:xfrm>
              <a:off x="326258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93" name="object 111">
              <a:extLst>
                <a:ext uri="{FF2B5EF4-FFF2-40B4-BE49-F238E27FC236}">
                  <a16:creationId xmlns:a16="http://schemas.microsoft.com/office/drawing/2014/main" id="{2E8DC0E4-BDBF-A89D-9461-608C2BA09DF1}"/>
                </a:ext>
              </a:extLst>
            </p:cNvPr>
            <p:cNvSpPr/>
            <p:nvPr/>
          </p:nvSpPr>
          <p:spPr>
            <a:xfrm>
              <a:off x="3308500"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94" name="object 112">
              <a:extLst>
                <a:ext uri="{FF2B5EF4-FFF2-40B4-BE49-F238E27FC236}">
                  <a16:creationId xmlns:a16="http://schemas.microsoft.com/office/drawing/2014/main" id="{B94C305D-A887-D984-A72C-86B65F1D6D33}"/>
                </a:ext>
              </a:extLst>
            </p:cNvPr>
            <p:cNvSpPr/>
            <p:nvPr/>
          </p:nvSpPr>
          <p:spPr>
            <a:xfrm>
              <a:off x="3365853"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95" name="object 113">
              <a:extLst>
                <a:ext uri="{FF2B5EF4-FFF2-40B4-BE49-F238E27FC236}">
                  <a16:creationId xmlns:a16="http://schemas.microsoft.com/office/drawing/2014/main" id="{C33C516D-24B0-8A9D-FE70-4558F9893EDD}"/>
                </a:ext>
              </a:extLst>
            </p:cNvPr>
            <p:cNvSpPr/>
            <p:nvPr/>
          </p:nvSpPr>
          <p:spPr>
            <a:xfrm>
              <a:off x="3402227"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96" name="object 114">
              <a:extLst>
                <a:ext uri="{FF2B5EF4-FFF2-40B4-BE49-F238E27FC236}">
                  <a16:creationId xmlns:a16="http://schemas.microsoft.com/office/drawing/2014/main" id="{B48EE031-A4AA-8978-2026-BFAC2BA6B93D}"/>
                </a:ext>
              </a:extLst>
            </p:cNvPr>
            <p:cNvSpPr/>
            <p:nvPr/>
          </p:nvSpPr>
          <p:spPr>
            <a:xfrm>
              <a:off x="3442814"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97" name="object 115">
              <a:extLst>
                <a:ext uri="{FF2B5EF4-FFF2-40B4-BE49-F238E27FC236}">
                  <a16:creationId xmlns:a16="http://schemas.microsoft.com/office/drawing/2014/main" id="{9B8FB8B6-D34C-A339-428A-441DBAAE884A}"/>
                </a:ext>
              </a:extLst>
            </p:cNvPr>
            <p:cNvSpPr/>
            <p:nvPr/>
          </p:nvSpPr>
          <p:spPr>
            <a:xfrm>
              <a:off x="3485548" y="8652629"/>
              <a:ext cx="41790" cy="59934"/>
            </a:xfrm>
            <a:custGeom>
              <a:avLst/>
              <a:gdLst/>
              <a:ahLst/>
              <a:cxnLst/>
              <a:rect l="l" t="t" r="r" b="b"/>
              <a:pathLst>
                <a:path w="49377" h="70815">
                  <a:moveTo>
                    <a:pt x="25196" y="0"/>
                  </a:moveTo>
                  <a:lnTo>
                    <a:pt x="19710" y="14528"/>
                  </a:lnTo>
                  <a:lnTo>
                    <a:pt x="25704" y="14528"/>
                  </a:lnTo>
                  <a:lnTo>
                    <a:pt x="34137" y="0"/>
                  </a:lnTo>
                  <a:lnTo>
                    <a:pt x="25196" y="0"/>
                  </a:lnTo>
                  <a:close/>
                </a:path>
                <a:path w="49377" h="70815">
                  <a:moveTo>
                    <a:pt x="29565" y="26415"/>
                  </a:moveTo>
                  <a:lnTo>
                    <a:pt x="34442" y="32410"/>
                  </a:lnTo>
                  <a:lnTo>
                    <a:pt x="35661" y="39014"/>
                  </a:lnTo>
                  <a:lnTo>
                    <a:pt x="36067" y="42367"/>
                  </a:lnTo>
                  <a:lnTo>
                    <a:pt x="36880" y="60451"/>
                  </a:lnTo>
                  <a:lnTo>
                    <a:pt x="37185" y="60451"/>
                  </a:lnTo>
                  <a:lnTo>
                    <a:pt x="37693" y="67970"/>
                  </a:lnTo>
                  <a:lnTo>
                    <a:pt x="41249" y="70815"/>
                  </a:lnTo>
                  <a:lnTo>
                    <a:pt x="45618" y="70815"/>
                  </a:lnTo>
                  <a:lnTo>
                    <a:pt x="48666" y="70408"/>
                  </a:lnTo>
                  <a:lnTo>
                    <a:pt x="49377" y="64007"/>
                  </a:lnTo>
                  <a:lnTo>
                    <a:pt x="45923" y="63906"/>
                  </a:lnTo>
                  <a:lnTo>
                    <a:pt x="44500" y="61467"/>
                  </a:lnTo>
                  <a:lnTo>
                    <a:pt x="44500" y="55676"/>
                  </a:lnTo>
                  <a:lnTo>
                    <a:pt x="44766" y="40738"/>
                  </a:lnTo>
                  <a:lnTo>
                    <a:pt x="45351" y="27220"/>
                  </a:lnTo>
                  <a:lnTo>
                    <a:pt x="45821" y="20523"/>
                  </a:lnTo>
                  <a:lnTo>
                    <a:pt x="38404" y="20523"/>
                  </a:lnTo>
                  <a:lnTo>
                    <a:pt x="37693" y="25399"/>
                  </a:lnTo>
                  <a:lnTo>
                    <a:pt x="37490" y="29260"/>
                  </a:lnTo>
                  <a:lnTo>
                    <a:pt x="37083" y="29260"/>
                  </a:lnTo>
                  <a:lnTo>
                    <a:pt x="34442" y="23063"/>
                  </a:lnTo>
                  <a:lnTo>
                    <a:pt x="29565" y="26415"/>
                  </a:lnTo>
                  <a:close/>
                </a:path>
                <a:path w="49377" h="70815">
                  <a:moveTo>
                    <a:pt x="36067" y="47040"/>
                  </a:moveTo>
                  <a:lnTo>
                    <a:pt x="35458" y="51206"/>
                  </a:lnTo>
                  <a:lnTo>
                    <a:pt x="33934" y="57708"/>
                  </a:lnTo>
                  <a:lnTo>
                    <a:pt x="28549" y="63703"/>
                  </a:lnTo>
                  <a:lnTo>
                    <a:pt x="13817" y="63703"/>
                  </a:lnTo>
                  <a:lnTo>
                    <a:pt x="9042" y="55168"/>
                  </a:lnTo>
                  <a:lnTo>
                    <a:pt x="9042" y="34645"/>
                  </a:lnTo>
                  <a:lnTo>
                    <a:pt x="14731" y="26415"/>
                  </a:lnTo>
                  <a:lnTo>
                    <a:pt x="29565" y="26415"/>
                  </a:lnTo>
                  <a:lnTo>
                    <a:pt x="34442" y="23063"/>
                  </a:lnTo>
                  <a:lnTo>
                    <a:pt x="29057" y="19405"/>
                  </a:lnTo>
                  <a:lnTo>
                    <a:pt x="21945" y="19405"/>
                  </a:lnTo>
                  <a:lnTo>
                    <a:pt x="10219" y="23461"/>
                  </a:lnTo>
                  <a:lnTo>
                    <a:pt x="2050" y="34581"/>
                  </a:lnTo>
                  <a:lnTo>
                    <a:pt x="0" y="46126"/>
                  </a:lnTo>
                  <a:lnTo>
                    <a:pt x="3694" y="61232"/>
                  </a:lnTo>
                  <a:lnTo>
                    <a:pt x="13463" y="69654"/>
                  </a:lnTo>
                  <a:lnTo>
                    <a:pt x="20116" y="70815"/>
                  </a:lnTo>
                  <a:lnTo>
                    <a:pt x="27939" y="70815"/>
                  </a:lnTo>
                  <a:lnTo>
                    <a:pt x="33629" y="66344"/>
                  </a:lnTo>
                  <a:lnTo>
                    <a:pt x="36880" y="60451"/>
                  </a:lnTo>
                  <a:lnTo>
                    <a:pt x="36067" y="42367"/>
                  </a:lnTo>
                  <a:lnTo>
                    <a:pt x="36067" y="47040"/>
                  </a:lnTo>
                  <a:close/>
                </a:path>
              </a:pathLst>
            </a:custGeom>
            <a:solidFill>
              <a:srgbClr val="282828"/>
            </a:solidFill>
          </p:spPr>
          <p:txBody>
            <a:bodyPr wrap="square" lIns="0" tIns="0" rIns="0" bIns="0" rtlCol="0">
              <a:noAutofit/>
            </a:bodyPr>
            <a:lstStyle/>
            <a:p>
              <a:endParaRPr sz="1322"/>
            </a:p>
          </p:txBody>
        </p:sp>
        <p:sp>
          <p:nvSpPr>
            <p:cNvPr id="98" name="object 116">
              <a:extLst>
                <a:ext uri="{FF2B5EF4-FFF2-40B4-BE49-F238E27FC236}">
                  <a16:creationId xmlns:a16="http://schemas.microsoft.com/office/drawing/2014/main" id="{638751AF-A99B-326E-A819-F994C8F6C3E0}"/>
                </a:ext>
              </a:extLst>
            </p:cNvPr>
            <p:cNvSpPr/>
            <p:nvPr/>
          </p:nvSpPr>
          <p:spPr>
            <a:xfrm>
              <a:off x="353292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99" name="object 117">
              <a:extLst>
                <a:ext uri="{FF2B5EF4-FFF2-40B4-BE49-F238E27FC236}">
                  <a16:creationId xmlns:a16="http://schemas.microsoft.com/office/drawing/2014/main" id="{8E47A972-3064-ED8F-BCF6-97FCF92F5080}"/>
                </a:ext>
              </a:extLst>
            </p:cNvPr>
            <p:cNvSpPr/>
            <p:nvPr/>
          </p:nvSpPr>
          <p:spPr>
            <a:xfrm>
              <a:off x="3579876"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100" name="object 118">
              <a:extLst>
                <a:ext uri="{FF2B5EF4-FFF2-40B4-BE49-F238E27FC236}">
                  <a16:creationId xmlns:a16="http://schemas.microsoft.com/office/drawing/2014/main" id="{C9E5B339-659C-663F-1148-1A8BADC7D337}"/>
                </a:ext>
              </a:extLst>
            </p:cNvPr>
            <p:cNvSpPr/>
            <p:nvPr/>
          </p:nvSpPr>
          <p:spPr>
            <a:xfrm>
              <a:off x="3627255"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101" name="object 119">
              <a:extLst>
                <a:ext uri="{FF2B5EF4-FFF2-40B4-BE49-F238E27FC236}">
                  <a16:creationId xmlns:a16="http://schemas.microsoft.com/office/drawing/2014/main" id="{5F2F0C05-0AD6-B39D-56EC-330990C9B9F9}"/>
                </a:ext>
              </a:extLst>
            </p:cNvPr>
            <p:cNvSpPr/>
            <p:nvPr/>
          </p:nvSpPr>
          <p:spPr>
            <a:xfrm>
              <a:off x="368340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102" name="object 120">
              <a:extLst>
                <a:ext uri="{FF2B5EF4-FFF2-40B4-BE49-F238E27FC236}">
                  <a16:creationId xmlns:a16="http://schemas.microsoft.com/office/drawing/2014/main" id="{D79628F7-CC23-5CD4-305E-BF6F0FD58E61}"/>
                </a:ext>
              </a:extLst>
            </p:cNvPr>
            <p:cNvSpPr/>
            <p:nvPr/>
          </p:nvSpPr>
          <p:spPr>
            <a:xfrm>
              <a:off x="3722445"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103" name="object 121">
              <a:extLst>
                <a:ext uri="{FF2B5EF4-FFF2-40B4-BE49-F238E27FC236}">
                  <a16:creationId xmlns:a16="http://schemas.microsoft.com/office/drawing/2014/main" id="{17D752FC-6A53-EBF8-6247-407FC6452A21}"/>
                </a:ext>
              </a:extLst>
            </p:cNvPr>
            <p:cNvSpPr/>
            <p:nvPr/>
          </p:nvSpPr>
          <p:spPr>
            <a:xfrm>
              <a:off x="3772833" y="8669998"/>
              <a:ext cx="11608" cy="42565"/>
            </a:xfrm>
            <a:custGeom>
              <a:avLst/>
              <a:gdLst/>
              <a:ahLst/>
              <a:cxnLst/>
              <a:rect l="l" t="t" r="r" b="b"/>
              <a:pathLst>
                <a:path w="13716" h="50292">
                  <a:moveTo>
                    <a:pt x="8940" y="41656"/>
                  </a:moveTo>
                  <a:lnTo>
                    <a:pt x="8940" y="0"/>
                  </a:lnTo>
                  <a:lnTo>
                    <a:pt x="0" y="0"/>
                  </a:lnTo>
                  <a:lnTo>
                    <a:pt x="0" y="47955"/>
                  </a:lnTo>
                  <a:lnTo>
                    <a:pt x="3962" y="50292"/>
                  </a:lnTo>
                  <a:lnTo>
                    <a:pt x="9143" y="50292"/>
                  </a:lnTo>
                  <a:lnTo>
                    <a:pt x="12191" y="50088"/>
                  </a:lnTo>
                  <a:lnTo>
                    <a:pt x="13207" y="49784"/>
                  </a:lnTo>
                  <a:lnTo>
                    <a:pt x="13715" y="43281"/>
                  </a:lnTo>
                  <a:lnTo>
                    <a:pt x="9855" y="43484"/>
                  </a:lnTo>
                  <a:lnTo>
                    <a:pt x="8940" y="41656"/>
                  </a:lnTo>
                  <a:close/>
                </a:path>
              </a:pathLst>
            </a:custGeom>
            <a:solidFill>
              <a:srgbClr val="282828"/>
            </a:solidFill>
          </p:spPr>
          <p:txBody>
            <a:bodyPr wrap="square" lIns="0" tIns="0" rIns="0" bIns="0" rtlCol="0">
              <a:noAutofit/>
            </a:bodyPr>
            <a:lstStyle/>
            <a:p>
              <a:endParaRPr sz="1322"/>
            </a:p>
          </p:txBody>
        </p:sp>
        <p:sp>
          <p:nvSpPr>
            <p:cNvPr id="104" name="object 122">
              <a:extLst>
                <a:ext uri="{FF2B5EF4-FFF2-40B4-BE49-F238E27FC236}">
                  <a16:creationId xmlns:a16="http://schemas.microsoft.com/office/drawing/2014/main" id="{1A992F00-DA3A-9702-93C2-0B44531A3FE4}"/>
                </a:ext>
              </a:extLst>
            </p:cNvPr>
            <p:cNvSpPr/>
            <p:nvPr/>
          </p:nvSpPr>
          <p:spPr>
            <a:xfrm>
              <a:off x="380456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105" name="object 123">
              <a:extLst>
                <a:ext uri="{FF2B5EF4-FFF2-40B4-BE49-F238E27FC236}">
                  <a16:creationId xmlns:a16="http://schemas.microsoft.com/office/drawing/2014/main" id="{DAA71A2F-BC62-8161-72A5-31A02976EB6F}"/>
                </a:ext>
              </a:extLst>
            </p:cNvPr>
            <p:cNvSpPr/>
            <p:nvPr/>
          </p:nvSpPr>
          <p:spPr>
            <a:xfrm>
              <a:off x="384566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06" name="object 124">
              <a:extLst>
                <a:ext uri="{FF2B5EF4-FFF2-40B4-BE49-F238E27FC236}">
                  <a16:creationId xmlns:a16="http://schemas.microsoft.com/office/drawing/2014/main" id="{3FCC3DD3-21A2-F968-7B03-BEE67E271FD8}"/>
                </a:ext>
              </a:extLst>
            </p:cNvPr>
            <p:cNvSpPr/>
            <p:nvPr/>
          </p:nvSpPr>
          <p:spPr>
            <a:xfrm>
              <a:off x="3891582"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107" name="object 125">
              <a:extLst>
                <a:ext uri="{FF2B5EF4-FFF2-40B4-BE49-F238E27FC236}">
                  <a16:creationId xmlns:a16="http://schemas.microsoft.com/office/drawing/2014/main" id="{CD4FEED5-D461-F560-EAEF-C20E828A2416}"/>
                </a:ext>
              </a:extLst>
            </p:cNvPr>
            <p:cNvSpPr/>
            <p:nvPr/>
          </p:nvSpPr>
          <p:spPr>
            <a:xfrm>
              <a:off x="3948936"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108" name="object 126">
              <a:extLst>
                <a:ext uri="{FF2B5EF4-FFF2-40B4-BE49-F238E27FC236}">
                  <a16:creationId xmlns:a16="http://schemas.microsoft.com/office/drawing/2014/main" id="{DEE3FA0F-2379-CB9A-5020-377924017DF2}"/>
                </a:ext>
              </a:extLst>
            </p:cNvPr>
            <p:cNvSpPr/>
            <p:nvPr/>
          </p:nvSpPr>
          <p:spPr>
            <a:xfrm>
              <a:off x="3989522"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109" name="object 127">
              <a:extLst>
                <a:ext uri="{FF2B5EF4-FFF2-40B4-BE49-F238E27FC236}">
                  <a16:creationId xmlns:a16="http://schemas.microsoft.com/office/drawing/2014/main" id="{D3628EE4-118E-CC19-CD22-D4EF738EBF8C}"/>
                </a:ext>
              </a:extLst>
            </p:cNvPr>
            <p:cNvSpPr/>
            <p:nvPr/>
          </p:nvSpPr>
          <p:spPr>
            <a:xfrm>
              <a:off x="4035095"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110" name="object 128">
              <a:extLst>
                <a:ext uri="{FF2B5EF4-FFF2-40B4-BE49-F238E27FC236}">
                  <a16:creationId xmlns:a16="http://schemas.microsoft.com/office/drawing/2014/main" id="{90C5E31D-2DD6-CD17-354C-9AA6540DEA33}"/>
                </a:ext>
              </a:extLst>
            </p:cNvPr>
            <p:cNvSpPr/>
            <p:nvPr/>
          </p:nvSpPr>
          <p:spPr>
            <a:xfrm>
              <a:off x="4081441"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111" name="object 129">
              <a:extLst>
                <a:ext uri="{FF2B5EF4-FFF2-40B4-BE49-F238E27FC236}">
                  <a16:creationId xmlns:a16="http://schemas.microsoft.com/office/drawing/2014/main" id="{AC0BE84E-A68E-CF08-4DEA-75B1970D9A62}"/>
                </a:ext>
              </a:extLst>
            </p:cNvPr>
            <p:cNvSpPr/>
            <p:nvPr/>
          </p:nvSpPr>
          <p:spPr>
            <a:xfrm>
              <a:off x="4138966" y="8669999"/>
              <a:ext cx="44456" cy="41618"/>
            </a:xfrm>
            <a:custGeom>
              <a:avLst/>
              <a:gdLst/>
              <a:ahLst/>
              <a:cxnLst/>
              <a:rect l="l" t="t" r="r" b="b"/>
              <a:pathLst>
                <a:path w="52527" h="49174">
                  <a:moveTo>
                    <a:pt x="12903" y="49174"/>
                  </a:moveTo>
                  <a:lnTo>
                    <a:pt x="15861" y="39037"/>
                  </a:lnTo>
                  <a:lnTo>
                    <a:pt x="18193" y="25351"/>
                  </a:lnTo>
                  <a:lnTo>
                    <a:pt x="19593" y="11464"/>
                  </a:lnTo>
                  <a:lnTo>
                    <a:pt x="19812" y="7010"/>
                  </a:lnTo>
                  <a:lnTo>
                    <a:pt x="35966" y="7010"/>
                  </a:lnTo>
                  <a:lnTo>
                    <a:pt x="35966" y="43281"/>
                  </a:lnTo>
                  <a:lnTo>
                    <a:pt x="36677" y="47650"/>
                  </a:lnTo>
                  <a:lnTo>
                    <a:pt x="37490" y="49174"/>
                  </a:lnTo>
                  <a:lnTo>
                    <a:pt x="46126" y="49174"/>
                  </a:lnTo>
                  <a:lnTo>
                    <a:pt x="45415" y="46634"/>
                  </a:lnTo>
                  <a:lnTo>
                    <a:pt x="44704" y="42570"/>
                  </a:lnTo>
                  <a:lnTo>
                    <a:pt x="44704" y="7010"/>
                  </a:lnTo>
                  <a:lnTo>
                    <a:pt x="51511" y="7010"/>
                  </a:lnTo>
                  <a:lnTo>
                    <a:pt x="52527" y="0"/>
                  </a:lnTo>
                  <a:lnTo>
                    <a:pt x="6299" y="0"/>
                  </a:lnTo>
                  <a:lnTo>
                    <a:pt x="2235" y="1117"/>
                  </a:lnTo>
                  <a:lnTo>
                    <a:pt x="0" y="2641"/>
                  </a:lnTo>
                  <a:lnTo>
                    <a:pt x="1219" y="7924"/>
                  </a:lnTo>
                  <a:lnTo>
                    <a:pt x="3759" y="7213"/>
                  </a:lnTo>
                  <a:lnTo>
                    <a:pt x="7315" y="7010"/>
                  </a:lnTo>
                  <a:lnTo>
                    <a:pt x="11277" y="7010"/>
                  </a:lnTo>
                  <a:lnTo>
                    <a:pt x="10311" y="19901"/>
                  </a:lnTo>
                  <a:lnTo>
                    <a:pt x="8309" y="33661"/>
                  </a:lnTo>
                  <a:lnTo>
                    <a:pt x="5526" y="45713"/>
                  </a:lnTo>
                  <a:lnTo>
                    <a:pt x="4368" y="49174"/>
                  </a:lnTo>
                  <a:lnTo>
                    <a:pt x="12903" y="49174"/>
                  </a:lnTo>
                  <a:close/>
                </a:path>
              </a:pathLst>
            </a:custGeom>
            <a:solidFill>
              <a:srgbClr val="282828"/>
            </a:solidFill>
          </p:spPr>
          <p:txBody>
            <a:bodyPr wrap="square" lIns="0" tIns="0" rIns="0" bIns="0" rtlCol="0">
              <a:noAutofit/>
            </a:bodyPr>
            <a:lstStyle/>
            <a:p>
              <a:endParaRPr sz="1322"/>
            </a:p>
          </p:txBody>
        </p:sp>
        <p:sp>
          <p:nvSpPr>
            <p:cNvPr id="112" name="object 130">
              <a:extLst>
                <a:ext uri="{FF2B5EF4-FFF2-40B4-BE49-F238E27FC236}">
                  <a16:creationId xmlns:a16="http://schemas.microsoft.com/office/drawing/2014/main" id="{05E4169E-C143-3D2C-562F-74E57BEB361D}"/>
                </a:ext>
              </a:extLst>
            </p:cNvPr>
            <p:cNvSpPr/>
            <p:nvPr/>
          </p:nvSpPr>
          <p:spPr>
            <a:xfrm>
              <a:off x="4188411"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113" name="object 131">
              <a:extLst>
                <a:ext uri="{FF2B5EF4-FFF2-40B4-BE49-F238E27FC236}">
                  <a16:creationId xmlns:a16="http://schemas.microsoft.com/office/drawing/2014/main" id="{6A5884A5-3C77-0FC1-A1FA-2718636297CA}"/>
                </a:ext>
              </a:extLst>
            </p:cNvPr>
            <p:cNvSpPr/>
            <p:nvPr/>
          </p:nvSpPr>
          <p:spPr>
            <a:xfrm>
              <a:off x="4230719" y="8655037"/>
              <a:ext cx="24249" cy="57526"/>
            </a:xfrm>
            <a:custGeom>
              <a:avLst/>
              <a:gdLst/>
              <a:ahLst/>
              <a:cxnLst/>
              <a:rect l="l" t="t" r="r" b="b"/>
              <a:pathLst>
                <a:path w="28651" h="67970">
                  <a:moveTo>
                    <a:pt x="18694" y="5181"/>
                  </a:moveTo>
                  <a:lnTo>
                    <a:pt x="18694" y="7924"/>
                  </a:lnTo>
                  <a:lnTo>
                    <a:pt x="20624" y="10261"/>
                  </a:lnTo>
                  <a:lnTo>
                    <a:pt x="26619" y="10261"/>
                  </a:lnTo>
                  <a:lnTo>
                    <a:pt x="28651" y="7924"/>
                  </a:lnTo>
                  <a:lnTo>
                    <a:pt x="28651" y="2235"/>
                  </a:lnTo>
                  <a:lnTo>
                    <a:pt x="26517" y="0"/>
                  </a:lnTo>
                  <a:lnTo>
                    <a:pt x="20828" y="0"/>
                  </a:lnTo>
                  <a:lnTo>
                    <a:pt x="18694" y="2336"/>
                  </a:lnTo>
                  <a:lnTo>
                    <a:pt x="18694" y="5181"/>
                  </a:lnTo>
                  <a:close/>
                </a:path>
                <a:path w="28651" h="67970">
                  <a:moveTo>
                    <a:pt x="0" y="5181"/>
                  </a:moveTo>
                  <a:lnTo>
                    <a:pt x="0" y="7924"/>
                  </a:lnTo>
                  <a:lnTo>
                    <a:pt x="2032" y="10261"/>
                  </a:lnTo>
                  <a:lnTo>
                    <a:pt x="7924" y="10261"/>
                  </a:lnTo>
                  <a:lnTo>
                    <a:pt x="9956" y="7924"/>
                  </a:lnTo>
                  <a:lnTo>
                    <a:pt x="9956" y="2235"/>
                  </a:lnTo>
                  <a:lnTo>
                    <a:pt x="7823" y="0"/>
                  </a:lnTo>
                  <a:lnTo>
                    <a:pt x="2133" y="0"/>
                  </a:lnTo>
                  <a:lnTo>
                    <a:pt x="0" y="2336"/>
                  </a:lnTo>
                  <a:lnTo>
                    <a:pt x="0" y="5181"/>
                  </a:lnTo>
                  <a:close/>
                </a:path>
                <a:path w="28651" h="67970">
                  <a:moveTo>
                    <a:pt x="18491" y="59334"/>
                  </a:moveTo>
                  <a:lnTo>
                    <a:pt x="18491" y="17678"/>
                  </a:lnTo>
                  <a:lnTo>
                    <a:pt x="9550" y="17678"/>
                  </a:lnTo>
                  <a:lnTo>
                    <a:pt x="9550" y="65633"/>
                  </a:lnTo>
                  <a:lnTo>
                    <a:pt x="13512" y="67970"/>
                  </a:lnTo>
                  <a:lnTo>
                    <a:pt x="18694" y="67970"/>
                  </a:lnTo>
                  <a:lnTo>
                    <a:pt x="21742" y="67767"/>
                  </a:lnTo>
                  <a:lnTo>
                    <a:pt x="22758" y="67462"/>
                  </a:lnTo>
                  <a:lnTo>
                    <a:pt x="23266" y="60959"/>
                  </a:lnTo>
                  <a:lnTo>
                    <a:pt x="19405" y="61163"/>
                  </a:lnTo>
                  <a:lnTo>
                    <a:pt x="18491" y="59334"/>
                  </a:lnTo>
                  <a:close/>
                </a:path>
              </a:pathLst>
            </a:custGeom>
            <a:solidFill>
              <a:srgbClr val="282828"/>
            </a:solidFill>
          </p:spPr>
          <p:txBody>
            <a:bodyPr wrap="square" lIns="0" tIns="0" rIns="0" bIns="0" rtlCol="0">
              <a:noAutofit/>
            </a:bodyPr>
            <a:lstStyle/>
            <a:p>
              <a:endParaRPr sz="1322"/>
            </a:p>
          </p:txBody>
        </p:sp>
        <p:sp>
          <p:nvSpPr>
            <p:cNvPr id="114" name="object 132">
              <a:extLst>
                <a:ext uri="{FF2B5EF4-FFF2-40B4-BE49-F238E27FC236}">
                  <a16:creationId xmlns:a16="http://schemas.microsoft.com/office/drawing/2014/main" id="{1FF9BA34-F5A9-B2BD-E098-8F5302433BDA}"/>
                </a:ext>
              </a:extLst>
            </p:cNvPr>
            <p:cNvSpPr/>
            <p:nvPr/>
          </p:nvSpPr>
          <p:spPr>
            <a:xfrm>
              <a:off x="425814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115" name="object 133">
              <a:extLst>
                <a:ext uri="{FF2B5EF4-FFF2-40B4-BE49-F238E27FC236}">
                  <a16:creationId xmlns:a16="http://schemas.microsoft.com/office/drawing/2014/main" id="{48A53344-3D40-70E4-FDCB-5ABF71EBE1BB}"/>
                </a:ext>
              </a:extLst>
            </p:cNvPr>
            <p:cNvSpPr/>
            <p:nvPr/>
          </p:nvSpPr>
          <p:spPr>
            <a:xfrm>
              <a:off x="4300279" y="8652627"/>
              <a:ext cx="37491" cy="76014"/>
            </a:xfrm>
            <a:custGeom>
              <a:avLst/>
              <a:gdLst/>
              <a:ahLst/>
              <a:cxnLst/>
              <a:rect l="l" t="t" r="r" b="b"/>
              <a:pathLst>
                <a:path w="44297" h="89814">
                  <a:moveTo>
                    <a:pt x="17780" y="19405"/>
                  </a:moveTo>
                  <a:lnTo>
                    <a:pt x="12090" y="23977"/>
                  </a:lnTo>
                  <a:lnTo>
                    <a:pt x="9652" y="28651"/>
                  </a:lnTo>
                  <a:lnTo>
                    <a:pt x="9448" y="28651"/>
                  </a:lnTo>
                  <a:lnTo>
                    <a:pt x="9448" y="25501"/>
                  </a:lnTo>
                  <a:lnTo>
                    <a:pt x="8940" y="22453"/>
                  </a:lnTo>
                  <a:lnTo>
                    <a:pt x="8026" y="20523"/>
                  </a:lnTo>
                  <a:lnTo>
                    <a:pt x="0" y="20523"/>
                  </a:lnTo>
                  <a:lnTo>
                    <a:pt x="1117" y="23875"/>
                  </a:lnTo>
                  <a:lnTo>
                    <a:pt x="1422" y="28854"/>
                  </a:lnTo>
                  <a:lnTo>
                    <a:pt x="1422" y="69697"/>
                  </a:lnTo>
                  <a:lnTo>
                    <a:pt x="10363" y="69697"/>
                  </a:lnTo>
                  <a:lnTo>
                    <a:pt x="10363" y="40131"/>
                  </a:lnTo>
                  <a:lnTo>
                    <a:pt x="10566" y="37083"/>
                  </a:lnTo>
                  <a:lnTo>
                    <a:pt x="10972" y="35966"/>
                  </a:lnTo>
                  <a:lnTo>
                    <a:pt x="12496" y="30987"/>
                  </a:lnTo>
                  <a:lnTo>
                    <a:pt x="17068" y="26822"/>
                  </a:lnTo>
                  <a:lnTo>
                    <a:pt x="31394" y="26822"/>
                  </a:lnTo>
                  <a:lnTo>
                    <a:pt x="34340" y="33426"/>
                  </a:lnTo>
                  <a:lnTo>
                    <a:pt x="34340" y="78333"/>
                  </a:lnTo>
                  <a:lnTo>
                    <a:pt x="34645" y="86766"/>
                  </a:lnTo>
                  <a:lnTo>
                    <a:pt x="35864" y="89814"/>
                  </a:lnTo>
                  <a:lnTo>
                    <a:pt x="44297" y="89814"/>
                  </a:lnTo>
                  <a:lnTo>
                    <a:pt x="43281" y="85750"/>
                  </a:lnTo>
                  <a:lnTo>
                    <a:pt x="43281" y="40335"/>
                  </a:lnTo>
                  <a:lnTo>
                    <a:pt x="37829" y="24194"/>
                  </a:lnTo>
                  <a:lnTo>
                    <a:pt x="27305" y="19461"/>
                  </a:lnTo>
                  <a:lnTo>
                    <a:pt x="17780" y="19405"/>
                  </a:lnTo>
                  <a:close/>
                </a:path>
                <a:path w="44297" h="89814">
                  <a:moveTo>
                    <a:pt x="24587" y="0"/>
                  </a:moveTo>
                  <a:lnTo>
                    <a:pt x="19202" y="14528"/>
                  </a:lnTo>
                  <a:lnTo>
                    <a:pt x="25095" y="14528"/>
                  </a:lnTo>
                  <a:lnTo>
                    <a:pt x="33629" y="0"/>
                  </a:lnTo>
                  <a:lnTo>
                    <a:pt x="24587" y="0"/>
                  </a:lnTo>
                  <a:close/>
                </a:path>
              </a:pathLst>
            </a:custGeom>
            <a:solidFill>
              <a:srgbClr val="282828"/>
            </a:solidFill>
          </p:spPr>
          <p:txBody>
            <a:bodyPr wrap="square" lIns="0" tIns="0" rIns="0" bIns="0" rtlCol="0">
              <a:noAutofit/>
            </a:bodyPr>
            <a:lstStyle/>
            <a:p>
              <a:endParaRPr sz="1322"/>
            </a:p>
          </p:txBody>
        </p:sp>
        <p:sp>
          <p:nvSpPr>
            <p:cNvPr id="116" name="object 134">
              <a:extLst>
                <a:ext uri="{FF2B5EF4-FFF2-40B4-BE49-F238E27FC236}">
                  <a16:creationId xmlns:a16="http://schemas.microsoft.com/office/drawing/2014/main" id="{0150A679-6C97-AC8A-17C0-D2FF2FD2A357}"/>
                </a:ext>
              </a:extLst>
            </p:cNvPr>
            <p:cNvSpPr/>
            <p:nvPr/>
          </p:nvSpPr>
          <p:spPr>
            <a:xfrm>
              <a:off x="4346196"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117" name="object 135">
              <a:extLst>
                <a:ext uri="{FF2B5EF4-FFF2-40B4-BE49-F238E27FC236}">
                  <a16:creationId xmlns:a16="http://schemas.microsoft.com/office/drawing/2014/main" id="{ED70821C-4D1D-F424-78A6-607F514239A2}"/>
                </a:ext>
              </a:extLst>
            </p:cNvPr>
            <p:cNvSpPr/>
            <p:nvPr/>
          </p:nvSpPr>
          <p:spPr>
            <a:xfrm>
              <a:off x="4397016" y="8653660"/>
              <a:ext cx="45144" cy="57956"/>
            </a:xfrm>
            <a:custGeom>
              <a:avLst/>
              <a:gdLst/>
              <a:ahLst/>
              <a:cxnLst/>
              <a:rect l="l" t="t" r="r" b="b"/>
              <a:pathLst>
                <a:path w="53340" h="68478">
                  <a:moveTo>
                    <a:pt x="23672" y="7416"/>
                  </a:moveTo>
                  <a:lnTo>
                    <a:pt x="51815" y="7416"/>
                  </a:lnTo>
                  <a:lnTo>
                    <a:pt x="51815" y="0"/>
                  </a:lnTo>
                  <a:lnTo>
                    <a:pt x="14731" y="0"/>
                  </a:lnTo>
                  <a:lnTo>
                    <a:pt x="14731" y="68478"/>
                  </a:lnTo>
                  <a:lnTo>
                    <a:pt x="53339" y="68478"/>
                  </a:lnTo>
                  <a:lnTo>
                    <a:pt x="53339" y="61061"/>
                  </a:lnTo>
                  <a:lnTo>
                    <a:pt x="23672" y="61061"/>
                  </a:lnTo>
                  <a:lnTo>
                    <a:pt x="23672" y="36372"/>
                  </a:lnTo>
                  <a:lnTo>
                    <a:pt x="50190" y="36372"/>
                  </a:lnTo>
                  <a:lnTo>
                    <a:pt x="50190" y="29057"/>
                  </a:lnTo>
                  <a:lnTo>
                    <a:pt x="23672" y="29057"/>
                  </a:lnTo>
                  <a:lnTo>
                    <a:pt x="23672" y="7416"/>
                  </a:lnTo>
                  <a:close/>
                </a:path>
                <a:path w="53340" h="68478">
                  <a:moveTo>
                    <a:pt x="711" y="0"/>
                  </a:moveTo>
                  <a:lnTo>
                    <a:pt x="0" y="15747"/>
                  </a:lnTo>
                  <a:lnTo>
                    <a:pt x="5283" y="15747"/>
                  </a:lnTo>
                  <a:lnTo>
                    <a:pt x="8839" y="0"/>
                  </a:lnTo>
                  <a:lnTo>
                    <a:pt x="711" y="0"/>
                  </a:lnTo>
                  <a:close/>
                </a:path>
              </a:pathLst>
            </a:custGeom>
            <a:solidFill>
              <a:srgbClr val="282828"/>
            </a:solidFill>
          </p:spPr>
          <p:txBody>
            <a:bodyPr wrap="square" lIns="0" tIns="0" rIns="0" bIns="0" rtlCol="0">
              <a:noAutofit/>
            </a:bodyPr>
            <a:lstStyle/>
            <a:p>
              <a:endParaRPr sz="1322"/>
            </a:p>
          </p:txBody>
        </p:sp>
        <p:sp>
          <p:nvSpPr>
            <p:cNvPr id="118" name="object 136">
              <a:extLst>
                <a:ext uri="{FF2B5EF4-FFF2-40B4-BE49-F238E27FC236}">
                  <a16:creationId xmlns:a16="http://schemas.microsoft.com/office/drawing/2014/main" id="{FFCAADFA-E06B-FC4F-3758-2C35905FFBFE}"/>
                </a:ext>
              </a:extLst>
            </p:cNvPr>
            <p:cNvSpPr/>
            <p:nvPr/>
          </p:nvSpPr>
          <p:spPr>
            <a:xfrm>
              <a:off x="4445600" y="8669999"/>
              <a:ext cx="37921" cy="41618"/>
            </a:xfrm>
            <a:custGeom>
              <a:avLst/>
              <a:gdLst/>
              <a:ahLst/>
              <a:cxnLst/>
              <a:rect l="l" t="t" r="r" b="b"/>
              <a:pathLst>
                <a:path w="44805" h="49174">
                  <a:moveTo>
                    <a:pt x="44500" y="0"/>
                  </a:moveTo>
                  <a:lnTo>
                    <a:pt x="36068" y="0"/>
                  </a:lnTo>
                  <a:lnTo>
                    <a:pt x="36169" y="4572"/>
                  </a:lnTo>
                  <a:lnTo>
                    <a:pt x="33774" y="17185"/>
                  </a:lnTo>
                  <a:lnTo>
                    <a:pt x="28552" y="30178"/>
                  </a:lnTo>
                  <a:lnTo>
                    <a:pt x="23469" y="40436"/>
                  </a:lnTo>
                  <a:lnTo>
                    <a:pt x="23164" y="40436"/>
                  </a:lnTo>
                  <a:lnTo>
                    <a:pt x="21742" y="36169"/>
                  </a:lnTo>
                  <a:lnTo>
                    <a:pt x="20523" y="32004"/>
                  </a:lnTo>
                  <a:lnTo>
                    <a:pt x="18897" y="27635"/>
                  </a:lnTo>
                  <a:lnTo>
                    <a:pt x="9448" y="0"/>
                  </a:lnTo>
                  <a:lnTo>
                    <a:pt x="0" y="0"/>
                  </a:lnTo>
                  <a:lnTo>
                    <a:pt x="17983" y="49174"/>
                  </a:lnTo>
                  <a:lnTo>
                    <a:pt x="26416" y="49174"/>
                  </a:lnTo>
                  <a:lnTo>
                    <a:pt x="33284" y="37313"/>
                  </a:lnTo>
                  <a:lnTo>
                    <a:pt x="39322" y="25223"/>
                  </a:lnTo>
                  <a:lnTo>
                    <a:pt x="43496" y="13369"/>
                  </a:lnTo>
                  <a:lnTo>
                    <a:pt x="44805" y="3657"/>
                  </a:lnTo>
                  <a:lnTo>
                    <a:pt x="44602" y="1016"/>
                  </a:lnTo>
                  <a:lnTo>
                    <a:pt x="44500" y="0"/>
                  </a:lnTo>
                  <a:close/>
                </a:path>
              </a:pathLst>
            </a:custGeom>
            <a:solidFill>
              <a:srgbClr val="282828"/>
            </a:solidFill>
          </p:spPr>
          <p:txBody>
            <a:bodyPr wrap="square" lIns="0" tIns="0" rIns="0" bIns="0" rtlCol="0">
              <a:noAutofit/>
            </a:bodyPr>
            <a:lstStyle/>
            <a:p>
              <a:endParaRPr sz="1322"/>
            </a:p>
          </p:txBody>
        </p:sp>
        <p:sp>
          <p:nvSpPr>
            <p:cNvPr id="119" name="object 137">
              <a:extLst>
                <a:ext uri="{FF2B5EF4-FFF2-40B4-BE49-F238E27FC236}">
                  <a16:creationId xmlns:a16="http://schemas.microsoft.com/office/drawing/2014/main" id="{E9ADA659-17F0-2286-EAE4-C0BC328CECAB}"/>
                </a:ext>
              </a:extLst>
            </p:cNvPr>
            <p:cNvSpPr/>
            <p:nvPr/>
          </p:nvSpPr>
          <p:spPr>
            <a:xfrm>
              <a:off x="4488852"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120" name="object 138">
              <a:extLst>
                <a:ext uri="{FF2B5EF4-FFF2-40B4-BE49-F238E27FC236}">
                  <a16:creationId xmlns:a16="http://schemas.microsoft.com/office/drawing/2014/main" id="{EA73CF14-7399-EA1A-44B5-4E629E3F612D}"/>
                </a:ext>
              </a:extLst>
            </p:cNvPr>
            <p:cNvSpPr/>
            <p:nvPr/>
          </p:nvSpPr>
          <p:spPr>
            <a:xfrm>
              <a:off x="45490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121" name="object 139">
              <a:extLst>
                <a:ext uri="{FF2B5EF4-FFF2-40B4-BE49-F238E27FC236}">
                  <a16:creationId xmlns:a16="http://schemas.microsoft.com/office/drawing/2014/main" id="{AF508A5D-6274-CA75-B25F-6CA29CE011FF}"/>
                </a:ext>
              </a:extLst>
            </p:cNvPr>
            <p:cNvSpPr/>
            <p:nvPr/>
          </p:nvSpPr>
          <p:spPr>
            <a:xfrm>
              <a:off x="459891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22" name="object 140">
              <a:extLst>
                <a:ext uri="{FF2B5EF4-FFF2-40B4-BE49-F238E27FC236}">
                  <a16:creationId xmlns:a16="http://schemas.microsoft.com/office/drawing/2014/main" id="{EC86B3EF-2288-9392-04B2-826CB96B55AE}"/>
                </a:ext>
              </a:extLst>
            </p:cNvPr>
            <p:cNvSpPr/>
            <p:nvPr/>
          </p:nvSpPr>
          <p:spPr>
            <a:xfrm>
              <a:off x="4644833"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grpSp>
      <p:pic>
        <p:nvPicPr>
          <p:cNvPr id="123" name="Picture 122" descr="A blue and red text with a flag and a flag&#10;&#10;Description automatically generated">
            <a:extLst>
              <a:ext uri="{FF2B5EF4-FFF2-40B4-BE49-F238E27FC236}">
                <a16:creationId xmlns:a16="http://schemas.microsoft.com/office/drawing/2014/main" id="{3C57214A-186F-A0F4-45C9-602F4AA578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2070" y="6170339"/>
            <a:ext cx="907953" cy="543151"/>
          </a:xfrm>
          <a:prstGeom prst="rect">
            <a:avLst/>
          </a:prstGeom>
        </p:spPr>
      </p:pic>
      <p:pic>
        <p:nvPicPr>
          <p:cNvPr id="124" name="Picture 123" descr="A blue flag with yellow stars&#10;&#10;Description automatically generated">
            <a:extLst>
              <a:ext uri="{FF2B5EF4-FFF2-40B4-BE49-F238E27FC236}">
                <a16:creationId xmlns:a16="http://schemas.microsoft.com/office/drawing/2014/main" id="{05597A2E-9CC1-23CA-1701-CEF0AB788F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062" y="6151590"/>
            <a:ext cx="568368" cy="573062"/>
          </a:xfrm>
          <a:prstGeom prst="rect">
            <a:avLst/>
          </a:prstGeom>
        </p:spPr>
      </p:pic>
      <p:sp>
        <p:nvSpPr>
          <p:cNvPr id="125" name="object 85">
            <a:extLst>
              <a:ext uri="{FF2B5EF4-FFF2-40B4-BE49-F238E27FC236}">
                <a16:creationId xmlns:a16="http://schemas.microsoft.com/office/drawing/2014/main" id="{2662C3A8-3985-511B-4B75-270B8C540772}"/>
              </a:ext>
            </a:extLst>
          </p:cNvPr>
          <p:cNvSpPr txBox="1"/>
          <p:nvPr/>
        </p:nvSpPr>
        <p:spPr>
          <a:xfrm>
            <a:off x="2180964" y="1036085"/>
            <a:ext cx="5577514" cy="659155"/>
          </a:xfrm>
          <a:prstGeom prst="rect">
            <a:avLst/>
          </a:prstGeom>
          <a:noFill/>
        </p:spPr>
        <p:txBody>
          <a:bodyPr wrap="square" lIns="0" tIns="0" rIns="0" bIns="0" rtlCol="0">
            <a:spAutoFit/>
          </a:bodyPr>
          <a:lstStyle/>
          <a:p>
            <a:pPr algn="ctr">
              <a:lnSpc>
                <a:spcPts val="2530"/>
              </a:lnSpc>
              <a:spcBef>
                <a:spcPts val="126"/>
              </a:spcBef>
            </a:pPr>
            <a:r>
              <a:rPr lang="el-GR" sz="2200" b="1" dirty="0">
                <a:effectLst/>
                <a:latin typeface="Calibri" panose="020F0502020204030204" pitchFamily="34" charset="0"/>
                <a:ea typeface="Calibri" panose="020F0502020204030204" pitchFamily="34" charset="0"/>
                <a:cs typeface="Times New Roman" panose="02020603050405020304" pitchFamily="18" charset="0"/>
              </a:rPr>
              <a:t>Αξιολόγηση της Εθνικής Στρατηγικής Ε&amp;Κ </a:t>
            </a:r>
            <a:endParaRPr lang="en-US" sz="2200" b="1"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l-GR" sz="2200" b="1" dirty="0">
                <a:effectLst/>
                <a:latin typeface="Calibri" panose="020F0502020204030204" pitchFamily="34" charset="0"/>
                <a:ea typeface="Calibri" panose="020F0502020204030204" pitchFamily="34" charset="0"/>
                <a:cs typeface="Times New Roman" panose="02020603050405020304" pitchFamily="18" charset="0"/>
              </a:rPr>
              <a:t>για την Έξυπνη Εξειδίκευση (RIS3) 2014 –2020 </a:t>
            </a:r>
            <a:endParaRPr sz="2200" b="1" dirty="0">
              <a:solidFill>
                <a:srgbClr val="C00000"/>
              </a:solidFill>
              <a:latin typeface="CeraGR-Black" panose="00000A00000000000000" pitchFamily="50" charset="-95"/>
              <a:cs typeface="Calibri" panose="020F0502020204030204" pitchFamily="34" charset="0"/>
            </a:endParaRPr>
          </a:p>
        </p:txBody>
      </p:sp>
      <p:sp>
        <p:nvSpPr>
          <p:cNvPr id="127" name="object 85">
            <a:extLst>
              <a:ext uri="{FF2B5EF4-FFF2-40B4-BE49-F238E27FC236}">
                <a16:creationId xmlns:a16="http://schemas.microsoft.com/office/drawing/2014/main" id="{2A8F6356-D56E-2656-E098-BA9DD070ADC5}"/>
              </a:ext>
            </a:extLst>
          </p:cNvPr>
          <p:cNvSpPr txBox="1"/>
          <p:nvPr/>
        </p:nvSpPr>
        <p:spPr>
          <a:xfrm>
            <a:off x="2016537" y="2073299"/>
            <a:ext cx="5872924" cy="369332"/>
          </a:xfrm>
          <a:prstGeom prst="rect">
            <a:avLst/>
          </a:prstGeom>
        </p:spPr>
        <p:txBody>
          <a:bodyPr wrap="square" lIns="0" tIns="0" rIns="0" bIns="0" rtlCol="0">
            <a:spAutoFit/>
          </a:bodyPr>
          <a:lstStyle/>
          <a:p>
            <a:pPr marL="0" algn="ctr" rtl="0" eaLnBrk="1" latinLnBrk="0" hangingPunct="1">
              <a:spcBef>
                <a:spcPts val="0"/>
              </a:spcBef>
              <a:spcAft>
                <a:spcPts val="0"/>
              </a:spcAft>
            </a:pPr>
            <a:r>
              <a:rPr lang="el-GR" sz="2400" b="1" dirty="0">
                <a:solidFill>
                  <a:srgbClr val="000000"/>
                </a:solidFill>
                <a:latin typeface="Calibri" panose="020F0502020204030204" pitchFamily="34" charset="0"/>
                <a:cs typeface="Times New Roman" panose="02020603050405020304" pitchFamily="18" charset="0"/>
              </a:rPr>
              <a:t>Περιφερειακή Διάσταση της </a:t>
            </a:r>
            <a:r>
              <a:rPr lang="en-GB" sz="2400" b="1" dirty="0">
                <a:solidFill>
                  <a:srgbClr val="000000"/>
                </a:solidFill>
                <a:latin typeface="Calibri" panose="020F0502020204030204" pitchFamily="34" charset="0"/>
                <a:cs typeface="Times New Roman" panose="02020603050405020304" pitchFamily="18" charset="0"/>
              </a:rPr>
              <a:t>RIS3</a:t>
            </a:r>
            <a:endParaRPr lang="en-GB" sz="2400" b="1" dirty="0">
              <a:effectLst/>
            </a:endParaRPr>
          </a:p>
        </p:txBody>
      </p:sp>
      <p:pic>
        <p:nvPicPr>
          <p:cNvPr id="128" name="Picture 127" descr="A blue and white logo&#10;&#10;Description automatically generated">
            <a:extLst>
              <a:ext uri="{FF2B5EF4-FFF2-40B4-BE49-F238E27FC236}">
                <a16:creationId xmlns:a16="http://schemas.microsoft.com/office/drawing/2014/main" id="{09FCFCDD-258C-C6D3-2C77-248E1D1CB6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1430" y="275376"/>
            <a:ext cx="1639116" cy="612355"/>
          </a:xfrm>
          <a:prstGeom prst="rect">
            <a:avLst/>
          </a:prstGeom>
        </p:spPr>
      </p:pic>
      <p:pic>
        <p:nvPicPr>
          <p:cNvPr id="129" name="Picture 128" descr="A white and blue text on a black background&#10;&#10;Description automatically generated">
            <a:extLst>
              <a:ext uri="{FF2B5EF4-FFF2-40B4-BE49-F238E27FC236}">
                <a16:creationId xmlns:a16="http://schemas.microsoft.com/office/drawing/2014/main" id="{10933977-D257-76C5-3539-D5A92E8B031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35848" y="339124"/>
            <a:ext cx="1218722" cy="484859"/>
          </a:xfrm>
          <a:prstGeom prst="rect">
            <a:avLst/>
          </a:prstGeom>
        </p:spPr>
      </p:pic>
      <p:sp>
        <p:nvSpPr>
          <p:cNvPr id="7" name="TextBox 6">
            <a:extLst>
              <a:ext uri="{FF2B5EF4-FFF2-40B4-BE49-F238E27FC236}">
                <a16:creationId xmlns:a16="http://schemas.microsoft.com/office/drawing/2014/main" id="{473D46D0-3375-90E2-7219-2A8F4CDE51D8}"/>
              </a:ext>
            </a:extLst>
          </p:cNvPr>
          <p:cNvSpPr txBox="1"/>
          <p:nvPr/>
        </p:nvSpPr>
        <p:spPr>
          <a:xfrm>
            <a:off x="2484220" y="2648770"/>
            <a:ext cx="5019674" cy="727122"/>
          </a:xfrm>
          <a:prstGeom prst="rect">
            <a:avLst/>
          </a:prstGeom>
          <a:noFill/>
        </p:spPr>
        <p:txBody>
          <a:bodyPr wrap="square">
            <a:spAutoFit/>
          </a:bodyPr>
          <a:lstStyle/>
          <a:p>
            <a:pPr algn="ctr">
              <a:lnSpc>
                <a:spcPts val="2530"/>
              </a:lnSpc>
              <a:spcBef>
                <a:spcPts val="126"/>
              </a:spcBef>
            </a:pPr>
            <a:r>
              <a:rPr lang="el-GR" sz="1800" b="1" dirty="0">
                <a:solidFill>
                  <a:srgbClr val="C00000"/>
                </a:solidFill>
                <a:latin typeface="Calibri" panose="020F0502020204030204" pitchFamily="34" charset="0"/>
                <a:ea typeface="Calibri" panose="020F0502020204030204" pitchFamily="34" charset="0"/>
                <a:cs typeface="Calibri" panose="020F0502020204030204" pitchFamily="34" charset="0"/>
              </a:rPr>
              <a:t>Ινστιτούτο ΠΑΣΤΕΡ </a:t>
            </a:r>
          </a:p>
          <a:p>
            <a:pPr algn="ctr">
              <a:lnSpc>
                <a:spcPts val="2530"/>
              </a:lnSpc>
              <a:spcBef>
                <a:spcPts val="126"/>
              </a:spcBef>
            </a:pPr>
            <a:r>
              <a:rPr lang="en-US" sz="1800" b="1" dirty="0">
                <a:solidFill>
                  <a:srgbClr val="C00000"/>
                </a:solidFill>
                <a:latin typeface="Calibri" panose="020F0502020204030204" pitchFamily="34" charset="0"/>
                <a:ea typeface="Calibri" panose="020F0502020204030204" pitchFamily="34" charset="0"/>
                <a:cs typeface="Calibri" panose="020F0502020204030204" pitchFamily="34" charset="0"/>
              </a:rPr>
              <a:t>3</a:t>
            </a:r>
            <a:r>
              <a:rPr lang="el-GR" sz="1800" b="1" dirty="0">
                <a:solidFill>
                  <a:srgbClr val="C00000"/>
                </a:solidFill>
                <a:latin typeface="Calibri" panose="020F0502020204030204" pitchFamily="34" charset="0"/>
                <a:ea typeface="Calibri" panose="020F0502020204030204" pitchFamily="34" charset="0"/>
                <a:cs typeface="Calibri" panose="020F0502020204030204" pitchFamily="34" charset="0"/>
              </a:rPr>
              <a:t>-</a:t>
            </a:r>
            <a:r>
              <a:rPr lang="el-GR" b="1" dirty="0">
                <a:solidFill>
                  <a:srgbClr val="C00000"/>
                </a:solidFill>
                <a:latin typeface="Calibri" panose="020F0502020204030204" pitchFamily="34" charset="0"/>
                <a:ea typeface="Calibri" panose="020F0502020204030204" pitchFamily="34" charset="0"/>
                <a:cs typeface="Calibri" panose="020F0502020204030204" pitchFamily="34" charset="0"/>
              </a:rPr>
              <a:t>ΔΕΚΕΜ</a:t>
            </a:r>
            <a:r>
              <a:rPr lang="el-GR" sz="1800" b="1" dirty="0">
                <a:solidFill>
                  <a:srgbClr val="C00000"/>
                </a:solidFill>
                <a:latin typeface="Calibri" panose="020F0502020204030204" pitchFamily="34" charset="0"/>
                <a:ea typeface="Calibri" panose="020F0502020204030204" pitchFamily="34" charset="0"/>
                <a:cs typeface="Calibri" panose="020F0502020204030204" pitchFamily="34" charset="0"/>
              </a:rPr>
              <a:t>ΒΡΙΟΥ 2024</a:t>
            </a:r>
          </a:p>
        </p:txBody>
      </p:sp>
    </p:spTree>
    <p:extLst>
      <p:ext uri="{BB962C8B-B14F-4D97-AF65-F5344CB8AC3E}">
        <p14:creationId xmlns:p14="http://schemas.microsoft.com/office/powerpoint/2010/main" val="198842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7275259" cy="369332"/>
          </a:xfrm>
          <a:prstGeom prst="rect">
            <a:avLst/>
          </a:prstGeom>
          <a:noFill/>
        </p:spPr>
        <p:txBody>
          <a:bodyPr wrap="square" rtlCol="0">
            <a:spAutoFit/>
          </a:bodyPr>
          <a:lstStyle/>
          <a:p>
            <a:r>
              <a:rPr lang="el-GR" b="1" dirty="0">
                <a:solidFill>
                  <a:schemeClr val="bg2">
                    <a:lumMod val="25000"/>
                  </a:schemeClr>
                </a:solidFill>
              </a:rPr>
              <a:t> </a:t>
            </a:r>
          </a:p>
        </p:txBody>
      </p:sp>
      <p:sp>
        <p:nvSpPr>
          <p:cNvPr id="5" name="TextBox 4">
            <a:extLst>
              <a:ext uri="{FF2B5EF4-FFF2-40B4-BE49-F238E27FC236}">
                <a16:creationId xmlns:a16="http://schemas.microsoft.com/office/drawing/2014/main" id="{D497A41B-52AF-61D1-70ED-774E27AB41FB}"/>
              </a:ext>
            </a:extLst>
          </p:cNvPr>
          <p:cNvSpPr txBox="1"/>
          <p:nvPr/>
        </p:nvSpPr>
        <p:spPr>
          <a:xfrm>
            <a:off x="385823" y="0"/>
            <a:ext cx="38645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Arial" panose="020B0604020202020204"/>
                <a:ea typeface="+mn-ea"/>
                <a:cs typeface="+mn-cs"/>
              </a:rPr>
              <a:t>Περιφερειακή Διάσταση της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RIS3 </a:t>
            </a:r>
          </a:p>
        </p:txBody>
      </p:sp>
      <p:sp>
        <p:nvSpPr>
          <p:cNvPr id="2" name="TextBox 1">
            <a:extLst>
              <a:ext uri="{FF2B5EF4-FFF2-40B4-BE49-F238E27FC236}">
                <a16:creationId xmlns:a16="http://schemas.microsoft.com/office/drawing/2014/main" id="{A68A4855-1976-558B-CE3B-9073E3574D37}"/>
              </a:ext>
            </a:extLst>
          </p:cNvPr>
          <p:cNvSpPr txBox="1"/>
          <p:nvPr/>
        </p:nvSpPr>
        <p:spPr>
          <a:xfrm>
            <a:off x="385823" y="369332"/>
            <a:ext cx="5458995" cy="369332"/>
          </a:xfrm>
          <a:prstGeom prst="rect">
            <a:avLst/>
          </a:prstGeom>
          <a:noFill/>
        </p:spPr>
        <p:txBody>
          <a:bodyPr wrap="none" rtlCol="0">
            <a:spAutoFit/>
          </a:bodyPr>
          <a:lstStyle/>
          <a:p>
            <a:r>
              <a:rPr lang="el-GR" b="1" dirty="0">
                <a:solidFill>
                  <a:schemeClr val="bg2">
                    <a:lumMod val="25000"/>
                  </a:schemeClr>
                </a:solidFill>
              </a:rPr>
              <a:t>4. Αποτίμηση εφαρμογής των Σχεδίων Δράσης  </a:t>
            </a:r>
          </a:p>
        </p:txBody>
      </p:sp>
      <p:sp>
        <p:nvSpPr>
          <p:cNvPr id="7" name="TextBox 6">
            <a:extLst>
              <a:ext uri="{FF2B5EF4-FFF2-40B4-BE49-F238E27FC236}">
                <a16:creationId xmlns:a16="http://schemas.microsoft.com/office/drawing/2014/main" id="{B62046AE-B2D0-FF08-C8EC-16761D7A5380}"/>
              </a:ext>
            </a:extLst>
          </p:cNvPr>
          <p:cNvSpPr txBox="1"/>
          <p:nvPr/>
        </p:nvSpPr>
        <p:spPr>
          <a:xfrm>
            <a:off x="5248276" y="722888"/>
            <a:ext cx="4633851" cy="338554"/>
          </a:xfrm>
          <a:prstGeom prst="rect">
            <a:avLst/>
          </a:prstGeom>
          <a:noFill/>
        </p:spPr>
        <p:txBody>
          <a:bodyPr wrap="square">
            <a:spAutoFit/>
          </a:bodyPr>
          <a:lstStyle/>
          <a:p>
            <a:r>
              <a:rPr lang="el-GR" sz="1600" b="1" i="1" dirty="0"/>
              <a:t>Πηγές χρηματοδότησης και ενισχυόμενα έργα</a:t>
            </a:r>
          </a:p>
        </p:txBody>
      </p:sp>
      <p:graphicFrame>
        <p:nvGraphicFramePr>
          <p:cNvPr id="4" name="Διάγραμμα 3">
            <a:extLst>
              <a:ext uri="{FF2B5EF4-FFF2-40B4-BE49-F238E27FC236}">
                <a16:creationId xmlns:a16="http://schemas.microsoft.com/office/drawing/2014/main" id="{47746C76-7270-33CE-FE6F-E60FB7FFE744}"/>
              </a:ext>
            </a:extLst>
          </p:cNvPr>
          <p:cNvGraphicFramePr/>
          <p:nvPr>
            <p:extLst>
              <p:ext uri="{D42A27DB-BD31-4B8C-83A1-F6EECF244321}">
                <p14:modId xmlns:p14="http://schemas.microsoft.com/office/powerpoint/2010/main" val="2606076887"/>
              </p:ext>
            </p:extLst>
          </p:nvPr>
        </p:nvGraphicFramePr>
        <p:xfrm>
          <a:off x="385824" y="1350644"/>
          <a:ext cx="3728976" cy="4531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Πίνακας 5">
            <a:extLst>
              <a:ext uri="{FF2B5EF4-FFF2-40B4-BE49-F238E27FC236}">
                <a16:creationId xmlns:a16="http://schemas.microsoft.com/office/drawing/2014/main" id="{AD836268-E0CB-1289-3919-2F9B0932FAC6}"/>
              </a:ext>
            </a:extLst>
          </p:cNvPr>
          <p:cNvGraphicFramePr>
            <a:graphicFrameLocks noGrp="1"/>
          </p:cNvGraphicFramePr>
          <p:nvPr>
            <p:extLst>
              <p:ext uri="{D42A27DB-BD31-4B8C-83A1-F6EECF244321}">
                <p14:modId xmlns:p14="http://schemas.microsoft.com/office/powerpoint/2010/main" val="2284657277"/>
              </p:ext>
            </p:extLst>
          </p:nvPr>
        </p:nvGraphicFramePr>
        <p:xfrm>
          <a:off x="4324350" y="2077360"/>
          <a:ext cx="5290456" cy="3313789"/>
        </p:xfrm>
        <a:graphic>
          <a:graphicData uri="http://schemas.openxmlformats.org/drawingml/2006/table">
            <a:tbl>
              <a:tblPr/>
              <a:tblGrid>
                <a:gridCol w="4419600">
                  <a:extLst>
                    <a:ext uri="{9D8B030D-6E8A-4147-A177-3AD203B41FA5}">
                      <a16:colId xmlns:a16="http://schemas.microsoft.com/office/drawing/2014/main" val="4124721107"/>
                    </a:ext>
                  </a:extLst>
                </a:gridCol>
                <a:gridCol w="870856">
                  <a:extLst>
                    <a:ext uri="{9D8B030D-6E8A-4147-A177-3AD203B41FA5}">
                      <a16:colId xmlns:a16="http://schemas.microsoft.com/office/drawing/2014/main" val="1008782955"/>
                    </a:ext>
                  </a:extLst>
                </a:gridCol>
              </a:tblGrid>
              <a:tr h="239748">
                <a:tc>
                  <a:txBody>
                    <a:bodyPr/>
                    <a:lstStyle>
                      <a:lvl1pPr marL="0" algn="l" defTabSz="742950" rtl="0" eaLnBrk="1" latinLnBrk="0" hangingPunct="1">
                        <a:defRPr sz="1463" kern="1200">
                          <a:solidFill>
                            <a:schemeClr val="tx1"/>
                          </a:solidFill>
                          <a:latin typeface="Calibri" panose="020F0502020204030204"/>
                        </a:defRPr>
                      </a:lvl1pPr>
                      <a:lvl2pPr marL="371475" algn="l" defTabSz="742950" rtl="0" eaLnBrk="1" latinLnBrk="0" hangingPunct="1">
                        <a:defRPr sz="1463" kern="1200">
                          <a:solidFill>
                            <a:schemeClr val="tx1"/>
                          </a:solidFill>
                          <a:latin typeface="Calibri" panose="020F0502020204030204"/>
                        </a:defRPr>
                      </a:lvl2pPr>
                      <a:lvl3pPr marL="742950" algn="l" defTabSz="742950" rtl="0" eaLnBrk="1" latinLnBrk="0" hangingPunct="1">
                        <a:defRPr sz="1463" kern="1200">
                          <a:solidFill>
                            <a:schemeClr val="tx1"/>
                          </a:solidFill>
                          <a:latin typeface="Calibri" panose="020F0502020204030204"/>
                        </a:defRPr>
                      </a:lvl3pPr>
                      <a:lvl4pPr marL="1114425" algn="l" defTabSz="742950" rtl="0" eaLnBrk="1" latinLnBrk="0" hangingPunct="1">
                        <a:defRPr sz="1463" kern="1200">
                          <a:solidFill>
                            <a:schemeClr val="tx1"/>
                          </a:solidFill>
                          <a:latin typeface="Calibri" panose="020F0502020204030204"/>
                        </a:defRPr>
                      </a:lvl4pPr>
                      <a:lvl5pPr marL="1485900" algn="l" defTabSz="742950" rtl="0" eaLnBrk="1" latinLnBrk="0" hangingPunct="1">
                        <a:defRPr sz="1463" kern="1200">
                          <a:solidFill>
                            <a:schemeClr val="tx1"/>
                          </a:solidFill>
                          <a:latin typeface="Calibri" panose="020F0502020204030204"/>
                        </a:defRPr>
                      </a:lvl5pPr>
                      <a:lvl6pPr marL="1857375" algn="l" defTabSz="742950" rtl="0" eaLnBrk="1" latinLnBrk="0" hangingPunct="1">
                        <a:defRPr sz="1463" kern="1200">
                          <a:solidFill>
                            <a:schemeClr val="tx1"/>
                          </a:solidFill>
                          <a:latin typeface="Calibri" panose="020F0502020204030204"/>
                        </a:defRPr>
                      </a:lvl6pPr>
                      <a:lvl7pPr marL="2228850" algn="l" defTabSz="742950" rtl="0" eaLnBrk="1" latinLnBrk="0" hangingPunct="1">
                        <a:defRPr sz="1463" kern="1200">
                          <a:solidFill>
                            <a:schemeClr val="tx1"/>
                          </a:solidFill>
                          <a:latin typeface="Calibri" panose="020F0502020204030204"/>
                        </a:defRPr>
                      </a:lvl7pPr>
                      <a:lvl8pPr marL="2600325" algn="l" defTabSz="742950" rtl="0" eaLnBrk="1" latinLnBrk="0" hangingPunct="1">
                        <a:defRPr sz="1463" kern="1200">
                          <a:solidFill>
                            <a:schemeClr val="tx1"/>
                          </a:solidFill>
                          <a:latin typeface="Calibri" panose="020F0502020204030204"/>
                        </a:defRPr>
                      </a:lvl8pPr>
                      <a:lvl9pPr marL="2971800" algn="l" defTabSz="742950" rtl="0" eaLnBrk="1" latinLnBrk="0" hangingPunct="1">
                        <a:defRPr sz="1463" kern="1200">
                          <a:solidFill>
                            <a:schemeClr val="tx1"/>
                          </a:solidFill>
                          <a:latin typeface="Calibri" panose="020F0502020204030204"/>
                        </a:defRPr>
                      </a:lvl9pPr>
                    </a:lstStyle>
                    <a:p>
                      <a:pPr algn="just" fontAlgn="ctr"/>
                      <a:r>
                        <a:rPr lang="el-GR" sz="1100" u="none" strike="noStrike" dirty="0">
                          <a:effectLst/>
                          <a:latin typeface="+mn-lt"/>
                        </a:rPr>
                        <a:t>Υποστηριζόμενα έργα ενίσχυσης ερευνητικών υποδομών</a:t>
                      </a:r>
                      <a:endParaRPr lang="el-GR" sz="1100" b="0" i="0" u="none" strike="noStrike" dirty="0">
                        <a:solidFill>
                          <a:srgbClr val="000000"/>
                        </a:solidFill>
                        <a:effectLst/>
                        <a:latin typeface="+mn-lt"/>
                      </a:endParaRPr>
                    </a:p>
                  </a:txBody>
                  <a:tcPr marL="6350" marR="6350" marT="6350" marB="0" anchor="ctr">
                    <a:lnL>
                      <a:noFill/>
                    </a:lnL>
                    <a:lnR>
                      <a:noFill/>
                    </a:lnR>
                    <a:lnT w="12700" cmpd="sng">
                      <a:solidFill>
                        <a:srgbClr val="9F2936"/>
                      </a:solidFill>
                    </a:lnT>
                    <a:lnB>
                      <a:noFill/>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panose="020F0502020204030204"/>
                        </a:defRPr>
                      </a:lvl1pPr>
                      <a:lvl2pPr marL="371475" algn="l" defTabSz="742950" rtl="0" eaLnBrk="1" latinLnBrk="0" hangingPunct="1">
                        <a:defRPr sz="1463" kern="1200">
                          <a:solidFill>
                            <a:schemeClr val="tx1"/>
                          </a:solidFill>
                          <a:latin typeface="Calibri" panose="020F0502020204030204"/>
                        </a:defRPr>
                      </a:lvl2pPr>
                      <a:lvl3pPr marL="742950" algn="l" defTabSz="742950" rtl="0" eaLnBrk="1" latinLnBrk="0" hangingPunct="1">
                        <a:defRPr sz="1463" kern="1200">
                          <a:solidFill>
                            <a:schemeClr val="tx1"/>
                          </a:solidFill>
                          <a:latin typeface="Calibri" panose="020F0502020204030204"/>
                        </a:defRPr>
                      </a:lvl3pPr>
                      <a:lvl4pPr marL="1114425" algn="l" defTabSz="742950" rtl="0" eaLnBrk="1" latinLnBrk="0" hangingPunct="1">
                        <a:defRPr sz="1463" kern="1200">
                          <a:solidFill>
                            <a:schemeClr val="tx1"/>
                          </a:solidFill>
                          <a:latin typeface="Calibri" panose="020F0502020204030204"/>
                        </a:defRPr>
                      </a:lvl4pPr>
                      <a:lvl5pPr marL="1485900" algn="l" defTabSz="742950" rtl="0" eaLnBrk="1" latinLnBrk="0" hangingPunct="1">
                        <a:defRPr sz="1463" kern="1200">
                          <a:solidFill>
                            <a:schemeClr val="tx1"/>
                          </a:solidFill>
                          <a:latin typeface="Calibri" panose="020F0502020204030204"/>
                        </a:defRPr>
                      </a:lvl5pPr>
                      <a:lvl6pPr marL="1857375" algn="l" defTabSz="742950" rtl="0" eaLnBrk="1" latinLnBrk="0" hangingPunct="1">
                        <a:defRPr sz="1463" kern="1200">
                          <a:solidFill>
                            <a:schemeClr val="tx1"/>
                          </a:solidFill>
                          <a:latin typeface="Calibri" panose="020F0502020204030204"/>
                        </a:defRPr>
                      </a:lvl6pPr>
                      <a:lvl7pPr marL="2228850" algn="l" defTabSz="742950" rtl="0" eaLnBrk="1" latinLnBrk="0" hangingPunct="1">
                        <a:defRPr sz="1463" kern="1200">
                          <a:solidFill>
                            <a:schemeClr val="tx1"/>
                          </a:solidFill>
                          <a:latin typeface="Calibri" panose="020F0502020204030204"/>
                        </a:defRPr>
                      </a:lvl7pPr>
                      <a:lvl8pPr marL="2600325" algn="l" defTabSz="742950" rtl="0" eaLnBrk="1" latinLnBrk="0" hangingPunct="1">
                        <a:defRPr sz="1463" kern="1200">
                          <a:solidFill>
                            <a:schemeClr val="tx1"/>
                          </a:solidFill>
                          <a:latin typeface="Calibri" panose="020F0502020204030204"/>
                        </a:defRPr>
                      </a:lvl8pPr>
                      <a:lvl9pPr marL="2971800" algn="l" defTabSz="742950" rtl="0" eaLnBrk="1" latinLnBrk="0" hangingPunct="1">
                        <a:defRPr sz="1463" kern="1200">
                          <a:solidFill>
                            <a:schemeClr val="tx1"/>
                          </a:solidFill>
                          <a:latin typeface="Calibri" panose="020F0502020204030204"/>
                        </a:defRPr>
                      </a:lvl9pPr>
                    </a:lstStyle>
                    <a:p>
                      <a:pPr algn="ctr" fontAlgn="ctr"/>
                      <a:r>
                        <a:rPr lang="el-GR" sz="1100" b="1" u="none" strike="noStrike" dirty="0">
                          <a:effectLst/>
                          <a:latin typeface="+mn-lt"/>
                        </a:rPr>
                        <a:t>109</a:t>
                      </a:r>
                      <a:endParaRPr lang="en-GB" sz="1100" b="1" i="0" u="none" strike="noStrike" dirty="0">
                        <a:solidFill>
                          <a:srgbClr val="000000"/>
                        </a:solidFill>
                        <a:effectLst/>
                        <a:latin typeface="+mn-lt"/>
                      </a:endParaRPr>
                    </a:p>
                  </a:txBody>
                  <a:tcPr marL="6350" marR="6350" marT="6350" marB="0" anchor="ctr">
                    <a:lnL>
                      <a:noFill/>
                    </a:lnL>
                    <a:lnR>
                      <a:noFill/>
                    </a:lnR>
                    <a:lnT w="12700" cmpd="sng">
                      <a:solidFill>
                        <a:srgbClr val="9F2936"/>
                      </a:solidFill>
                    </a:lnT>
                    <a:lnB>
                      <a:noFill/>
                    </a:lnB>
                    <a:lnTlToBr w="12700" cmpd="sng">
                      <a:noFill/>
                      <a:prstDash val="solid"/>
                    </a:lnTlToBr>
                    <a:lnBlToTr w="12700" cmpd="sng">
                      <a:noFill/>
                      <a:prstDash val="solid"/>
                    </a:lnBlToTr>
                    <a:solidFill>
                      <a:srgbClr val="FFF4E7"/>
                    </a:solidFill>
                  </a:tcPr>
                </a:tc>
                <a:extLst>
                  <a:ext uri="{0D108BD9-81ED-4DB2-BD59-A6C34878D82A}">
                    <a16:rowId xmlns:a16="http://schemas.microsoft.com/office/drawing/2014/main" val="1298690042"/>
                  </a:ext>
                </a:extLst>
              </a:tr>
              <a:tr h="429949">
                <a:tc>
                  <a:txBody>
                    <a:bodyPr/>
                    <a:lstStyle>
                      <a:lvl1pPr marL="0" algn="l" defTabSz="742950" rtl="0" eaLnBrk="1" latinLnBrk="0" hangingPunct="1">
                        <a:defRPr sz="1463" kern="1200">
                          <a:solidFill>
                            <a:schemeClr val="tx1"/>
                          </a:solidFill>
                          <a:latin typeface="Calibri" panose="020F0502020204030204"/>
                        </a:defRPr>
                      </a:lvl1pPr>
                      <a:lvl2pPr marL="371475" algn="l" defTabSz="742950" rtl="0" eaLnBrk="1" latinLnBrk="0" hangingPunct="1">
                        <a:defRPr sz="1463" kern="1200">
                          <a:solidFill>
                            <a:schemeClr val="tx1"/>
                          </a:solidFill>
                          <a:latin typeface="Calibri" panose="020F0502020204030204"/>
                        </a:defRPr>
                      </a:lvl2pPr>
                      <a:lvl3pPr marL="742950" algn="l" defTabSz="742950" rtl="0" eaLnBrk="1" latinLnBrk="0" hangingPunct="1">
                        <a:defRPr sz="1463" kern="1200">
                          <a:solidFill>
                            <a:schemeClr val="tx1"/>
                          </a:solidFill>
                          <a:latin typeface="Calibri" panose="020F0502020204030204"/>
                        </a:defRPr>
                      </a:lvl3pPr>
                      <a:lvl4pPr marL="1114425" algn="l" defTabSz="742950" rtl="0" eaLnBrk="1" latinLnBrk="0" hangingPunct="1">
                        <a:defRPr sz="1463" kern="1200">
                          <a:solidFill>
                            <a:schemeClr val="tx1"/>
                          </a:solidFill>
                          <a:latin typeface="Calibri" panose="020F0502020204030204"/>
                        </a:defRPr>
                      </a:lvl4pPr>
                      <a:lvl5pPr marL="1485900" algn="l" defTabSz="742950" rtl="0" eaLnBrk="1" latinLnBrk="0" hangingPunct="1">
                        <a:defRPr sz="1463" kern="1200">
                          <a:solidFill>
                            <a:schemeClr val="tx1"/>
                          </a:solidFill>
                          <a:latin typeface="Calibri" panose="020F0502020204030204"/>
                        </a:defRPr>
                      </a:lvl5pPr>
                      <a:lvl6pPr marL="1857375" algn="l" defTabSz="742950" rtl="0" eaLnBrk="1" latinLnBrk="0" hangingPunct="1">
                        <a:defRPr sz="1463" kern="1200">
                          <a:solidFill>
                            <a:schemeClr val="tx1"/>
                          </a:solidFill>
                          <a:latin typeface="Calibri" panose="020F0502020204030204"/>
                        </a:defRPr>
                      </a:lvl6pPr>
                      <a:lvl7pPr marL="2228850" algn="l" defTabSz="742950" rtl="0" eaLnBrk="1" latinLnBrk="0" hangingPunct="1">
                        <a:defRPr sz="1463" kern="1200">
                          <a:solidFill>
                            <a:schemeClr val="tx1"/>
                          </a:solidFill>
                          <a:latin typeface="Calibri" panose="020F0502020204030204"/>
                        </a:defRPr>
                      </a:lvl7pPr>
                      <a:lvl8pPr marL="2600325" algn="l" defTabSz="742950" rtl="0" eaLnBrk="1" latinLnBrk="0" hangingPunct="1">
                        <a:defRPr sz="1463" kern="1200">
                          <a:solidFill>
                            <a:schemeClr val="tx1"/>
                          </a:solidFill>
                          <a:latin typeface="Calibri" panose="020F0502020204030204"/>
                        </a:defRPr>
                      </a:lvl8pPr>
                      <a:lvl9pPr marL="2971800" algn="l" defTabSz="742950" rtl="0" eaLnBrk="1" latinLnBrk="0" hangingPunct="1">
                        <a:defRPr sz="1463" kern="1200">
                          <a:solidFill>
                            <a:schemeClr val="tx1"/>
                          </a:solidFill>
                          <a:latin typeface="Calibri" panose="020F0502020204030204"/>
                        </a:defRPr>
                      </a:lvl9pPr>
                    </a:lstStyle>
                    <a:p>
                      <a:pPr algn="l" fontAlgn="ctr"/>
                      <a:r>
                        <a:rPr lang="el-GR" sz="1100" u="none" strike="noStrike" dirty="0">
                          <a:effectLst/>
                          <a:latin typeface="+mn-lt"/>
                        </a:rPr>
                        <a:t>Έργα ενίσχυσης δομών/ μηχανισμών στήριξης της επιχειρηματικότητας (δομών υποστήριξης καινοτομίας, θερμοκοιτίδων κοκ.)</a:t>
                      </a:r>
                      <a:endParaRPr lang="el-GR" sz="1100" b="0" i="0" u="none" strike="noStrike" dirty="0">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panose="020F0502020204030204"/>
                        </a:defRPr>
                      </a:lvl1pPr>
                      <a:lvl2pPr marL="371475" algn="l" defTabSz="742950" rtl="0" eaLnBrk="1" latinLnBrk="0" hangingPunct="1">
                        <a:defRPr sz="1463" kern="1200">
                          <a:solidFill>
                            <a:schemeClr val="tx1"/>
                          </a:solidFill>
                          <a:latin typeface="Calibri" panose="020F0502020204030204"/>
                        </a:defRPr>
                      </a:lvl2pPr>
                      <a:lvl3pPr marL="742950" algn="l" defTabSz="742950" rtl="0" eaLnBrk="1" latinLnBrk="0" hangingPunct="1">
                        <a:defRPr sz="1463" kern="1200">
                          <a:solidFill>
                            <a:schemeClr val="tx1"/>
                          </a:solidFill>
                          <a:latin typeface="Calibri" panose="020F0502020204030204"/>
                        </a:defRPr>
                      </a:lvl3pPr>
                      <a:lvl4pPr marL="1114425" algn="l" defTabSz="742950" rtl="0" eaLnBrk="1" latinLnBrk="0" hangingPunct="1">
                        <a:defRPr sz="1463" kern="1200">
                          <a:solidFill>
                            <a:schemeClr val="tx1"/>
                          </a:solidFill>
                          <a:latin typeface="Calibri" panose="020F0502020204030204"/>
                        </a:defRPr>
                      </a:lvl4pPr>
                      <a:lvl5pPr marL="1485900" algn="l" defTabSz="742950" rtl="0" eaLnBrk="1" latinLnBrk="0" hangingPunct="1">
                        <a:defRPr sz="1463" kern="1200">
                          <a:solidFill>
                            <a:schemeClr val="tx1"/>
                          </a:solidFill>
                          <a:latin typeface="Calibri" panose="020F0502020204030204"/>
                        </a:defRPr>
                      </a:lvl5pPr>
                      <a:lvl6pPr marL="1857375" algn="l" defTabSz="742950" rtl="0" eaLnBrk="1" latinLnBrk="0" hangingPunct="1">
                        <a:defRPr sz="1463" kern="1200">
                          <a:solidFill>
                            <a:schemeClr val="tx1"/>
                          </a:solidFill>
                          <a:latin typeface="Calibri" panose="020F0502020204030204"/>
                        </a:defRPr>
                      </a:lvl6pPr>
                      <a:lvl7pPr marL="2228850" algn="l" defTabSz="742950" rtl="0" eaLnBrk="1" latinLnBrk="0" hangingPunct="1">
                        <a:defRPr sz="1463" kern="1200">
                          <a:solidFill>
                            <a:schemeClr val="tx1"/>
                          </a:solidFill>
                          <a:latin typeface="Calibri" panose="020F0502020204030204"/>
                        </a:defRPr>
                      </a:lvl7pPr>
                      <a:lvl8pPr marL="2600325" algn="l" defTabSz="742950" rtl="0" eaLnBrk="1" latinLnBrk="0" hangingPunct="1">
                        <a:defRPr sz="1463" kern="1200">
                          <a:solidFill>
                            <a:schemeClr val="tx1"/>
                          </a:solidFill>
                          <a:latin typeface="Calibri" panose="020F0502020204030204"/>
                        </a:defRPr>
                      </a:lvl8pPr>
                      <a:lvl9pPr marL="2971800" algn="l" defTabSz="742950" rtl="0" eaLnBrk="1" latinLnBrk="0" hangingPunct="1">
                        <a:defRPr sz="1463" kern="1200">
                          <a:solidFill>
                            <a:schemeClr val="tx1"/>
                          </a:solidFill>
                          <a:latin typeface="Calibri" panose="020F0502020204030204"/>
                        </a:defRPr>
                      </a:lvl9pPr>
                    </a:lstStyle>
                    <a:p>
                      <a:pPr algn="ctr" fontAlgn="b"/>
                      <a:r>
                        <a:rPr lang="el-GR" sz="1100" b="1" u="none" strike="noStrike" dirty="0">
                          <a:effectLst/>
                          <a:latin typeface="+mn-lt"/>
                        </a:rPr>
                        <a:t>28</a:t>
                      </a:r>
                      <a:endParaRPr lang="en-GB" sz="1100" b="1" i="0" u="none" strike="noStrike" dirty="0">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FFF4E7"/>
                    </a:solidFill>
                  </a:tcPr>
                </a:tc>
                <a:extLst>
                  <a:ext uri="{0D108BD9-81ED-4DB2-BD59-A6C34878D82A}">
                    <a16:rowId xmlns:a16="http://schemas.microsoft.com/office/drawing/2014/main" val="4030570257"/>
                  </a:ext>
                </a:extLst>
              </a:tr>
              <a:tr h="429949">
                <a:tc>
                  <a:txBody>
                    <a:bodyPr/>
                    <a:lstStyle>
                      <a:lvl1pPr marL="0" algn="l" defTabSz="742950" rtl="0" eaLnBrk="1" latinLnBrk="0" hangingPunct="1">
                        <a:defRPr sz="1463" kern="1200">
                          <a:solidFill>
                            <a:schemeClr val="tx1"/>
                          </a:solidFill>
                          <a:latin typeface="Calibri" panose="020F0502020204030204"/>
                        </a:defRPr>
                      </a:lvl1pPr>
                      <a:lvl2pPr marL="371475" algn="l" defTabSz="742950" rtl="0" eaLnBrk="1" latinLnBrk="0" hangingPunct="1">
                        <a:defRPr sz="1463" kern="1200">
                          <a:solidFill>
                            <a:schemeClr val="tx1"/>
                          </a:solidFill>
                          <a:latin typeface="Calibri" panose="020F0502020204030204"/>
                        </a:defRPr>
                      </a:lvl2pPr>
                      <a:lvl3pPr marL="742950" algn="l" defTabSz="742950" rtl="0" eaLnBrk="1" latinLnBrk="0" hangingPunct="1">
                        <a:defRPr sz="1463" kern="1200">
                          <a:solidFill>
                            <a:schemeClr val="tx1"/>
                          </a:solidFill>
                          <a:latin typeface="Calibri" panose="020F0502020204030204"/>
                        </a:defRPr>
                      </a:lvl3pPr>
                      <a:lvl4pPr marL="1114425" algn="l" defTabSz="742950" rtl="0" eaLnBrk="1" latinLnBrk="0" hangingPunct="1">
                        <a:defRPr sz="1463" kern="1200">
                          <a:solidFill>
                            <a:schemeClr val="tx1"/>
                          </a:solidFill>
                          <a:latin typeface="Calibri" panose="020F0502020204030204"/>
                        </a:defRPr>
                      </a:lvl4pPr>
                      <a:lvl5pPr marL="1485900" algn="l" defTabSz="742950" rtl="0" eaLnBrk="1" latinLnBrk="0" hangingPunct="1">
                        <a:defRPr sz="1463" kern="1200">
                          <a:solidFill>
                            <a:schemeClr val="tx1"/>
                          </a:solidFill>
                          <a:latin typeface="Calibri" panose="020F0502020204030204"/>
                        </a:defRPr>
                      </a:lvl5pPr>
                      <a:lvl6pPr marL="1857375" algn="l" defTabSz="742950" rtl="0" eaLnBrk="1" latinLnBrk="0" hangingPunct="1">
                        <a:defRPr sz="1463" kern="1200">
                          <a:solidFill>
                            <a:schemeClr val="tx1"/>
                          </a:solidFill>
                          <a:latin typeface="Calibri" panose="020F0502020204030204"/>
                        </a:defRPr>
                      </a:lvl6pPr>
                      <a:lvl7pPr marL="2228850" algn="l" defTabSz="742950" rtl="0" eaLnBrk="1" latinLnBrk="0" hangingPunct="1">
                        <a:defRPr sz="1463" kern="1200">
                          <a:solidFill>
                            <a:schemeClr val="tx1"/>
                          </a:solidFill>
                          <a:latin typeface="Calibri" panose="020F0502020204030204"/>
                        </a:defRPr>
                      </a:lvl7pPr>
                      <a:lvl8pPr marL="2600325" algn="l" defTabSz="742950" rtl="0" eaLnBrk="1" latinLnBrk="0" hangingPunct="1">
                        <a:defRPr sz="1463" kern="1200">
                          <a:solidFill>
                            <a:schemeClr val="tx1"/>
                          </a:solidFill>
                          <a:latin typeface="Calibri" panose="020F0502020204030204"/>
                        </a:defRPr>
                      </a:lvl8pPr>
                      <a:lvl9pPr marL="2971800" algn="l" defTabSz="742950" rtl="0" eaLnBrk="1" latinLnBrk="0" hangingPunct="1">
                        <a:defRPr sz="1463" kern="1200">
                          <a:solidFill>
                            <a:schemeClr val="tx1"/>
                          </a:solidFill>
                          <a:latin typeface="Calibri" panose="020F0502020204030204"/>
                        </a:defRPr>
                      </a:lvl9pPr>
                    </a:lstStyle>
                    <a:p>
                      <a:pPr algn="just" fontAlgn="ctr"/>
                      <a:r>
                        <a:rPr lang="el-GR" sz="1100" u="none" strike="noStrike" dirty="0">
                          <a:effectLst/>
                          <a:latin typeface="+mn-lt"/>
                        </a:rPr>
                        <a:t>Έργα ενίσχυσης Ε&amp;Κ στις επιχειρήσεις/ συμπράξεις με οργανισμούς έρευνας &amp; διάδοσης γνώσεων </a:t>
                      </a:r>
                      <a:endParaRPr lang="el-GR" sz="1100" b="0" i="0" u="none" strike="noStrike" dirty="0">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panose="020F0502020204030204"/>
                        </a:defRPr>
                      </a:lvl1pPr>
                      <a:lvl2pPr marL="371475" algn="l" defTabSz="742950" rtl="0" eaLnBrk="1" latinLnBrk="0" hangingPunct="1">
                        <a:defRPr sz="1463" kern="1200">
                          <a:solidFill>
                            <a:schemeClr val="tx1"/>
                          </a:solidFill>
                          <a:latin typeface="Calibri" panose="020F0502020204030204"/>
                        </a:defRPr>
                      </a:lvl2pPr>
                      <a:lvl3pPr marL="742950" algn="l" defTabSz="742950" rtl="0" eaLnBrk="1" latinLnBrk="0" hangingPunct="1">
                        <a:defRPr sz="1463" kern="1200">
                          <a:solidFill>
                            <a:schemeClr val="tx1"/>
                          </a:solidFill>
                          <a:latin typeface="Calibri" panose="020F0502020204030204"/>
                        </a:defRPr>
                      </a:lvl3pPr>
                      <a:lvl4pPr marL="1114425" algn="l" defTabSz="742950" rtl="0" eaLnBrk="1" latinLnBrk="0" hangingPunct="1">
                        <a:defRPr sz="1463" kern="1200">
                          <a:solidFill>
                            <a:schemeClr val="tx1"/>
                          </a:solidFill>
                          <a:latin typeface="Calibri" panose="020F0502020204030204"/>
                        </a:defRPr>
                      </a:lvl4pPr>
                      <a:lvl5pPr marL="1485900" algn="l" defTabSz="742950" rtl="0" eaLnBrk="1" latinLnBrk="0" hangingPunct="1">
                        <a:defRPr sz="1463" kern="1200">
                          <a:solidFill>
                            <a:schemeClr val="tx1"/>
                          </a:solidFill>
                          <a:latin typeface="Calibri" panose="020F0502020204030204"/>
                        </a:defRPr>
                      </a:lvl5pPr>
                      <a:lvl6pPr marL="1857375" algn="l" defTabSz="742950" rtl="0" eaLnBrk="1" latinLnBrk="0" hangingPunct="1">
                        <a:defRPr sz="1463" kern="1200">
                          <a:solidFill>
                            <a:schemeClr val="tx1"/>
                          </a:solidFill>
                          <a:latin typeface="Calibri" panose="020F0502020204030204"/>
                        </a:defRPr>
                      </a:lvl6pPr>
                      <a:lvl7pPr marL="2228850" algn="l" defTabSz="742950" rtl="0" eaLnBrk="1" latinLnBrk="0" hangingPunct="1">
                        <a:defRPr sz="1463" kern="1200">
                          <a:solidFill>
                            <a:schemeClr val="tx1"/>
                          </a:solidFill>
                          <a:latin typeface="Calibri" panose="020F0502020204030204"/>
                        </a:defRPr>
                      </a:lvl7pPr>
                      <a:lvl8pPr marL="2600325" algn="l" defTabSz="742950" rtl="0" eaLnBrk="1" latinLnBrk="0" hangingPunct="1">
                        <a:defRPr sz="1463" kern="1200">
                          <a:solidFill>
                            <a:schemeClr val="tx1"/>
                          </a:solidFill>
                          <a:latin typeface="Calibri" panose="020F0502020204030204"/>
                        </a:defRPr>
                      </a:lvl8pPr>
                      <a:lvl9pPr marL="2971800" algn="l" defTabSz="742950" rtl="0" eaLnBrk="1" latinLnBrk="0" hangingPunct="1">
                        <a:defRPr sz="1463" kern="1200">
                          <a:solidFill>
                            <a:schemeClr val="tx1"/>
                          </a:solidFill>
                          <a:latin typeface="Calibri" panose="020F0502020204030204"/>
                        </a:defRPr>
                      </a:lvl9pPr>
                    </a:lstStyle>
                    <a:p>
                      <a:pPr algn="ctr" fontAlgn="ctr"/>
                      <a:r>
                        <a:rPr lang="el-GR" sz="1100" b="1" u="none" strike="noStrike" dirty="0">
                          <a:effectLst/>
                          <a:latin typeface="+mn-lt"/>
                        </a:rPr>
                        <a:t>313</a:t>
                      </a:r>
                      <a:endParaRPr lang="el-GR" sz="1100" b="1" i="0" u="none" strike="noStrike" dirty="0">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FFF4E7"/>
                    </a:solidFill>
                  </a:tcPr>
                </a:tc>
                <a:extLst>
                  <a:ext uri="{0D108BD9-81ED-4DB2-BD59-A6C34878D82A}">
                    <a16:rowId xmlns:a16="http://schemas.microsoft.com/office/drawing/2014/main" val="2847664268"/>
                  </a:ext>
                </a:extLst>
              </a:tr>
              <a:tr h="429949">
                <a:tc>
                  <a:txBody>
                    <a:bodyPr/>
                    <a:lstStyle>
                      <a:lvl1pPr marL="0" algn="l" defTabSz="742950" rtl="0" eaLnBrk="1" latinLnBrk="0" hangingPunct="1">
                        <a:defRPr sz="1463" kern="1200">
                          <a:solidFill>
                            <a:schemeClr val="tx1"/>
                          </a:solidFill>
                          <a:latin typeface="Calibri" panose="020F0502020204030204"/>
                        </a:defRPr>
                      </a:lvl1pPr>
                      <a:lvl2pPr marL="371475" algn="l" defTabSz="742950" rtl="0" eaLnBrk="1" latinLnBrk="0" hangingPunct="1">
                        <a:defRPr sz="1463" kern="1200">
                          <a:solidFill>
                            <a:schemeClr val="tx1"/>
                          </a:solidFill>
                          <a:latin typeface="Calibri" panose="020F0502020204030204"/>
                        </a:defRPr>
                      </a:lvl2pPr>
                      <a:lvl3pPr marL="742950" algn="l" defTabSz="742950" rtl="0" eaLnBrk="1" latinLnBrk="0" hangingPunct="1">
                        <a:defRPr sz="1463" kern="1200">
                          <a:solidFill>
                            <a:schemeClr val="tx1"/>
                          </a:solidFill>
                          <a:latin typeface="Calibri" panose="020F0502020204030204"/>
                        </a:defRPr>
                      </a:lvl3pPr>
                      <a:lvl4pPr marL="1114425" algn="l" defTabSz="742950" rtl="0" eaLnBrk="1" latinLnBrk="0" hangingPunct="1">
                        <a:defRPr sz="1463" kern="1200">
                          <a:solidFill>
                            <a:schemeClr val="tx1"/>
                          </a:solidFill>
                          <a:latin typeface="Calibri" panose="020F0502020204030204"/>
                        </a:defRPr>
                      </a:lvl4pPr>
                      <a:lvl5pPr marL="1485900" algn="l" defTabSz="742950" rtl="0" eaLnBrk="1" latinLnBrk="0" hangingPunct="1">
                        <a:defRPr sz="1463" kern="1200">
                          <a:solidFill>
                            <a:schemeClr val="tx1"/>
                          </a:solidFill>
                          <a:latin typeface="Calibri" panose="020F0502020204030204"/>
                        </a:defRPr>
                      </a:lvl5pPr>
                      <a:lvl6pPr marL="1857375" algn="l" defTabSz="742950" rtl="0" eaLnBrk="1" latinLnBrk="0" hangingPunct="1">
                        <a:defRPr sz="1463" kern="1200">
                          <a:solidFill>
                            <a:schemeClr val="tx1"/>
                          </a:solidFill>
                          <a:latin typeface="Calibri" panose="020F0502020204030204"/>
                        </a:defRPr>
                      </a:lvl6pPr>
                      <a:lvl7pPr marL="2228850" algn="l" defTabSz="742950" rtl="0" eaLnBrk="1" latinLnBrk="0" hangingPunct="1">
                        <a:defRPr sz="1463" kern="1200">
                          <a:solidFill>
                            <a:schemeClr val="tx1"/>
                          </a:solidFill>
                          <a:latin typeface="Calibri" panose="020F0502020204030204"/>
                        </a:defRPr>
                      </a:lvl7pPr>
                      <a:lvl8pPr marL="2600325" algn="l" defTabSz="742950" rtl="0" eaLnBrk="1" latinLnBrk="0" hangingPunct="1">
                        <a:defRPr sz="1463" kern="1200">
                          <a:solidFill>
                            <a:schemeClr val="tx1"/>
                          </a:solidFill>
                          <a:latin typeface="Calibri" panose="020F0502020204030204"/>
                        </a:defRPr>
                      </a:lvl8pPr>
                      <a:lvl9pPr marL="2971800" algn="l" defTabSz="742950" rtl="0" eaLnBrk="1" latinLnBrk="0" hangingPunct="1">
                        <a:defRPr sz="1463" kern="1200">
                          <a:solidFill>
                            <a:schemeClr val="tx1"/>
                          </a:solidFill>
                          <a:latin typeface="Calibri" panose="020F0502020204030204"/>
                        </a:defRPr>
                      </a:lvl9pPr>
                    </a:lstStyle>
                    <a:p>
                      <a:pPr algn="just" fontAlgn="ctr"/>
                      <a:r>
                        <a:rPr lang="el-GR" sz="1100" u="none" strike="noStrike" dirty="0">
                          <a:effectLst/>
                          <a:latin typeface="+mn-lt"/>
                        </a:rPr>
                        <a:t>Έργα ενίσχυσης εκσυγχρονισμού/ εξωστρέφειας/ καινοτομίας ΜΜΕ (στους τομείς ή κατά προτεραιότητα στους τομείς των </a:t>
                      </a:r>
                      <a:r>
                        <a:rPr lang="en-US" sz="1100" u="none" strike="noStrike" dirty="0">
                          <a:effectLst/>
                          <a:latin typeface="+mn-lt"/>
                        </a:rPr>
                        <a:t>RIS3)</a:t>
                      </a:r>
                      <a:endParaRPr lang="el-GR" sz="1100" b="0" i="0" u="none" strike="noStrike" dirty="0">
                        <a:solidFill>
                          <a:srgbClr val="000000"/>
                        </a:solidFill>
                        <a:effectLst/>
                        <a:latin typeface="+mn-lt"/>
                      </a:endParaRPr>
                    </a:p>
                  </a:txBody>
                  <a:tcPr marL="6350" marR="6350" marT="6350" marB="0"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panose="020F0502020204030204"/>
                        </a:defRPr>
                      </a:lvl1pPr>
                      <a:lvl2pPr marL="371475" algn="l" defTabSz="742950" rtl="0" eaLnBrk="1" latinLnBrk="0" hangingPunct="1">
                        <a:defRPr sz="1463" kern="1200">
                          <a:solidFill>
                            <a:schemeClr val="tx1"/>
                          </a:solidFill>
                          <a:latin typeface="Calibri" panose="020F0502020204030204"/>
                        </a:defRPr>
                      </a:lvl2pPr>
                      <a:lvl3pPr marL="742950" algn="l" defTabSz="742950" rtl="0" eaLnBrk="1" latinLnBrk="0" hangingPunct="1">
                        <a:defRPr sz="1463" kern="1200">
                          <a:solidFill>
                            <a:schemeClr val="tx1"/>
                          </a:solidFill>
                          <a:latin typeface="Calibri" panose="020F0502020204030204"/>
                        </a:defRPr>
                      </a:lvl3pPr>
                      <a:lvl4pPr marL="1114425" algn="l" defTabSz="742950" rtl="0" eaLnBrk="1" latinLnBrk="0" hangingPunct="1">
                        <a:defRPr sz="1463" kern="1200">
                          <a:solidFill>
                            <a:schemeClr val="tx1"/>
                          </a:solidFill>
                          <a:latin typeface="Calibri" panose="020F0502020204030204"/>
                        </a:defRPr>
                      </a:lvl4pPr>
                      <a:lvl5pPr marL="1485900" algn="l" defTabSz="742950" rtl="0" eaLnBrk="1" latinLnBrk="0" hangingPunct="1">
                        <a:defRPr sz="1463" kern="1200">
                          <a:solidFill>
                            <a:schemeClr val="tx1"/>
                          </a:solidFill>
                          <a:latin typeface="Calibri" panose="020F0502020204030204"/>
                        </a:defRPr>
                      </a:lvl5pPr>
                      <a:lvl6pPr marL="1857375" algn="l" defTabSz="742950" rtl="0" eaLnBrk="1" latinLnBrk="0" hangingPunct="1">
                        <a:defRPr sz="1463" kern="1200">
                          <a:solidFill>
                            <a:schemeClr val="tx1"/>
                          </a:solidFill>
                          <a:latin typeface="Calibri" panose="020F0502020204030204"/>
                        </a:defRPr>
                      </a:lvl6pPr>
                      <a:lvl7pPr marL="2228850" algn="l" defTabSz="742950" rtl="0" eaLnBrk="1" latinLnBrk="0" hangingPunct="1">
                        <a:defRPr sz="1463" kern="1200">
                          <a:solidFill>
                            <a:schemeClr val="tx1"/>
                          </a:solidFill>
                          <a:latin typeface="Calibri" panose="020F0502020204030204"/>
                        </a:defRPr>
                      </a:lvl7pPr>
                      <a:lvl8pPr marL="2600325" algn="l" defTabSz="742950" rtl="0" eaLnBrk="1" latinLnBrk="0" hangingPunct="1">
                        <a:defRPr sz="1463" kern="1200">
                          <a:solidFill>
                            <a:schemeClr val="tx1"/>
                          </a:solidFill>
                          <a:latin typeface="Calibri" panose="020F0502020204030204"/>
                        </a:defRPr>
                      </a:lvl8pPr>
                      <a:lvl9pPr marL="2971800" algn="l" defTabSz="742950" rtl="0" eaLnBrk="1" latinLnBrk="0" hangingPunct="1">
                        <a:defRPr sz="1463" kern="1200">
                          <a:solidFill>
                            <a:schemeClr val="tx1"/>
                          </a:solidFill>
                          <a:latin typeface="Calibri" panose="020F0502020204030204"/>
                        </a:defRPr>
                      </a:lvl9pPr>
                    </a:lstStyle>
                    <a:p>
                      <a:pPr algn="ctr" fontAlgn="b"/>
                      <a:r>
                        <a:rPr lang="en-GB" sz="1100" b="1" u="none" strike="noStrike" dirty="0">
                          <a:effectLst/>
                          <a:latin typeface="+mn-lt"/>
                        </a:rPr>
                        <a:t>3.745</a:t>
                      </a:r>
                      <a:endParaRPr lang="en-GB" sz="1100" b="1" i="0" u="none" strike="noStrike" dirty="0">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FFF4E7"/>
                    </a:solidFill>
                  </a:tcPr>
                </a:tc>
                <a:extLst>
                  <a:ext uri="{0D108BD9-81ED-4DB2-BD59-A6C34878D82A}">
                    <a16:rowId xmlns:a16="http://schemas.microsoft.com/office/drawing/2014/main" val="2686857039"/>
                  </a:ext>
                </a:extLst>
              </a:tr>
              <a:tr h="321728">
                <a:tc>
                  <a:txBody>
                    <a:bodyPr/>
                    <a:lstStyle>
                      <a:lvl1pPr marL="0" algn="l" defTabSz="742950" rtl="0" eaLnBrk="1" latinLnBrk="0" hangingPunct="1">
                        <a:defRPr sz="1463" kern="1200">
                          <a:solidFill>
                            <a:schemeClr val="tx1"/>
                          </a:solidFill>
                          <a:latin typeface="Calibri" panose="020F0502020204030204"/>
                        </a:defRPr>
                      </a:lvl1pPr>
                      <a:lvl2pPr marL="371475" algn="l" defTabSz="742950" rtl="0" eaLnBrk="1" latinLnBrk="0" hangingPunct="1">
                        <a:defRPr sz="1463" kern="1200">
                          <a:solidFill>
                            <a:schemeClr val="tx1"/>
                          </a:solidFill>
                          <a:latin typeface="Calibri" panose="020F0502020204030204"/>
                        </a:defRPr>
                      </a:lvl2pPr>
                      <a:lvl3pPr marL="742950" algn="l" defTabSz="742950" rtl="0" eaLnBrk="1" latinLnBrk="0" hangingPunct="1">
                        <a:defRPr sz="1463" kern="1200">
                          <a:solidFill>
                            <a:schemeClr val="tx1"/>
                          </a:solidFill>
                          <a:latin typeface="Calibri" panose="020F0502020204030204"/>
                        </a:defRPr>
                      </a:lvl3pPr>
                      <a:lvl4pPr marL="1114425" algn="l" defTabSz="742950" rtl="0" eaLnBrk="1" latinLnBrk="0" hangingPunct="1">
                        <a:defRPr sz="1463" kern="1200">
                          <a:solidFill>
                            <a:schemeClr val="tx1"/>
                          </a:solidFill>
                          <a:latin typeface="Calibri" panose="020F0502020204030204"/>
                        </a:defRPr>
                      </a:lvl4pPr>
                      <a:lvl5pPr marL="1485900" algn="l" defTabSz="742950" rtl="0" eaLnBrk="1" latinLnBrk="0" hangingPunct="1">
                        <a:defRPr sz="1463" kern="1200">
                          <a:solidFill>
                            <a:schemeClr val="tx1"/>
                          </a:solidFill>
                          <a:latin typeface="Calibri" panose="020F0502020204030204"/>
                        </a:defRPr>
                      </a:lvl5pPr>
                      <a:lvl6pPr marL="1857375" algn="l" defTabSz="742950" rtl="0" eaLnBrk="1" latinLnBrk="0" hangingPunct="1">
                        <a:defRPr sz="1463" kern="1200">
                          <a:solidFill>
                            <a:schemeClr val="tx1"/>
                          </a:solidFill>
                          <a:latin typeface="Calibri" panose="020F0502020204030204"/>
                        </a:defRPr>
                      </a:lvl6pPr>
                      <a:lvl7pPr marL="2228850" algn="l" defTabSz="742950" rtl="0" eaLnBrk="1" latinLnBrk="0" hangingPunct="1">
                        <a:defRPr sz="1463" kern="1200">
                          <a:solidFill>
                            <a:schemeClr val="tx1"/>
                          </a:solidFill>
                          <a:latin typeface="Calibri" panose="020F0502020204030204"/>
                        </a:defRPr>
                      </a:lvl7pPr>
                      <a:lvl8pPr marL="2600325" algn="l" defTabSz="742950" rtl="0" eaLnBrk="1" latinLnBrk="0" hangingPunct="1">
                        <a:defRPr sz="1463" kern="1200">
                          <a:solidFill>
                            <a:schemeClr val="tx1"/>
                          </a:solidFill>
                          <a:latin typeface="Calibri" panose="020F0502020204030204"/>
                        </a:defRPr>
                      </a:lvl8pPr>
                      <a:lvl9pPr marL="2971800" algn="l" defTabSz="742950" rtl="0" eaLnBrk="1" latinLnBrk="0" hangingPunct="1">
                        <a:defRPr sz="1463" kern="1200">
                          <a:solidFill>
                            <a:schemeClr val="tx1"/>
                          </a:solidFill>
                          <a:latin typeface="Calibri" panose="020F0502020204030204"/>
                        </a:defRPr>
                      </a:lvl9pPr>
                    </a:lstStyle>
                    <a:p>
                      <a:pPr algn="just" fontAlgn="ctr"/>
                      <a:r>
                        <a:rPr lang="el-GR" sz="1100" u="none" strike="noStrike" dirty="0">
                          <a:effectLst/>
                          <a:latin typeface="+mn-lt"/>
                        </a:rPr>
                        <a:t>Έργα ψηφιακής αναβάθμισης ΜΜΕ</a:t>
                      </a:r>
                      <a:endParaRPr lang="el-GR" sz="1100" b="0"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panose="020F0502020204030204"/>
                        </a:defRPr>
                      </a:lvl1pPr>
                      <a:lvl2pPr marL="371475" algn="l" defTabSz="742950" rtl="0" eaLnBrk="1" latinLnBrk="0" hangingPunct="1">
                        <a:defRPr sz="1463" kern="1200">
                          <a:solidFill>
                            <a:schemeClr val="tx1"/>
                          </a:solidFill>
                          <a:latin typeface="Calibri" panose="020F0502020204030204"/>
                        </a:defRPr>
                      </a:lvl2pPr>
                      <a:lvl3pPr marL="742950" algn="l" defTabSz="742950" rtl="0" eaLnBrk="1" latinLnBrk="0" hangingPunct="1">
                        <a:defRPr sz="1463" kern="1200">
                          <a:solidFill>
                            <a:schemeClr val="tx1"/>
                          </a:solidFill>
                          <a:latin typeface="Calibri" panose="020F0502020204030204"/>
                        </a:defRPr>
                      </a:lvl3pPr>
                      <a:lvl4pPr marL="1114425" algn="l" defTabSz="742950" rtl="0" eaLnBrk="1" latinLnBrk="0" hangingPunct="1">
                        <a:defRPr sz="1463" kern="1200">
                          <a:solidFill>
                            <a:schemeClr val="tx1"/>
                          </a:solidFill>
                          <a:latin typeface="Calibri" panose="020F0502020204030204"/>
                        </a:defRPr>
                      </a:lvl4pPr>
                      <a:lvl5pPr marL="1485900" algn="l" defTabSz="742950" rtl="0" eaLnBrk="1" latinLnBrk="0" hangingPunct="1">
                        <a:defRPr sz="1463" kern="1200">
                          <a:solidFill>
                            <a:schemeClr val="tx1"/>
                          </a:solidFill>
                          <a:latin typeface="Calibri" panose="020F0502020204030204"/>
                        </a:defRPr>
                      </a:lvl5pPr>
                      <a:lvl6pPr marL="1857375" algn="l" defTabSz="742950" rtl="0" eaLnBrk="1" latinLnBrk="0" hangingPunct="1">
                        <a:defRPr sz="1463" kern="1200">
                          <a:solidFill>
                            <a:schemeClr val="tx1"/>
                          </a:solidFill>
                          <a:latin typeface="Calibri" panose="020F0502020204030204"/>
                        </a:defRPr>
                      </a:lvl6pPr>
                      <a:lvl7pPr marL="2228850" algn="l" defTabSz="742950" rtl="0" eaLnBrk="1" latinLnBrk="0" hangingPunct="1">
                        <a:defRPr sz="1463" kern="1200">
                          <a:solidFill>
                            <a:schemeClr val="tx1"/>
                          </a:solidFill>
                          <a:latin typeface="Calibri" panose="020F0502020204030204"/>
                        </a:defRPr>
                      </a:lvl7pPr>
                      <a:lvl8pPr marL="2600325" algn="l" defTabSz="742950" rtl="0" eaLnBrk="1" latinLnBrk="0" hangingPunct="1">
                        <a:defRPr sz="1463" kern="1200">
                          <a:solidFill>
                            <a:schemeClr val="tx1"/>
                          </a:solidFill>
                          <a:latin typeface="Calibri" panose="020F0502020204030204"/>
                        </a:defRPr>
                      </a:lvl8pPr>
                      <a:lvl9pPr marL="2971800" algn="l" defTabSz="742950" rtl="0" eaLnBrk="1" latinLnBrk="0" hangingPunct="1">
                        <a:defRPr sz="1463" kern="1200">
                          <a:solidFill>
                            <a:schemeClr val="tx1"/>
                          </a:solidFill>
                          <a:latin typeface="Calibri" panose="020F0502020204030204"/>
                        </a:defRPr>
                      </a:lvl9pPr>
                    </a:lstStyle>
                    <a:p>
                      <a:pPr algn="ctr" fontAlgn="b"/>
                      <a:r>
                        <a:rPr lang="el-GR" sz="1100" b="1" u="none" strike="noStrike" dirty="0">
                          <a:effectLst/>
                          <a:latin typeface="+mn-lt"/>
                        </a:rPr>
                        <a:t>2.130</a:t>
                      </a:r>
                      <a:endParaRPr lang="en-GB" sz="1100" b="1" i="0" u="none" strike="noStrike" dirty="0">
                        <a:solidFill>
                          <a:srgbClr val="000000"/>
                        </a:solidFill>
                        <a:effectLst/>
                        <a:latin typeface="+mn-lt"/>
                      </a:endParaRPr>
                    </a:p>
                  </a:txBody>
                  <a:tcPr marL="6350" marR="6350" marT="6350" marB="0"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4E7"/>
                    </a:solidFill>
                  </a:tcPr>
                </a:tc>
                <a:extLst>
                  <a:ext uri="{0D108BD9-81ED-4DB2-BD59-A6C34878D82A}">
                    <a16:rowId xmlns:a16="http://schemas.microsoft.com/office/drawing/2014/main" val="1981239511"/>
                  </a:ext>
                </a:extLst>
              </a:tr>
              <a:tr h="391589">
                <a:tc>
                  <a:txBody>
                    <a:bodyPr/>
                    <a:lstStyle>
                      <a:lvl1pPr marL="0" algn="l" defTabSz="742950" rtl="0" eaLnBrk="1" latinLnBrk="0" hangingPunct="1">
                        <a:defRPr sz="1463" kern="1200">
                          <a:solidFill>
                            <a:schemeClr val="tx1"/>
                          </a:solidFill>
                          <a:latin typeface="Calibri" panose="020F0502020204030204"/>
                        </a:defRPr>
                      </a:lvl1pPr>
                      <a:lvl2pPr marL="371475" algn="l" defTabSz="742950" rtl="0" eaLnBrk="1" latinLnBrk="0" hangingPunct="1">
                        <a:defRPr sz="1463" kern="1200">
                          <a:solidFill>
                            <a:schemeClr val="tx1"/>
                          </a:solidFill>
                          <a:latin typeface="Calibri" panose="020F0502020204030204"/>
                        </a:defRPr>
                      </a:lvl2pPr>
                      <a:lvl3pPr marL="742950" algn="l" defTabSz="742950" rtl="0" eaLnBrk="1" latinLnBrk="0" hangingPunct="1">
                        <a:defRPr sz="1463" kern="1200">
                          <a:solidFill>
                            <a:schemeClr val="tx1"/>
                          </a:solidFill>
                          <a:latin typeface="Calibri" panose="020F0502020204030204"/>
                        </a:defRPr>
                      </a:lvl3pPr>
                      <a:lvl4pPr marL="1114425" algn="l" defTabSz="742950" rtl="0" eaLnBrk="1" latinLnBrk="0" hangingPunct="1">
                        <a:defRPr sz="1463" kern="1200">
                          <a:solidFill>
                            <a:schemeClr val="tx1"/>
                          </a:solidFill>
                          <a:latin typeface="Calibri" panose="020F0502020204030204"/>
                        </a:defRPr>
                      </a:lvl4pPr>
                      <a:lvl5pPr marL="1485900" algn="l" defTabSz="742950" rtl="0" eaLnBrk="1" latinLnBrk="0" hangingPunct="1">
                        <a:defRPr sz="1463" kern="1200">
                          <a:solidFill>
                            <a:schemeClr val="tx1"/>
                          </a:solidFill>
                          <a:latin typeface="Calibri" panose="020F0502020204030204"/>
                        </a:defRPr>
                      </a:lvl5pPr>
                      <a:lvl6pPr marL="1857375" algn="l" defTabSz="742950" rtl="0" eaLnBrk="1" latinLnBrk="0" hangingPunct="1">
                        <a:defRPr sz="1463" kern="1200">
                          <a:solidFill>
                            <a:schemeClr val="tx1"/>
                          </a:solidFill>
                          <a:latin typeface="Calibri" panose="020F0502020204030204"/>
                        </a:defRPr>
                      </a:lvl6pPr>
                      <a:lvl7pPr marL="2228850" algn="l" defTabSz="742950" rtl="0" eaLnBrk="1" latinLnBrk="0" hangingPunct="1">
                        <a:defRPr sz="1463" kern="1200">
                          <a:solidFill>
                            <a:schemeClr val="tx1"/>
                          </a:solidFill>
                          <a:latin typeface="Calibri" panose="020F0502020204030204"/>
                        </a:defRPr>
                      </a:lvl7pPr>
                      <a:lvl8pPr marL="2600325" algn="l" defTabSz="742950" rtl="0" eaLnBrk="1" latinLnBrk="0" hangingPunct="1">
                        <a:defRPr sz="1463" kern="1200">
                          <a:solidFill>
                            <a:schemeClr val="tx1"/>
                          </a:solidFill>
                          <a:latin typeface="Calibri" panose="020F0502020204030204"/>
                        </a:defRPr>
                      </a:lvl8pPr>
                      <a:lvl9pPr marL="2971800" algn="l" defTabSz="742950" rtl="0" eaLnBrk="1" latinLnBrk="0" hangingPunct="1">
                        <a:defRPr sz="1463" kern="1200">
                          <a:solidFill>
                            <a:schemeClr val="tx1"/>
                          </a:solidFill>
                          <a:latin typeface="Calibri" panose="020F0502020204030204"/>
                        </a:defRPr>
                      </a:lvl9pPr>
                    </a:lstStyle>
                    <a:p>
                      <a:pPr algn="just" fontAlgn="ctr"/>
                      <a:r>
                        <a:rPr lang="el-GR" sz="1100" u="none" strike="noStrike" dirty="0">
                          <a:effectLst/>
                          <a:latin typeface="+mn-lt"/>
                        </a:rPr>
                        <a:t>Έργα ενίσχυσης ίδρυσης και λειτουργίας τουριστικών ΜΜΕ</a:t>
                      </a:r>
                      <a:endParaRPr lang="el-GR" sz="1100" b="0" i="0" u="none" strike="noStrike" dirty="0">
                        <a:solidFill>
                          <a:srgbClr val="000000"/>
                        </a:solidFill>
                        <a:effectLst/>
                        <a:latin typeface="+mn-lt"/>
                      </a:endParaRPr>
                    </a:p>
                  </a:txBody>
                  <a:tcPr marL="6350" marR="6350" marT="635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panose="020F0502020204030204"/>
                        </a:defRPr>
                      </a:lvl1pPr>
                      <a:lvl2pPr marL="371475" algn="l" defTabSz="742950" rtl="0" eaLnBrk="1" latinLnBrk="0" hangingPunct="1">
                        <a:defRPr sz="1463" kern="1200">
                          <a:solidFill>
                            <a:schemeClr val="tx1"/>
                          </a:solidFill>
                          <a:latin typeface="Calibri" panose="020F0502020204030204"/>
                        </a:defRPr>
                      </a:lvl2pPr>
                      <a:lvl3pPr marL="742950" algn="l" defTabSz="742950" rtl="0" eaLnBrk="1" latinLnBrk="0" hangingPunct="1">
                        <a:defRPr sz="1463" kern="1200">
                          <a:solidFill>
                            <a:schemeClr val="tx1"/>
                          </a:solidFill>
                          <a:latin typeface="Calibri" panose="020F0502020204030204"/>
                        </a:defRPr>
                      </a:lvl3pPr>
                      <a:lvl4pPr marL="1114425" algn="l" defTabSz="742950" rtl="0" eaLnBrk="1" latinLnBrk="0" hangingPunct="1">
                        <a:defRPr sz="1463" kern="1200">
                          <a:solidFill>
                            <a:schemeClr val="tx1"/>
                          </a:solidFill>
                          <a:latin typeface="Calibri" panose="020F0502020204030204"/>
                        </a:defRPr>
                      </a:lvl4pPr>
                      <a:lvl5pPr marL="1485900" algn="l" defTabSz="742950" rtl="0" eaLnBrk="1" latinLnBrk="0" hangingPunct="1">
                        <a:defRPr sz="1463" kern="1200">
                          <a:solidFill>
                            <a:schemeClr val="tx1"/>
                          </a:solidFill>
                          <a:latin typeface="Calibri" panose="020F0502020204030204"/>
                        </a:defRPr>
                      </a:lvl5pPr>
                      <a:lvl6pPr marL="1857375" algn="l" defTabSz="742950" rtl="0" eaLnBrk="1" latinLnBrk="0" hangingPunct="1">
                        <a:defRPr sz="1463" kern="1200">
                          <a:solidFill>
                            <a:schemeClr val="tx1"/>
                          </a:solidFill>
                          <a:latin typeface="Calibri" panose="020F0502020204030204"/>
                        </a:defRPr>
                      </a:lvl6pPr>
                      <a:lvl7pPr marL="2228850" algn="l" defTabSz="742950" rtl="0" eaLnBrk="1" latinLnBrk="0" hangingPunct="1">
                        <a:defRPr sz="1463" kern="1200">
                          <a:solidFill>
                            <a:schemeClr val="tx1"/>
                          </a:solidFill>
                          <a:latin typeface="Calibri" panose="020F0502020204030204"/>
                        </a:defRPr>
                      </a:lvl7pPr>
                      <a:lvl8pPr marL="2600325" algn="l" defTabSz="742950" rtl="0" eaLnBrk="1" latinLnBrk="0" hangingPunct="1">
                        <a:defRPr sz="1463" kern="1200">
                          <a:solidFill>
                            <a:schemeClr val="tx1"/>
                          </a:solidFill>
                          <a:latin typeface="Calibri" panose="020F0502020204030204"/>
                        </a:defRPr>
                      </a:lvl8pPr>
                      <a:lvl9pPr marL="2971800" algn="l" defTabSz="742950" rtl="0" eaLnBrk="1" latinLnBrk="0" hangingPunct="1">
                        <a:defRPr sz="1463" kern="1200">
                          <a:solidFill>
                            <a:schemeClr val="tx1"/>
                          </a:solidFill>
                          <a:latin typeface="Calibri" panose="020F0502020204030204"/>
                        </a:defRPr>
                      </a:lvl9pPr>
                    </a:lstStyle>
                    <a:p>
                      <a:pPr algn="ctr" fontAlgn="ctr"/>
                      <a:r>
                        <a:rPr lang="el-GR" sz="1100" b="1" u="none" strike="noStrike" dirty="0">
                          <a:effectLst/>
                          <a:latin typeface="+mn-lt"/>
                        </a:rPr>
                        <a:t>1.754</a:t>
                      </a:r>
                      <a:endParaRPr lang="en-GB" sz="1100" b="1" i="0" u="none" strike="noStrike" dirty="0">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FFF4E7"/>
                    </a:solidFill>
                  </a:tcPr>
                </a:tc>
                <a:extLst>
                  <a:ext uri="{0D108BD9-81ED-4DB2-BD59-A6C34878D82A}">
                    <a16:rowId xmlns:a16="http://schemas.microsoft.com/office/drawing/2014/main" val="735761236"/>
                  </a:ext>
                </a:extLst>
              </a:tr>
              <a:tr h="429949">
                <a:tc>
                  <a:txBody>
                    <a:bodyPr/>
                    <a:lstStyle>
                      <a:lvl1pPr marL="0" algn="l" defTabSz="742950" rtl="0" eaLnBrk="1" latinLnBrk="0" hangingPunct="1">
                        <a:defRPr sz="1463" kern="1200">
                          <a:solidFill>
                            <a:schemeClr val="tx1"/>
                          </a:solidFill>
                          <a:latin typeface="Calibri" panose="020F0502020204030204"/>
                        </a:defRPr>
                      </a:lvl1pPr>
                      <a:lvl2pPr marL="371475" algn="l" defTabSz="742950" rtl="0" eaLnBrk="1" latinLnBrk="0" hangingPunct="1">
                        <a:defRPr sz="1463" kern="1200">
                          <a:solidFill>
                            <a:schemeClr val="tx1"/>
                          </a:solidFill>
                          <a:latin typeface="Calibri" panose="020F0502020204030204"/>
                        </a:defRPr>
                      </a:lvl2pPr>
                      <a:lvl3pPr marL="742950" algn="l" defTabSz="742950" rtl="0" eaLnBrk="1" latinLnBrk="0" hangingPunct="1">
                        <a:defRPr sz="1463" kern="1200">
                          <a:solidFill>
                            <a:schemeClr val="tx1"/>
                          </a:solidFill>
                          <a:latin typeface="Calibri" panose="020F0502020204030204"/>
                        </a:defRPr>
                      </a:lvl3pPr>
                      <a:lvl4pPr marL="1114425" algn="l" defTabSz="742950" rtl="0" eaLnBrk="1" latinLnBrk="0" hangingPunct="1">
                        <a:defRPr sz="1463" kern="1200">
                          <a:solidFill>
                            <a:schemeClr val="tx1"/>
                          </a:solidFill>
                          <a:latin typeface="Calibri" panose="020F0502020204030204"/>
                        </a:defRPr>
                      </a:lvl4pPr>
                      <a:lvl5pPr marL="1485900" algn="l" defTabSz="742950" rtl="0" eaLnBrk="1" latinLnBrk="0" hangingPunct="1">
                        <a:defRPr sz="1463" kern="1200">
                          <a:solidFill>
                            <a:schemeClr val="tx1"/>
                          </a:solidFill>
                          <a:latin typeface="Calibri" panose="020F0502020204030204"/>
                        </a:defRPr>
                      </a:lvl5pPr>
                      <a:lvl6pPr marL="1857375" algn="l" defTabSz="742950" rtl="0" eaLnBrk="1" latinLnBrk="0" hangingPunct="1">
                        <a:defRPr sz="1463" kern="1200">
                          <a:solidFill>
                            <a:schemeClr val="tx1"/>
                          </a:solidFill>
                          <a:latin typeface="Calibri" panose="020F0502020204030204"/>
                        </a:defRPr>
                      </a:lvl6pPr>
                      <a:lvl7pPr marL="2228850" algn="l" defTabSz="742950" rtl="0" eaLnBrk="1" latinLnBrk="0" hangingPunct="1">
                        <a:defRPr sz="1463" kern="1200">
                          <a:solidFill>
                            <a:schemeClr val="tx1"/>
                          </a:solidFill>
                          <a:latin typeface="Calibri" panose="020F0502020204030204"/>
                        </a:defRPr>
                      </a:lvl7pPr>
                      <a:lvl8pPr marL="2600325" algn="l" defTabSz="742950" rtl="0" eaLnBrk="1" latinLnBrk="0" hangingPunct="1">
                        <a:defRPr sz="1463" kern="1200">
                          <a:solidFill>
                            <a:schemeClr val="tx1"/>
                          </a:solidFill>
                          <a:latin typeface="Calibri" panose="020F0502020204030204"/>
                        </a:defRPr>
                      </a:lvl8pPr>
                      <a:lvl9pPr marL="2971800" algn="l" defTabSz="742950" rtl="0" eaLnBrk="1" latinLnBrk="0" hangingPunct="1">
                        <a:defRPr sz="1463" kern="1200">
                          <a:solidFill>
                            <a:schemeClr val="tx1"/>
                          </a:solidFill>
                          <a:latin typeface="Calibri" panose="020F0502020204030204"/>
                        </a:defRPr>
                      </a:lvl9pPr>
                    </a:lstStyle>
                    <a:p>
                      <a:pPr algn="just" fontAlgn="ctr"/>
                      <a:r>
                        <a:rPr lang="el-GR" sz="1100" u="none" strike="noStrike" dirty="0">
                          <a:effectLst/>
                          <a:latin typeface="+mn-lt"/>
                        </a:rPr>
                        <a:t>Έργα ανάπτυξης και εφαρμογής νέων τεχνολογιών/ ψηφιακών υποδομών και υπηρεσιών </a:t>
                      </a:r>
                      <a:endParaRPr lang="el-GR" sz="1100" b="0" i="0" u="none" strike="noStrike" dirty="0">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panose="020F0502020204030204"/>
                        </a:defRPr>
                      </a:lvl1pPr>
                      <a:lvl2pPr marL="371475" algn="l" defTabSz="742950" rtl="0" eaLnBrk="1" latinLnBrk="0" hangingPunct="1">
                        <a:defRPr sz="1463" kern="1200">
                          <a:solidFill>
                            <a:schemeClr val="tx1"/>
                          </a:solidFill>
                          <a:latin typeface="Calibri" panose="020F0502020204030204"/>
                        </a:defRPr>
                      </a:lvl2pPr>
                      <a:lvl3pPr marL="742950" algn="l" defTabSz="742950" rtl="0" eaLnBrk="1" latinLnBrk="0" hangingPunct="1">
                        <a:defRPr sz="1463" kern="1200">
                          <a:solidFill>
                            <a:schemeClr val="tx1"/>
                          </a:solidFill>
                          <a:latin typeface="Calibri" panose="020F0502020204030204"/>
                        </a:defRPr>
                      </a:lvl3pPr>
                      <a:lvl4pPr marL="1114425" algn="l" defTabSz="742950" rtl="0" eaLnBrk="1" latinLnBrk="0" hangingPunct="1">
                        <a:defRPr sz="1463" kern="1200">
                          <a:solidFill>
                            <a:schemeClr val="tx1"/>
                          </a:solidFill>
                          <a:latin typeface="Calibri" panose="020F0502020204030204"/>
                        </a:defRPr>
                      </a:lvl4pPr>
                      <a:lvl5pPr marL="1485900" algn="l" defTabSz="742950" rtl="0" eaLnBrk="1" latinLnBrk="0" hangingPunct="1">
                        <a:defRPr sz="1463" kern="1200">
                          <a:solidFill>
                            <a:schemeClr val="tx1"/>
                          </a:solidFill>
                          <a:latin typeface="Calibri" panose="020F0502020204030204"/>
                        </a:defRPr>
                      </a:lvl5pPr>
                      <a:lvl6pPr marL="1857375" algn="l" defTabSz="742950" rtl="0" eaLnBrk="1" latinLnBrk="0" hangingPunct="1">
                        <a:defRPr sz="1463" kern="1200">
                          <a:solidFill>
                            <a:schemeClr val="tx1"/>
                          </a:solidFill>
                          <a:latin typeface="Calibri" panose="020F0502020204030204"/>
                        </a:defRPr>
                      </a:lvl6pPr>
                      <a:lvl7pPr marL="2228850" algn="l" defTabSz="742950" rtl="0" eaLnBrk="1" latinLnBrk="0" hangingPunct="1">
                        <a:defRPr sz="1463" kern="1200">
                          <a:solidFill>
                            <a:schemeClr val="tx1"/>
                          </a:solidFill>
                          <a:latin typeface="Calibri" panose="020F0502020204030204"/>
                        </a:defRPr>
                      </a:lvl7pPr>
                      <a:lvl8pPr marL="2600325" algn="l" defTabSz="742950" rtl="0" eaLnBrk="1" latinLnBrk="0" hangingPunct="1">
                        <a:defRPr sz="1463" kern="1200">
                          <a:solidFill>
                            <a:schemeClr val="tx1"/>
                          </a:solidFill>
                          <a:latin typeface="Calibri" panose="020F0502020204030204"/>
                        </a:defRPr>
                      </a:lvl8pPr>
                      <a:lvl9pPr marL="2971800" algn="l" defTabSz="742950" rtl="0" eaLnBrk="1" latinLnBrk="0" hangingPunct="1">
                        <a:defRPr sz="1463" kern="1200">
                          <a:solidFill>
                            <a:schemeClr val="tx1"/>
                          </a:solidFill>
                          <a:latin typeface="Calibri" panose="020F0502020204030204"/>
                        </a:defRPr>
                      </a:lvl9pPr>
                    </a:lstStyle>
                    <a:p>
                      <a:pPr algn="ctr" fontAlgn="ctr"/>
                      <a:r>
                        <a:rPr lang="el-GR" sz="1100" b="1" u="none" strike="noStrike" dirty="0">
                          <a:effectLst/>
                          <a:latin typeface="+mn-lt"/>
                        </a:rPr>
                        <a:t>96</a:t>
                      </a:r>
                      <a:endParaRPr lang="en-GB" sz="1100" b="1" i="0" u="none" strike="noStrike" dirty="0">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FFF4E7"/>
                    </a:solidFill>
                  </a:tcPr>
                </a:tc>
                <a:extLst>
                  <a:ext uri="{0D108BD9-81ED-4DB2-BD59-A6C34878D82A}">
                    <a16:rowId xmlns:a16="http://schemas.microsoft.com/office/drawing/2014/main" val="3802938367"/>
                  </a:ext>
                </a:extLst>
              </a:tr>
              <a:tr h="640928">
                <a:tc>
                  <a:txBody>
                    <a:bodyPr/>
                    <a:lstStyle>
                      <a:lvl1pPr marL="0" algn="l" defTabSz="742950" rtl="0" eaLnBrk="1" latinLnBrk="0" hangingPunct="1">
                        <a:defRPr sz="1463" kern="1200">
                          <a:solidFill>
                            <a:schemeClr val="tx1"/>
                          </a:solidFill>
                          <a:latin typeface="Calibri" panose="020F0502020204030204"/>
                        </a:defRPr>
                      </a:lvl1pPr>
                      <a:lvl2pPr marL="371475" algn="l" defTabSz="742950" rtl="0" eaLnBrk="1" latinLnBrk="0" hangingPunct="1">
                        <a:defRPr sz="1463" kern="1200">
                          <a:solidFill>
                            <a:schemeClr val="tx1"/>
                          </a:solidFill>
                          <a:latin typeface="Calibri" panose="020F0502020204030204"/>
                        </a:defRPr>
                      </a:lvl2pPr>
                      <a:lvl3pPr marL="742950" algn="l" defTabSz="742950" rtl="0" eaLnBrk="1" latinLnBrk="0" hangingPunct="1">
                        <a:defRPr sz="1463" kern="1200">
                          <a:solidFill>
                            <a:schemeClr val="tx1"/>
                          </a:solidFill>
                          <a:latin typeface="Calibri" panose="020F0502020204030204"/>
                        </a:defRPr>
                      </a:lvl3pPr>
                      <a:lvl4pPr marL="1114425" algn="l" defTabSz="742950" rtl="0" eaLnBrk="1" latinLnBrk="0" hangingPunct="1">
                        <a:defRPr sz="1463" kern="1200">
                          <a:solidFill>
                            <a:schemeClr val="tx1"/>
                          </a:solidFill>
                          <a:latin typeface="Calibri" panose="020F0502020204030204"/>
                        </a:defRPr>
                      </a:lvl4pPr>
                      <a:lvl5pPr marL="1485900" algn="l" defTabSz="742950" rtl="0" eaLnBrk="1" latinLnBrk="0" hangingPunct="1">
                        <a:defRPr sz="1463" kern="1200">
                          <a:solidFill>
                            <a:schemeClr val="tx1"/>
                          </a:solidFill>
                          <a:latin typeface="Calibri" panose="020F0502020204030204"/>
                        </a:defRPr>
                      </a:lvl5pPr>
                      <a:lvl6pPr marL="1857375" algn="l" defTabSz="742950" rtl="0" eaLnBrk="1" latinLnBrk="0" hangingPunct="1">
                        <a:defRPr sz="1463" kern="1200">
                          <a:solidFill>
                            <a:schemeClr val="tx1"/>
                          </a:solidFill>
                          <a:latin typeface="Calibri" panose="020F0502020204030204"/>
                        </a:defRPr>
                      </a:lvl6pPr>
                      <a:lvl7pPr marL="2228850" algn="l" defTabSz="742950" rtl="0" eaLnBrk="1" latinLnBrk="0" hangingPunct="1">
                        <a:defRPr sz="1463" kern="1200">
                          <a:solidFill>
                            <a:schemeClr val="tx1"/>
                          </a:solidFill>
                          <a:latin typeface="Calibri" panose="020F0502020204030204"/>
                        </a:defRPr>
                      </a:lvl7pPr>
                      <a:lvl8pPr marL="2600325" algn="l" defTabSz="742950" rtl="0" eaLnBrk="1" latinLnBrk="0" hangingPunct="1">
                        <a:defRPr sz="1463" kern="1200">
                          <a:solidFill>
                            <a:schemeClr val="tx1"/>
                          </a:solidFill>
                          <a:latin typeface="Calibri" panose="020F0502020204030204"/>
                        </a:defRPr>
                      </a:lvl8pPr>
                      <a:lvl9pPr marL="2971800" algn="l" defTabSz="742950" rtl="0" eaLnBrk="1" latinLnBrk="0" hangingPunct="1">
                        <a:defRPr sz="1463" kern="1200">
                          <a:solidFill>
                            <a:schemeClr val="tx1"/>
                          </a:solidFill>
                          <a:latin typeface="Calibri" panose="020F0502020204030204"/>
                        </a:defRPr>
                      </a:lvl9pPr>
                    </a:lstStyle>
                    <a:p>
                      <a:pPr algn="just" fontAlgn="ctr"/>
                      <a:r>
                        <a:rPr lang="el-GR" sz="1100" u="none" strike="noStrike" dirty="0">
                          <a:effectLst/>
                          <a:latin typeface="+mn-lt"/>
                        </a:rPr>
                        <a:t>Έργα αναβάθμισης δεξιοτήτων και προσαρμογής εργαζομένων και ανέργων στις αλλαγές στους τομείς προτεραιότητας των περιφερειακών στρατηγικών</a:t>
                      </a:r>
                      <a:endParaRPr lang="el-GR" sz="1100" b="0" i="0" u="none" strike="noStrike" dirty="0">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742950" rtl="0" eaLnBrk="1" latinLnBrk="0" hangingPunct="1">
                        <a:defRPr sz="1463" kern="1200">
                          <a:solidFill>
                            <a:schemeClr val="tx1"/>
                          </a:solidFill>
                          <a:latin typeface="Calibri" panose="020F0502020204030204"/>
                        </a:defRPr>
                      </a:lvl1pPr>
                      <a:lvl2pPr marL="371475" algn="l" defTabSz="742950" rtl="0" eaLnBrk="1" latinLnBrk="0" hangingPunct="1">
                        <a:defRPr sz="1463" kern="1200">
                          <a:solidFill>
                            <a:schemeClr val="tx1"/>
                          </a:solidFill>
                          <a:latin typeface="Calibri" panose="020F0502020204030204"/>
                        </a:defRPr>
                      </a:lvl2pPr>
                      <a:lvl3pPr marL="742950" algn="l" defTabSz="742950" rtl="0" eaLnBrk="1" latinLnBrk="0" hangingPunct="1">
                        <a:defRPr sz="1463" kern="1200">
                          <a:solidFill>
                            <a:schemeClr val="tx1"/>
                          </a:solidFill>
                          <a:latin typeface="Calibri" panose="020F0502020204030204"/>
                        </a:defRPr>
                      </a:lvl3pPr>
                      <a:lvl4pPr marL="1114425" algn="l" defTabSz="742950" rtl="0" eaLnBrk="1" latinLnBrk="0" hangingPunct="1">
                        <a:defRPr sz="1463" kern="1200">
                          <a:solidFill>
                            <a:schemeClr val="tx1"/>
                          </a:solidFill>
                          <a:latin typeface="Calibri" panose="020F0502020204030204"/>
                        </a:defRPr>
                      </a:lvl4pPr>
                      <a:lvl5pPr marL="1485900" algn="l" defTabSz="742950" rtl="0" eaLnBrk="1" latinLnBrk="0" hangingPunct="1">
                        <a:defRPr sz="1463" kern="1200">
                          <a:solidFill>
                            <a:schemeClr val="tx1"/>
                          </a:solidFill>
                          <a:latin typeface="Calibri" panose="020F0502020204030204"/>
                        </a:defRPr>
                      </a:lvl5pPr>
                      <a:lvl6pPr marL="1857375" algn="l" defTabSz="742950" rtl="0" eaLnBrk="1" latinLnBrk="0" hangingPunct="1">
                        <a:defRPr sz="1463" kern="1200">
                          <a:solidFill>
                            <a:schemeClr val="tx1"/>
                          </a:solidFill>
                          <a:latin typeface="Calibri" panose="020F0502020204030204"/>
                        </a:defRPr>
                      </a:lvl6pPr>
                      <a:lvl7pPr marL="2228850" algn="l" defTabSz="742950" rtl="0" eaLnBrk="1" latinLnBrk="0" hangingPunct="1">
                        <a:defRPr sz="1463" kern="1200">
                          <a:solidFill>
                            <a:schemeClr val="tx1"/>
                          </a:solidFill>
                          <a:latin typeface="Calibri" panose="020F0502020204030204"/>
                        </a:defRPr>
                      </a:lvl7pPr>
                      <a:lvl8pPr marL="2600325" algn="l" defTabSz="742950" rtl="0" eaLnBrk="1" latinLnBrk="0" hangingPunct="1">
                        <a:defRPr sz="1463" kern="1200">
                          <a:solidFill>
                            <a:schemeClr val="tx1"/>
                          </a:solidFill>
                          <a:latin typeface="Calibri" panose="020F0502020204030204"/>
                        </a:defRPr>
                      </a:lvl8pPr>
                      <a:lvl9pPr marL="2971800" algn="l" defTabSz="742950" rtl="0" eaLnBrk="1" latinLnBrk="0" hangingPunct="1">
                        <a:defRPr sz="1463" kern="1200">
                          <a:solidFill>
                            <a:schemeClr val="tx1"/>
                          </a:solidFill>
                          <a:latin typeface="Calibri" panose="020F0502020204030204"/>
                        </a:defRPr>
                      </a:lvl9pPr>
                    </a:lstStyle>
                    <a:p>
                      <a:pPr algn="ctr" fontAlgn="ctr"/>
                      <a:r>
                        <a:rPr lang="el-GR" sz="1100" b="1" u="none" strike="noStrike" dirty="0">
                          <a:effectLst/>
                          <a:latin typeface="+mn-lt"/>
                        </a:rPr>
                        <a:t>90</a:t>
                      </a:r>
                      <a:endParaRPr lang="en-GB" sz="1100" b="1" i="0" u="none" strike="noStrike" dirty="0">
                        <a:solidFill>
                          <a:srgbClr val="000000"/>
                        </a:solidFill>
                        <a:effectLst/>
                        <a:latin typeface="+mn-lt"/>
                      </a:endParaRPr>
                    </a:p>
                  </a:txBody>
                  <a:tcPr marL="6350" marR="6350" marT="6350" marB="0" anchor="ctr">
                    <a:lnL>
                      <a:noFill/>
                    </a:lnL>
                    <a:lnR>
                      <a:noFill/>
                    </a:lnR>
                    <a:lnT>
                      <a:noFill/>
                    </a:lnT>
                    <a:lnB>
                      <a:noFill/>
                    </a:lnB>
                    <a:lnTlToBr w="12700" cmpd="sng">
                      <a:noFill/>
                      <a:prstDash val="solid"/>
                    </a:lnTlToBr>
                    <a:lnBlToTr w="12700" cmpd="sng">
                      <a:noFill/>
                      <a:prstDash val="solid"/>
                    </a:lnBlToTr>
                    <a:solidFill>
                      <a:srgbClr val="FFF4E7"/>
                    </a:solidFill>
                  </a:tcPr>
                </a:tc>
                <a:extLst>
                  <a:ext uri="{0D108BD9-81ED-4DB2-BD59-A6C34878D82A}">
                    <a16:rowId xmlns:a16="http://schemas.microsoft.com/office/drawing/2014/main" val="4202236255"/>
                  </a:ext>
                </a:extLst>
              </a:tr>
            </a:tbl>
          </a:graphicData>
        </a:graphic>
      </p:graphicFrame>
      <p:sp>
        <p:nvSpPr>
          <p:cNvPr id="8" name="TextBox 7">
            <a:extLst>
              <a:ext uri="{FF2B5EF4-FFF2-40B4-BE49-F238E27FC236}">
                <a16:creationId xmlns:a16="http://schemas.microsoft.com/office/drawing/2014/main" id="{05089DA0-F194-F422-D1D0-E168354CA881}"/>
              </a:ext>
            </a:extLst>
          </p:cNvPr>
          <p:cNvSpPr txBox="1"/>
          <p:nvPr/>
        </p:nvSpPr>
        <p:spPr>
          <a:xfrm>
            <a:off x="4324350" y="1620481"/>
            <a:ext cx="4970506" cy="307777"/>
          </a:xfrm>
          <a:prstGeom prst="rect">
            <a:avLst/>
          </a:prstGeom>
          <a:noFill/>
        </p:spPr>
        <p:txBody>
          <a:bodyPr wrap="square">
            <a:spAutoFit/>
          </a:bodyPr>
          <a:lstStyle/>
          <a:p>
            <a:r>
              <a:rPr lang="el-GR"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Τα Σχέδια Δράσης περιφερειακών </a:t>
            </a:r>
            <a:r>
              <a:rPr lang="en-US"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RIS3 </a:t>
            </a:r>
            <a:r>
              <a:rPr lang="el-GR" sz="14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σε αριθμούς (σε εξέλιξη)</a:t>
            </a:r>
            <a:endParaRPr lang="en-GB" sz="1400" dirty="0">
              <a:solidFill>
                <a:prstClr val="black"/>
              </a:solidFill>
              <a:latin typeface="Calibri" panose="020F0502020204030204"/>
            </a:endParaRPr>
          </a:p>
        </p:txBody>
      </p:sp>
    </p:spTree>
    <p:extLst>
      <p:ext uri="{BB962C8B-B14F-4D97-AF65-F5344CB8AC3E}">
        <p14:creationId xmlns:p14="http://schemas.microsoft.com/office/powerpoint/2010/main" val="2257059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7275259" cy="369332"/>
          </a:xfrm>
          <a:prstGeom prst="rect">
            <a:avLst/>
          </a:prstGeom>
          <a:noFill/>
        </p:spPr>
        <p:txBody>
          <a:bodyPr wrap="square" rtlCol="0">
            <a:spAutoFit/>
          </a:bodyPr>
          <a:lstStyle/>
          <a:p>
            <a:r>
              <a:rPr lang="el-GR" b="1" dirty="0">
                <a:solidFill>
                  <a:schemeClr val="bg2">
                    <a:lumMod val="25000"/>
                  </a:schemeClr>
                </a:solidFill>
              </a:rPr>
              <a:t> </a:t>
            </a:r>
          </a:p>
        </p:txBody>
      </p:sp>
      <p:sp>
        <p:nvSpPr>
          <p:cNvPr id="5" name="TextBox 4">
            <a:extLst>
              <a:ext uri="{FF2B5EF4-FFF2-40B4-BE49-F238E27FC236}">
                <a16:creationId xmlns:a16="http://schemas.microsoft.com/office/drawing/2014/main" id="{D497A41B-52AF-61D1-70ED-774E27AB41FB}"/>
              </a:ext>
            </a:extLst>
          </p:cNvPr>
          <p:cNvSpPr txBox="1"/>
          <p:nvPr/>
        </p:nvSpPr>
        <p:spPr>
          <a:xfrm>
            <a:off x="385823" y="0"/>
            <a:ext cx="38645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Arial" panose="020B0604020202020204"/>
                <a:ea typeface="+mn-ea"/>
                <a:cs typeface="+mn-cs"/>
              </a:rPr>
              <a:t>Περιφερειακή Διάσταση της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RIS3 </a:t>
            </a:r>
          </a:p>
        </p:txBody>
      </p:sp>
      <p:sp>
        <p:nvSpPr>
          <p:cNvPr id="2" name="TextBox 1">
            <a:extLst>
              <a:ext uri="{FF2B5EF4-FFF2-40B4-BE49-F238E27FC236}">
                <a16:creationId xmlns:a16="http://schemas.microsoft.com/office/drawing/2014/main" id="{A68A4855-1976-558B-CE3B-9073E3574D37}"/>
              </a:ext>
            </a:extLst>
          </p:cNvPr>
          <p:cNvSpPr txBox="1"/>
          <p:nvPr/>
        </p:nvSpPr>
        <p:spPr>
          <a:xfrm>
            <a:off x="385823" y="369332"/>
            <a:ext cx="5458995" cy="369332"/>
          </a:xfrm>
          <a:prstGeom prst="rect">
            <a:avLst/>
          </a:prstGeom>
          <a:noFill/>
        </p:spPr>
        <p:txBody>
          <a:bodyPr wrap="none" rtlCol="0">
            <a:spAutoFit/>
          </a:bodyPr>
          <a:lstStyle/>
          <a:p>
            <a:r>
              <a:rPr lang="el-GR" b="1" dirty="0">
                <a:solidFill>
                  <a:schemeClr val="bg2">
                    <a:lumMod val="25000"/>
                  </a:schemeClr>
                </a:solidFill>
              </a:rPr>
              <a:t>4. Αποτίμηση εφαρμογής των Σχεδίων Δράσης  </a:t>
            </a:r>
          </a:p>
        </p:txBody>
      </p:sp>
      <p:sp>
        <p:nvSpPr>
          <p:cNvPr id="7" name="TextBox 6">
            <a:extLst>
              <a:ext uri="{FF2B5EF4-FFF2-40B4-BE49-F238E27FC236}">
                <a16:creationId xmlns:a16="http://schemas.microsoft.com/office/drawing/2014/main" id="{B62046AE-B2D0-FF08-C8EC-16761D7A5380}"/>
              </a:ext>
            </a:extLst>
          </p:cNvPr>
          <p:cNvSpPr txBox="1"/>
          <p:nvPr/>
        </p:nvSpPr>
        <p:spPr>
          <a:xfrm>
            <a:off x="5248276" y="722888"/>
            <a:ext cx="4633851" cy="338554"/>
          </a:xfrm>
          <a:prstGeom prst="rect">
            <a:avLst/>
          </a:prstGeom>
          <a:noFill/>
        </p:spPr>
        <p:txBody>
          <a:bodyPr wrap="square">
            <a:spAutoFit/>
          </a:bodyPr>
          <a:lstStyle/>
          <a:p>
            <a:r>
              <a:rPr lang="el-GR" sz="1600" b="1" i="1" dirty="0"/>
              <a:t>Στοιχεία ενεργοποίησης Δράσεων και πόρων</a:t>
            </a:r>
          </a:p>
        </p:txBody>
      </p:sp>
      <p:graphicFrame>
        <p:nvGraphicFramePr>
          <p:cNvPr id="9" name="Διάγραμμα 8">
            <a:extLst>
              <a:ext uri="{FF2B5EF4-FFF2-40B4-BE49-F238E27FC236}">
                <a16:creationId xmlns:a16="http://schemas.microsoft.com/office/drawing/2014/main" id="{9C2F46EF-348A-3B9D-1354-F54DBAF23E05}"/>
              </a:ext>
            </a:extLst>
          </p:cNvPr>
          <p:cNvGraphicFramePr/>
          <p:nvPr>
            <p:extLst>
              <p:ext uri="{D42A27DB-BD31-4B8C-83A1-F6EECF244321}">
                <p14:modId xmlns:p14="http://schemas.microsoft.com/office/powerpoint/2010/main" val="123010473"/>
              </p:ext>
            </p:extLst>
          </p:nvPr>
        </p:nvGraphicFramePr>
        <p:xfrm>
          <a:off x="385823" y="1350644"/>
          <a:ext cx="8624827" cy="4531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4904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7275259" cy="369332"/>
          </a:xfrm>
          <a:prstGeom prst="rect">
            <a:avLst/>
          </a:prstGeom>
          <a:noFill/>
        </p:spPr>
        <p:txBody>
          <a:bodyPr wrap="square" rtlCol="0">
            <a:spAutoFit/>
          </a:bodyPr>
          <a:lstStyle/>
          <a:p>
            <a:r>
              <a:rPr lang="el-GR" b="1" dirty="0">
                <a:solidFill>
                  <a:schemeClr val="bg2">
                    <a:lumMod val="25000"/>
                  </a:schemeClr>
                </a:solidFill>
              </a:rPr>
              <a:t> </a:t>
            </a:r>
          </a:p>
        </p:txBody>
      </p:sp>
      <p:sp>
        <p:nvSpPr>
          <p:cNvPr id="5" name="TextBox 4">
            <a:extLst>
              <a:ext uri="{FF2B5EF4-FFF2-40B4-BE49-F238E27FC236}">
                <a16:creationId xmlns:a16="http://schemas.microsoft.com/office/drawing/2014/main" id="{D497A41B-52AF-61D1-70ED-774E27AB41FB}"/>
              </a:ext>
            </a:extLst>
          </p:cNvPr>
          <p:cNvSpPr txBox="1"/>
          <p:nvPr/>
        </p:nvSpPr>
        <p:spPr>
          <a:xfrm>
            <a:off x="385823" y="0"/>
            <a:ext cx="38645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Arial" panose="020B0604020202020204"/>
                <a:ea typeface="+mn-ea"/>
                <a:cs typeface="+mn-cs"/>
              </a:rPr>
              <a:t>Περιφερειακή Διάσταση της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RIS3 </a:t>
            </a:r>
          </a:p>
        </p:txBody>
      </p:sp>
      <p:sp>
        <p:nvSpPr>
          <p:cNvPr id="2" name="TextBox 1">
            <a:extLst>
              <a:ext uri="{FF2B5EF4-FFF2-40B4-BE49-F238E27FC236}">
                <a16:creationId xmlns:a16="http://schemas.microsoft.com/office/drawing/2014/main" id="{A68A4855-1976-558B-CE3B-9073E3574D37}"/>
              </a:ext>
            </a:extLst>
          </p:cNvPr>
          <p:cNvSpPr txBox="1"/>
          <p:nvPr/>
        </p:nvSpPr>
        <p:spPr>
          <a:xfrm>
            <a:off x="385823" y="369332"/>
            <a:ext cx="5458995" cy="369332"/>
          </a:xfrm>
          <a:prstGeom prst="rect">
            <a:avLst/>
          </a:prstGeom>
          <a:noFill/>
        </p:spPr>
        <p:txBody>
          <a:bodyPr wrap="none" rtlCol="0">
            <a:spAutoFit/>
          </a:bodyPr>
          <a:lstStyle/>
          <a:p>
            <a:r>
              <a:rPr lang="el-GR" b="1" dirty="0">
                <a:solidFill>
                  <a:schemeClr val="bg2">
                    <a:lumMod val="25000"/>
                  </a:schemeClr>
                </a:solidFill>
              </a:rPr>
              <a:t>4. Αποτίμηση εφαρμογής των Σχεδίων Δράσης  </a:t>
            </a:r>
          </a:p>
        </p:txBody>
      </p:sp>
      <p:sp>
        <p:nvSpPr>
          <p:cNvPr id="7" name="TextBox 6">
            <a:extLst>
              <a:ext uri="{FF2B5EF4-FFF2-40B4-BE49-F238E27FC236}">
                <a16:creationId xmlns:a16="http://schemas.microsoft.com/office/drawing/2014/main" id="{B62046AE-B2D0-FF08-C8EC-16761D7A5380}"/>
              </a:ext>
            </a:extLst>
          </p:cNvPr>
          <p:cNvSpPr txBox="1"/>
          <p:nvPr/>
        </p:nvSpPr>
        <p:spPr>
          <a:xfrm>
            <a:off x="3448050" y="722888"/>
            <a:ext cx="6596003" cy="338554"/>
          </a:xfrm>
          <a:prstGeom prst="rect">
            <a:avLst/>
          </a:prstGeom>
          <a:noFill/>
        </p:spPr>
        <p:txBody>
          <a:bodyPr wrap="square">
            <a:spAutoFit/>
          </a:bodyPr>
          <a:lstStyle/>
          <a:p>
            <a:r>
              <a:rPr lang="el-GR" sz="1600" b="1" i="1" dirty="0"/>
              <a:t>Δείκτες αποτελεσμάτων ανά </a:t>
            </a:r>
            <a:r>
              <a:rPr lang="el-GR" sz="1600" b="1" i="1" dirty="0" err="1"/>
              <a:t>Επενδ</a:t>
            </a:r>
            <a:r>
              <a:rPr lang="el-GR" sz="1600" b="1" i="1" dirty="0"/>
              <a:t>. Προτεραιότητα των ΠΕΠ (1/2)</a:t>
            </a:r>
          </a:p>
        </p:txBody>
      </p:sp>
      <p:graphicFrame>
        <p:nvGraphicFramePr>
          <p:cNvPr id="15" name="Αντικείμενο 14">
            <a:extLst>
              <a:ext uri="{FF2B5EF4-FFF2-40B4-BE49-F238E27FC236}">
                <a16:creationId xmlns:a16="http://schemas.microsoft.com/office/drawing/2014/main" id="{D6E12ED1-D3C1-280E-CAD4-9A9AB7DDA6F4}"/>
              </a:ext>
            </a:extLst>
          </p:cNvPr>
          <p:cNvGraphicFramePr>
            <a:graphicFrameLocks noChangeAspect="1"/>
          </p:cNvGraphicFramePr>
          <p:nvPr>
            <p:extLst>
              <p:ext uri="{D42A27DB-BD31-4B8C-83A1-F6EECF244321}">
                <p14:modId xmlns:p14="http://schemas.microsoft.com/office/powerpoint/2010/main" val="497168343"/>
              </p:ext>
            </p:extLst>
          </p:nvPr>
        </p:nvGraphicFramePr>
        <p:xfrm>
          <a:off x="366713" y="1227137"/>
          <a:ext cx="9172575" cy="4725987"/>
        </p:xfrm>
        <a:graphic>
          <a:graphicData uri="http://schemas.openxmlformats.org/presentationml/2006/ole">
            <mc:AlternateContent xmlns:mc="http://schemas.openxmlformats.org/markup-compatibility/2006">
              <mc:Choice xmlns:v="urn:schemas-microsoft-com:vml" Requires="v">
                <p:oleObj name="Worksheet" r:id="rId2" imgW="9172537" imgH="4400686" progId="Excel.Sheet.12">
                  <p:embed/>
                </p:oleObj>
              </mc:Choice>
              <mc:Fallback>
                <p:oleObj name="Worksheet" r:id="rId2" imgW="9172537" imgH="4400686" progId="Excel.Sheet.12">
                  <p:embed/>
                  <p:pic>
                    <p:nvPicPr>
                      <p:cNvPr id="15" name="Αντικείμενο 14">
                        <a:extLst>
                          <a:ext uri="{FF2B5EF4-FFF2-40B4-BE49-F238E27FC236}">
                            <a16:creationId xmlns:a16="http://schemas.microsoft.com/office/drawing/2014/main" id="{D6E12ED1-D3C1-280E-CAD4-9A9AB7DDA6F4}"/>
                          </a:ext>
                        </a:extLst>
                      </p:cNvPr>
                      <p:cNvPicPr/>
                      <p:nvPr/>
                    </p:nvPicPr>
                    <p:blipFill>
                      <a:blip r:embed="rId3"/>
                      <a:stretch>
                        <a:fillRect/>
                      </a:stretch>
                    </p:blipFill>
                    <p:spPr>
                      <a:xfrm>
                        <a:off x="366713" y="1227137"/>
                        <a:ext cx="9172575" cy="4725987"/>
                      </a:xfrm>
                      <a:prstGeom prst="rect">
                        <a:avLst/>
                      </a:prstGeom>
                    </p:spPr>
                  </p:pic>
                </p:oleObj>
              </mc:Fallback>
            </mc:AlternateContent>
          </a:graphicData>
        </a:graphic>
      </p:graphicFrame>
    </p:spTree>
    <p:extLst>
      <p:ext uri="{BB962C8B-B14F-4D97-AF65-F5344CB8AC3E}">
        <p14:creationId xmlns:p14="http://schemas.microsoft.com/office/powerpoint/2010/main" val="1801681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7275259" cy="369332"/>
          </a:xfrm>
          <a:prstGeom prst="rect">
            <a:avLst/>
          </a:prstGeom>
          <a:noFill/>
        </p:spPr>
        <p:txBody>
          <a:bodyPr wrap="square" rtlCol="0">
            <a:spAutoFit/>
          </a:bodyPr>
          <a:lstStyle/>
          <a:p>
            <a:r>
              <a:rPr lang="el-GR" b="1" dirty="0">
                <a:solidFill>
                  <a:schemeClr val="bg2">
                    <a:lumMod val="25000"/>
                  </a:schemeClr>
                </a:solidFill>
              </a:rPr>
              <a:t> </a:t>
            </a:r>
          </a:p>
        </p:txBody>
      </p:sp>
      <p:sp>
        <p:nvSpPr>
          <p:cNvPr id="5" name="TextBox 4">
            <a:extLst>
              <a:ext uri="{FF2B5EF4-FFF2-40B4-BE49-F238E27FC236}">
                <a16:creationId xmlns:a16="http://schemas.microsoft.com/office/drawing/2014/main" id="{D497A41B-52AF-61D1-70ED-774E27AB41FB}"/>
              </a:ext>
            </a:extLst>
          </p:cNvPr>
          <p:cNvSpPr txBox="1"/>
          <p:nvPr/>
        </p:nvSpPr>
        <p:spPr>
          <a:xfrm>
            <a:off x="385823" y="0"/>
            <a:ext cx="38645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Arial" panose="020B0604020202020204"/>
                <a:ea typeface="+mn-ea"/>
                <a:cs typeface="+mn-cs"/>
              </a:rPr>
              <a:t>Περιφερειακή Διάσταση της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RIS3 </a:t>
            </a:r>
          </a:p>
        </p:txBody>
      </p:sp>
      <p:sp>
        <p:nvSpPr>
          <p:cNvPr id="2" name="TextBox 1">
            <a:extLst>
              <a:ext uri="{FF2B5EF4-FFF2-40B4-BE49-F238E27FC236}">
                <a16:creationId xmlns:a16="http://schemas.microsoft.com/office/drawing/2014/main" id="{A68A4855-1976-558B-CE3B-9073E3574D37}"/>
              </a:ext>
            </a:extLst>
          </p:cNvPr>
          <p:cNvSpPr txBox="1"/>
          <p:nvPr/>
        </p:nvSpPr>
        <p:spPr>
          <a:xfrm>
            <a:off x="385823" y="369332"/>
            <a:ext cx="5394875" cy="369332"/>
          </a:xfrm>
          <a:prstGeom prst="rect">
            <a:avLst/>
          </a:prstGeom>
          <a:noFill/>
        </p:spPr>
        <p:txBody>
          <a:bodyPr wrap="none" rtlCol="0">
            <a:spAutoFit/>
          </a:bodyPr>
          <a:lstStyle/>
          <a:p>
            <a:r>
              <a:rPr lang="el-GR" b="1" dirty="0">
                <a:solidFill>
                  <a:schemeClr val="bg2">
                    <a:lumMod val="25000"/>
                  </a:schemeClr>
                </a:solidFill>
              </a:rPr>
              <a:t>4. Αποτίμηση εφαρμογής των Σχεδίων Δράσης </a:t>
            </a:r>
          </a:p>
        </p:txBody>
      </p:sp>
      <p:sp>
        <p:nvSpPr>
          <p:cNvPr id="7" name="TextBox 6">
            <a:extLst>
              <a:ext uri="{FF2B5EF4-FFF2-40B4-BE49-F238E27FC236}">
                <a16:creationId xmlns:a16="http://schemas.microsoft.com/office/drawing/2014/main" id="{B62046AE-B2D0-FF08-C8EC-16761D7A5380}"/>
              </a:ext>
            </a:extLst>
          </p:cNvPr>
          <p:cNvSpPr txBox="1"/>
          <p:nvPr/>
        </p:nvSpPr>
        <p:spPr>
          <a:xfrm>
            <a:off x="3486150" y="722888"/>
            <a:ext cx="6510278" cy="338554"/>
          </a:xfrm>
          <a:prstGeom prst="rect">
            <a:avLst/>
          </a:prstGeom>
          <a:noFill/>
        </p:spPr>
        <p:txBody>
          <a:bodyPr wrap="square">
            <a:spAutoFit/>
          </a:bodyPr>
          <a:lstStyle/>
          <a:p>
            <a:r>
              <a:rPr lang="el-GR" sz="1600" b="1" i="1" dirty="0"/>
              <a:t>Δείκτες αποτελεσμάτων ανά </a:t>
            </a:r>
            <a:r>
              <a:rPr lang="el-GR" sz="1600" b="1" i="1" dirty="0" err="1"/>
              <a:t>Επενδ</a:t>
            </a:r>
            <a:r>
              <a:rPr lang="el-GR" sz="1600" b="1" i="1" dirty="0"/>
              <a:t>. Προτεραιότητα των ΠΕΠ (2/2)</a:t>
            </a:r>
          </a:p>
        </p:txBody>
      </p:sp>
      <p:graphicFrame>
        <p:nvGraphicFramePr>
          <p:cNvPr id="4" name="Αντικείμενο 3">
            <a:extLst>
              <a:ext uri="{FF2B5EF4-FFF2-40B4-BE49-F238E27FC236}">
                <a16:creationId xmlns:a16="http://schemas.microsoft.com/office/drawing/2014/main" id="{0DF54A48-E9FD-616C-59CA-E02A36FD836A}"/>
              </a:ext>
            </a:extLst>
          </p:cNvPr>
          <p:cNvGraphicFramePr>
            <a:graphicFrameLocks noChangeAspect="1"/>
          </p:cNvGraphicFramePr>
          <p:nvPr>
            <p:extLst>
              <p:ext uri="{D42A27DB-BD31-4B8C-83A1-F6EECF244321}">
                <p14:modId xmlns:p14="http://schemas.microsoft.com/office/powerpoint/2010/main" val="3715272767"/>
              </p:ext>
            </p:extLst>
          </p:nvPr>
        </p:nvGraphicFramePr>
        <p:xfrm>
          <a:off x="595313" y="1209675"/>
          <a:ext cx="8767762" cy="4953000"/>
        </p:xfrm>
        <a:graphic>
          <a:graphicData uri="http://schemas.openxmlformats.org/presentationml/2006/ole">
            <mc:AlternateContent xmlns:mc="http://schemas.openxmlformats.org/markup-compatibility/2006">
              <mc:Choice xmlns:v="urn:schemas-microsoft-com:vml" Requires="v">
                <p:oleObj name="Worksheet" r:id="rId2" imgW="8429663" imgH="4781459" progId="Excel.Sheet.12">
                  <p:embed/>
                </p:oleObj>
              </mc:Choice>
              <mc:Fallback>
                <p:oleObj name="Worksheet" r:id="rId2" imgW="8429663" imgH="4781459" progId="Excel.Sheet.12">
                  <p:embed/>
                  <p:pic>
                    <p:nvPicPr>
                      <p:cNvPr id="4" name="Αντικείμενο 3">
                        <a:extLst>
                          <a:ext uri="{FF2B5EF4-FFF2-40B4-BE49-F238E27FC236}">
                            <a16:creationId xmlns:a16="http://schemas.microsoft.com/office/drawing/2014/main" id="{0DF54A48-E9FD-616C-59CA-E02A36FD836A}"/>
                          </a:ext>
                        </a:extLst>
                      </p:cNvPr>
                      <p:cNvPicPr/>
                      <p:nvPr/>
                    </p:nvPicPr>
                    <p:blipFill>
                      <a:blip r:embed="rId3"/>
                      <a:stretch>
                        <a:fillRect/>
                      </a:stretch>
                    </p:blipFill>
                    <p:spPr>
                      <a:xfrm>
                        <a:off x="595313" y="1209675"/>
                        <a:ext cx="8767762" cy="4953000"/>
                      </a:xfrm>
                      <a:prstGeom prst="rect">
                        <a:avLst/>
                      </a:prstGeom>
                    </p:spPr>
                  </p:pic>
                </p:oleObj>
              </mc:Fallback>
            </mc:AlternateContent>
          </a:graphicData>
        </a:graphic>
      </p:graphicFrame>
    </p:spTree>
    <p:extLst>
      <p:ext uri="{BB962C8B-B14F-4D97-AF65-F5344CB8AC3E}">
        <p14:creationId xmlns:p14="http://schemas.microsoft.com/office/powerpoint/2010/main" val="2836447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72752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DFE3E5">
                    <a:lumMod val="25000"/>
                  </a:srgbClr>
                </a:solidFill>
                <a:effectLst/>
                <a:uLnTx/>
                <a:uFillTx/>
                <a:latin typeface="Arial" panose="020B0604020202020204"/>
                <a:ea typeface="+mn-ea"/>
                <a:cs typeface="+mn-cs"/>
              </a:rPr>
              <a:t> </a:t>
            </a:r>
          </a:p>
        </p:txBody>
      </p:sp>
      <p:sp>
        <p:nvSpPr>
          <p:cNvPr id="5" name="TextBox 4">
            <a:extLst>
              <a:ext uri="{FF2B5EF4-FFF2-40B4-BE49-F238E27FC236}">
                <a16:creationId xmlns:a16="http://schemas.microsoft.com/office/drawing/2014/main" id="{D497A41B-52AF-61D1-70ED-774E27AB41FB}"/>
              </a:ext>
            </a:extLst>
          </p:cNvPr>
          <p:cNvSpPr txBox="1"/>
          <p:nvPr/>
        </p:nvSpPr>
        <p:spPr>
          <a:xfrm>
            <a:off x="385823" y="0"/>
            <a:ext cx="38645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Arial" panose="020B0604020202020204"/>
                <a:ea typeface="+mn-ea"/>
                <a:cs typeface="+mn-cs"/>
              </a:rPr>
              <a:t>Περιφερειακή Διάσταση της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RIS3 </a:t>
            </a:r>
          </a:p>
        </p:txBody>
      </p:sp>
      <p:sp>
        <p:nvSpPr>
          <p:cNvPr id="2" name="TextBox 1">
            <a:extLst>
              <a:ext uri="{FF2B5EF4-FFF2-40B4-BE49-F238E27FC236}">
                <a16:creationId xmlns:a16="http://schemas.microsoft.com/office/drawing/2014/main" id="{A68A4855-1976-558B-CE3B-9073E3574D37}"/>
              </a:ext>
            </a:extLst>
          </p:cNvPr>
          <p:cNvSpPr txBox="1"/>
          <p:nvPr/>
        </p:nvSpPr>
        <p:spPr>
          <a:xfrm>
            <a:off x="385823" y="369332"/>
            <a:ext cx="92688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DFE3E5">
                    <a:lumMod val="25000"/>
                  </a:srgbClr>
                </a:solidFill>
                <a:effectLst/>
                <a:uLnTx/>
                <a:uFillTx/>
                <a:latin typeface="Arial" panose="020B0604020202020204"/>
                <a:ea typeface="+mn-ea"/>
                <a:cs typeface="+mn-cs"/>
              </a:rPr>
              <a:t>5. Εκτίμηση αντικτύπου στο σύστημα ΕΤΑΚ των περιφερειών &amp; Προστιθέμενη Αξία</a:t>
            </a:r>
          </a:p>
        </p:txBody>
      </p:sp>
      <p:sp>
        <p:nvSpPr>
          <p:cNvPr id="8" name="TextBox 7">
            <a:extLst>
              <a:ext uri="{FF2B5EF4-FFF2-40B4-BE49-F238E27FC236}">
                <a16:creationId xmlns:a16="http://schemas.microsoft.com/office/drawing/2014/main" id="{A5964AAB-00B7-6DB1-E892-73710228B708}"/>
              </a:ext>
            </a:extLst>
          </p:cNvPr>
          <p:cNvSpPr txBox="1"/>
          <p:nvPr/>
        </p:nvSpPr>
        <p:spPr>
          <a:xfrm>
            <a:off x="385823" y="1358445"/>
            <a:ext cx="9029700" cy="4794839"/>
          </a:xfrm>
          <a:prstGeom prst="rect">
            <a:avLst/>
          </a:prstGeom>
          <a:noFill/>
        </p:spPr>
        <p:txBody>
          <a:bodyPr wrap="square">
            <a:spAutoFit/>
          </a:bodyPr>
          <a:lstStyle/>
          <a:p>
            <a:pPr algn="just">
              <a:lnSpc>
                <a:spcPts val="1200"/>
              </a:lnSpc>
              <a:spcBef>
                <a:spcPts val="600"/>
              </a:spcBef>
              <a:spcAft>
                <a:spcPts val="400"/>
              </a:spcAft>
            </a:pPr>
            <a:r>
              <a:rPr lang="el-GR" sz="1600" b="1" dirty="0">
                <a:solidFill>
                  <a:srgbClr val="800000"/>
                </a:solidFill>
                <a:latin typeface="Calibri" panose="020F0502020204030204"/>
                <a:ea typeface="Calibri" panose="020F0502020204030204" pitchFamily="34" charset="0"/>
                <a:cs typeface="Times New Roman" panose="02020603050405020304" pitchFamily="18" charset="0"/>
              </a:rPr>
              <a:t>Συνολικές επιδόσεις των περιφερειών στην καινοτομία &amp; ανταγωνιστικότητα</a:t>
            </a:r>
          </a:p>
          <a:p>
            <a:pPr marL="447675" indent="-266700" algn="just">
              <a:lnSpc>
                <a:spcPts val="1200"/>
              </a:lnSpc>
              <a:spcBef>
                <a:spcPts val="600"/>
              </a:spcBef>
              <a:spcAft>
                <a:spcPts val="400"/>
              </a:spcAft>
              <a:buClr>
                <a:srgbClr val="C00000"/>
              </a:buClr>
              <a:buFont typeface="Wingdings" panose="05000000000000000000" pitchFamily="2" charset="2"/>
              <a:buChar char="q"/>
            </a:pPr>
            <a:r>
              <a:rPr lang="el-GR" sz="1400" dirty="0">
                <a:solidFill>
                  <a:prstClr val="black"/>
                </a:solidFill>
                <a:latin typeface="Calibri" panose="020F0502020204030204"/>
                <a:ea typeface="Calibri" panose="020F0502020204030204" pitchFamily="34" charset="0"/>
                <a:cs typeface="Times New Roman" panose="02020603050405020304" pitchFamily="18" charset="0"/>
              </a:rPr>
              <a:t>Σταθερά </a:t>
            </a:r>
            <a:r>
              <a:rPr lang="el-GR" sz="1400" b="1" dirty="0">
                <a:solidFill>
                  <a:prstClr val="black"/>
                </a:solidFill>
                <a:latin typeface="Calibri" panose="020F0502020204030204"/>
                <a:ea typeface="Calibri" panose="020F0502020204030204" pitchFamily="34" charset="0"/>
                <a:cs typeface="Times New Roman" panose="02020603050405020304" pitchFamily="18" charset="0"/>
              </a:rPr>
              <a:t>ανοδική πορεία </a:t>
            </a:r>
            <a:r>
              <a:rPr lang="el-GR" sz="1400" dirty="0">
                <a:solidFill>
                  <a:prstClr val="black"/>
                </a:solidFill>
                <a:latin typeface="Calibri" panose="020F0502020204030204"/>
                <a:ea typeface="Calibri" panose="020F0502020204030204" pitchFamily="34" charset="0"/>
                <a:cs typeface="Times New Roman" panose="02020603050405020304" pitchFamily="18" charset="0"/>
              </a:rPr>
              <a:t>του συνολικού </a:t>
            </a:r>
            <a:r>
              <a:rPr lang="el-GR" sz="1400" b="1" dirty="0">
                <a:solidFill>
                  <a:prstClr val="black"/>
                </a:solidFill>
                <a:latin typeface="Calibri" panose="020F0502020204030204"/>
                <a:ea typeface="Calibri" panose="020F0502020204030204" pitchFamily="34" charset="0"/>
                <a:cs typeface="Times New Roman" panose="02020603050405020304" pitchFamily="18" charset="0"/>
              </a:rPr>
              <a:t>Δείκτη Περιφερειακής Καινοτομίας (RIS) στο σύνολο των περιφερειών </a:t>
            </a:r>
            <a:r>
              <a:rPr lang="el-GR" sz="1400" dirty="0">
                <a:solidFill>
                  <a:prstClr val="black"/>
                </a:solidFill>
                <a:latin typeface="Calibri" panose="020F0502020204030204"/>
                <a:ea typeface="Calibri" panose="020F0502020204030204" pitchFamily="34" charset="0"/>
                <a:cs typeface="Times New Roman" panose="02020603050405020304" pitchFamily="18" charset="0"/>
              </a:rPr>
              <a:t>της χώρας, αλλά μόνο δύο περιφέρειες βελτιώνουν τη συγκριτική τους θέση σε σχέση με τις λοιπές περιφέρειες της ΕΕ/ επτά (7) χαρακτηρίζονται ως περιφέρειες μέτριας καινοτομίας (</a:t>
            </a:r>
            <a:r>
              <a:rPr lang="el-GR" sz="1400" dirty="0" err="1">
                <a:solidFill>
                  <a:prstClr val="black"/>
                </a:solidFill>
                <a:latin typeface="Calibri" panose="020F0502020204030204"/>
                <a:ea typeface="Calibri" panose="020F0502020204030204" pitchFamily="34" charset="0"/>
                <a:cs typeface="Times New Roman" panose="02020603050405020304" pitchFamily="18" charset="0"/>
              </a:rPr>
              <a:t>moderate</a:t>
            </a:r>
            <a:r>
              <a:rPr lang="el-GR" sz="1400" dirty="0">
                <a:solidFill>
                  <a:prstClr val="black"/>
                </a:solidFill>
                <a:latin typeface="Calibri" panose="020F0502020204030204"/>
                <a:ea typeface="Calibri" panose="020F0502020204030204" pitchFamily="34" charset="0"/>
                <a:cs typeface="Times New Roman" panose="02020603050405020304" pitchFamily="18" charset="0"/>
              </a:rPr>
              <a:t> </a:t>
            </a:r>
            <a:r>
              <a:rPr lang="el-GR" sz="1400" dirty="0" err="1">
                <a:solidFill>
                  <a:prstClr val="black"/>
                </a:solidFill>
                <a:latin typeface="Calibri" panose="020F0502020204030204"/>
                <a:ea typeface="Calibri" panose="020F0502020204030204" pitchFamily="34" charset="0"/>
                <a:cs typeface="Times New Roman" panose="02020603050405020304" pitchFamily="18" charset="0"/>
              </a:rPr>
              <a:t>innovator</a:t>
            </a:r>
            <a:r>
              <a:rPr lang="el-GR" sz="1400" dirty="0">
                <a:solidFill>
                  <a:prstClr val="black"/>
                </a:solidFill>
                <a:latin typeface="Calibri" panose="020F0502020204030204"/>
                <a:ea typeface="Calibri" panose="020F0502020204030204" pitchFamily="34" charset="0"/>
                <a:cs typeface="Times New Roman" panose="02020603050405020304" pitchFamily="18" charset="0"/>
              </a:rPr>
              <a:t>) &amp; έξη (6) αναδυόμενης καινοτομίας (</a:t>
            </a:r>
            <a:r>
              <a:rPr lang="el-GR" sz="1400" dirty="0" err="1">
                <a:solidFill>
                  <a:prstClr val="black"/>
                </a:solidFill>
                <a:latin typeface="Calibri" panose="020F0502020204030204"/>
                <a:ea typeface="Calibri" panose="020F0502020204030204" pitchFamily="34" charset="0"/>
                <a:cs typeface="Times New Roman" panose="02020603050405020304" pitchFamily="18" charset="0"/>
              </a:rPr>
              <a:t>emerging</a:t>
            </a:r>
            <a:r>
              <a:rPr lang="el-GR" sz="1400" dirty="0">
                <a:solidFill>
                  <a:prstClr val="black"/>
                </a:solidFill>
                <a:latin typeface="Calibri" panose="020F0502020204030204"/>
                <a:ea typeface="Calibri" panose="020F0502020204030204" pitchFamily="34" charset="0"/>
                <a:cs typeface="Times New Roman" panose="02020603050405020304" pitchFamily="18" charset="0"/>
              </a:rPr>
              <a:t> </a:t>
            </a:r>
            <a:r>
              <a:rPr lang="el-GR" sz="1400" dirty="0" err="1">
                <a:solidFill>
                  <a:prstClr val="black"/>
                </a:solidFill>
                <a:latin typeface="Calibri" panose="020F0502020204030204"/>
                <a:ea typeface="Calibri" panose="020F0502020204030204" pitchFamily="34" charset="0"/>
                <a:cs typeface="Times New Roman" panose="02020603050405020304" pitchFamily="18" charset="0"/>
              </a:rPr>
              <a:t>innovator</a:t>
            </a:r>
            <a:r>
              <a:rPr lang="el-GR" sz="1400" dirty="0">
                <a:solidFill>
                  <a:prstClr val="black"/>
                </a:solidFill>
                <a:latin typeface="Calibri" panose="020F0502020204030204"/>
                <a:ea typeface="Calibri" panose="020F0502020204030204" pitchFamily="34" charset="0"/>
                <a:cs typeface="Times New Roman" panose="02020603050405020304" pitchFamily="18" charset="0"/>
              </a:rPr>
              <a:t>),</a:t>
            </a:r>
          </a:p>
          <a:p>
            <a:pPr marL="447675" indent="-266700" algn="just">
              <a:lnSpc>
                <a:spcPts val="1200"/>
              </a:lnSpc>
              <a:spcBef>
                <a:spcPts val="600"/>
              </a:spcBef>
              <a:spcAft>
                <a:spcPts val="400"/>
              </a:spcAft>
              <a:buClr>
                <a:srgbClr val="C00000"/>
              </a:buClr>
              <a:buFont typeface="Wingdings" panose="05000000000000000000" pitchFamily="2" charset="2"/>
              <a:buChar char="q"/>
            </a:pPr>
            <a:r>
              <a:rPr lang="el-GR" sz="1400" b="1" dirty="0">
                <a:solidFill>
                  <a:prstClr val="black"/>
                </a:solidFill>
                <a:latin typeface="Calibri" panose="020F0502020204030204"/>
                <a:ea typeface="Calibri" panose="020F0502020204030204" pitchFamily="34" charset="0"/>
                <a:cs typeface="Times New Roman" panose="02020603050405020304" pitchFamily="18" charset="0"/>
              </a:rPr>
              <a:t>Αύξηση της τιμής του δείκτη ανταγωνιστικότητας (RCI) </a:t>
            </a:r>
            <a:r>
              <a:rPr lang="el-GR" sz="1400" dirty="0">
                <a:solidFill>
                  <a:prstClr val="black"/>
                </a:solidFill>
                <a:latin typeface="Calibri" panose="020F0502020204030204"/>
                <a:ea typeface="Calibri" panose="020F0502020204030204" pitchFamily="34" charset="0"/>
                <a:cs typeface="Times New Roman" panose="02020603050405020304" pitchFamily="18" charset="0"/>
              </a:rPr>
              <a:t>στο σύνολο των περιφερειών της χώρας/ ενίσχυση της συγκριτικής θέσης πέντε (5) περιφερειών στην κατάταξη μεταξύ των περιφερειών της ΕΕ και διατήρηση της θέσης για μια περιφέρεια</a:t>
            </a:r>
          </a:p>
          <a:p>
            <a:pPr algn="just">
              <a:lnSpc>
                <a:spcPts val="1200"/>
              </a:lnSpc>
              <a:spcBef>
                <a:spcPts val="600"/>
              </a:spcBef>
              <a:spcAft>
                <a:spcPts val="400"/>
              </a:spcAft>
            </a:pPr>
            <a:r>
              <a:rPr lang="el-GR" sz="1600" b="1" dirty="0">
                <a:solidFill>
                  <a:srgbClr val="800000"/>
                </a:solidFill>
                <a:latin typeface="Calibri" panose="020F0502020204030204"/>
                <a:cs typeface="Times New Roman" panose="02020603050405020304" pitchFamily="18" charset="0"/>
              </a:rPr>
              <a:t>Στοιχεία Προστιθέμενης Αξίας και θετικού αντικτύπου από το σχεδιασμό και την εφαρμογή των περιφερειακών στρατηγικών</a:t>
            </a:r>
          </a:p>
          <a:p>
            <a:pPr marL="447675" indent="-266700" algn="just">
              <a:lnSpc>
                <a:spcPts val="1200"/>
              </a:lnSpc>
              <a:spcBef>
                <a:spcPts val="600"/>
              </a:spcBef>
              <a:spcAft>
                <a:spcPts val="400"/>
              </a:spcAft>
              <a:buClr>
                <a:srgbClr val="C00000"/>
              </a:buClr>
              <a:buFont typeface="Wingdings" panose="05000000000000000000" pitchFamily="2" charset="2"/>
              <a:buChar char="q"/>
            </a:pPr>
            <a:r>
              <a:rPr lang="el-GR" sz="1400" dirty="0">
                <a:solidFill>
                  <a:prstClr val="black"/>
                </a:solidFill>
                <a:latin typeface="Calibri" panose="020F0502020204030204"/>
                <a:cs typeface="Times New Roman" panose="02020603050405020304" pitchFamily="18" charset="0"/>
              </a:rPr>
              <a:t>αναγνώριση για πρώτη φορά σε περιφερειακό επίπεδο των βασικών αδύναμων και ισχυρών σημείων των περιφερειακών οικονομιών και των συντελεστών υποστήριξης και παραγωγής καινοτομίας, ως συστατικό στοιχείο τοποθέτησής τους στα περιφερειακά και διαπεριφερειακά ανταγωνιστικά περιβάλλοντα</a:t>
            </a:r>
            <a:r>
              <a:rPr lang="en-US" sz="1400" dirty="0">
                <a:solidFill>
                  <a:prstClr val="black"/>
                </a:solidFill>
                <a:latin typeface="Calibri" panose="020F0502020204030204"/>
                <a:cs typeface="Times New Roman" panose="02020603050405020304" pitchFamily="18" charset="0"/>
              </a:rPr>
              <a:t>, </a:t>
            </a:r>
          </a:p>
          <a:p>
            <a:pPr marL="447675" indent="-266700" algn="just">
              <a:lnSpc>
                <a:spcPts val="1200"/>
              </a:lnSpc>
              <a:spcBef>
                <a:spcPts val="600"/>
              </a:spcBef>
              <a:spcAft>
                <a:spcPts val="400"/>
              </a:spcAft>
              <a:buClr>
                <a:srgbClr val="C00000"/>
              </a:buClr>
              <a:buFont typeface="Wingdings" panose="05000000000000000000" pitchFamily="2" charset="2"/>
              <a:buChar char="q"/>
            </a:pPr>
            <a:r>
              <a:rPr lang="el-GR" sz="1400" dirty="0">
                <a:solidFill>
                  <a:prstClr val="black"/>
                </a:solidFill>
                <a:latin typeface="Calibri" panose="020F0502020204030204"/>
                <a:cs typeface="Times New Roman" panose="02020603050405020304" pitchFamily="18" charset="0"/>
              </a:rPr>
              <a:t>δημιουργία μονάδων/ υπηρεσιών στις περιφέρειες αρμόδιων για το σχεδιασμό και την εφαρμογή περιφερειακών πολιτικών καινοτομίας, </a:t>
            </a:r>
          </a:p>
          <a:p>
            <a:pPr marL="447675" indent="-266700" algn="just">
              <a:lnSpc>
                <a:spcPts val="1200"/>
              </a:lnSpc>
              <a:spcBef>
                <a:spcPts val="600"/>
              </a:spcBef>
              <a:spcAft>
                <a:spcPts val="400"/>
              </a:spcAft>
              <a:buClr>
                <a:srgbClr val="C00000"/>
              </a:buClr>
              <a:buFont typeface="Wingdings" panose="05000000000000000000" pitchFamily="2" charset="2"/>
              <a:buChar char="q"/>
            </a:pPr>
            <a:r>
              <a:rPr lang="el-GR" sz="1400" dirty="0">
                <a:solidFill>
                  <a:prstClr val="black"/>
                </a:solidFill>
                <a:latin typeface="Calibri" panose="020F0502020204030204"/>
                <a:cs typeface="Times New Roman" panose="02020603050405020304" pitchFamily="18" charset="0"/>
              </a:rPr>
              <a:t>δημιουργία και καλλιέργεια κλίματος και κουλτούρας καινοτομίας και πρόοδος σταδιακής οικοδόμησης περιφερειακών οικοσυστημάτων καινοτομίας, </a:t>
            </a:r>
          </a:p>
          <a:p>
            <a:pPr marL="447675" indent="-266700" algn="just">
              <a:lnSpc>
                <a:spcPts val="1200"/>
              </a:lnSpc>
              <a:spcBef>
                <a:spcPts val="600"/>
              </a:spcBef>
              <a:spcAft>
                <a:spcPts val="400"/>
              </a:spcAft>
              <a:buClr>
                <a:srgbClr val="C00000"/>
              </a:buClr>
              <a:buFont typeface="Wingdings" panose="05000000000000000000" pitchFamily="2" charset="2"/>
              <a:buChar char="q"/>
            </a:pPr>
            <a:r>
              <a:rPr lang="el-GR" sz="1400" dirty="0">
                <a:solidFill>
                  <a:prstClr val="black"/>
                </a:solidFill>
                <a:latin typeface="Calibri" panose="020F0502020204030204"/>
                <a:cs typeface="Times New Roman" panose="02020603050405020304" pitchFamily="18" charset="0"/>
              </a:rPr>
              <a:t>δημιουργία άτυπων και τυπικών δικτύων έντασης γνώσης μεταξύ ερευνητικών οργανισμών, φορέων της δημόσιας διοίκησης, της επιχειρηματικής κοινότητας και μερικώς της κοινωνίας των πολιτών με προσανατολισμό στην εφαρμογή καινοτομιών στην επιχειρηματική δραστηριότητα </a:t>
            </a:r>
          </a:p>
          <a:p>
            <a:pPr marL="447675" indent="-266700" algn="just">
              <a:lnSpc>
                <a:spcPts val="1200"/>
              </a:lnSpc>
              <a:spcBef>
                <a:spcPts val="600"/>
              </a:spcBef>
              <a:spcAft>
                <a:spcPts val="400"/>
              </a:spcAft>
              <a:buClr>
                <a:srgbClr val="C00000"/>
              </a:buClr>
              <a:buFont typeface="Wingdings" panose="05000000000000000000" pitchFamily="2" charset="2"/>
              <a:buChar char="q"/>
            </a:pPr>
            <a:r>
              <a:rPr lang="el-GR" sz="1400" dirty="0">
                <a:solidFill>
                  <a:prstClr val="black"/>
                </a:solidFill>
                <a:latin typeface="Calibri" panose="020F0502020204030204"/>
                <a:cs typeface="Times New Roman" panose="02020603050405020304" pitchFamily="18" charset="0"/>
              </a:rPr>
              <a:t>διεύρυνση του φάσματος των συμμετεχόντων στη διαδικασία επιχειρηματικής ανακάλυψης και κινητοποίηση εξαιρετικά μεγάλου αριθμού συντελεστών της τετραπλής έλικας και κυρίως αυτών της επιχειρηματικής κοινότητας</a:t>
            </a:r>
          </a:p>
          <a:p>
            <a:pPr marL="447675" indent="-266700" algn="just">
              <a:lnSpc>
                <a:spcPts val="1200"/>
              </a:lnSpc>
              <a:spcBef>
                <a:spcPts val="600"/>
              </a:spcBef>
              <a:spcAft>
                <a:spcPts val="400"/>
              </a:spcAft>
              <a:buClr>
                <a:srgbClr val="C00000"/>
              </a:buClr>
              <a:buFont typeface="Wingdings" panose="05000000000000000000" pitchFamily="2" charset="2"/>
              <a:buChar char="q"/>
            </a:pPr>
            <a:endParaRPr lang="el-GR" sz="1400" dirty="0">
              <a:solidFill>
                <a:prstClr val="black"/>
              </a:solidFill>
              <a:latin typeface="Calibri" panose="020F0502020204030204"/>
              <a:cs typeface="Times New Roman" panose="02020603050405020304" pitchFamily="18" charset="0"/>
            </a:endParaRPr>
          </a:p>
        </p:txBody>
      </p:sp>
    </p:spTree>
    <p:extLst>
      <p:ext uri="{BB962C8B-B14F-4D97-AF65-F5344CB8AC3E}">
        <p14:creationId xmlns:p14="http://schemas.microsoft.com/office/powerpoint/2010/main" val="207686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72752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DFE3E5">
                    <a:lumMod val="25000"/>
                  </a:srgbClr>
                </a:solidFill>
                <a:effectLst/>
                <a:uLnTx/>
                <a:uFillTx/>
                <a:latin typeface="Arial" panose="020B0604020202020204"/>
                <a:ea typeface="+mn-ea"/>
                <a:cs typeface="+mn-cs"/>
              </a:rPr>
              <a:t> </a:t>
            </a:r>
          </a:p>
        </p:txBody>
      </p:sp>
      <p:sp>
        <p:nvSpPr>
          <p:cNvPr id="5" name="TextBox 4">
            <a:extLst>
              <a:ext uri="{FF2B5EF4-FFF2-40B4-BE49-F238E27FC236}">
                <a16:creationId xmlns:a16="http://schemas.microsoft.com/office/drawing/2014/main" id="{D497A41B-52AF-61D1-70ED-774E27AB41FB}"/>
              </a:ext>
            </a:extLst>
          </p:cNvPr>
          <p:cNvSpPr txBox="1"/>
          <p:nvPr/>
        </p:nvSpPr>
        <p:spPr>
          <a:xfrm>
            <a:off x="385823" y="0"/>
            <a:ext cx="38645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Arial" panose="020B0604020202020204"/>
                <a:ea typeface="+mn-ea"/>
                <a:cs typeface="+mn-cs"/>
              </a:rPr>
              <a:t>Περιφερειακή Διάσταση της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RIS3 </a:t>
            </a:r>
          </a:p>
        </p:txBody>
      </p:sp>
      <p:sp>
        <p:nvSpPr>
          <p:cNvPr id="2" name="TextBox 1">
            <a:extLst>
              <a:ext uri="{FF2B5EF4-FFF2-40B4-BE49-F238E27FC236}">
                <a16:creationId xmlns:a16="http://schemas.microsoft.com/office/drawing/2014/main" id="{A68A4855-1976-558B-CE3B-9073E3574D37}"/>
              </a:ext>
            </a:extLst>
          </p:cNvPr>
          <p:cNvSpPr txBox="1"/>
          <p:nvPr/>
        </p:nvSpPr>
        <p:spPr>
          <a:xfrm>
            <a:off x="385823" y="369332"/>
            <a:ext cx="36182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olidFill>
                  <a:srgbClr val="DFE3E5">
                    <a:lumMod val="25000"/>
                  </a:srgbClr>
                </a:solidFill>
                <a:latin typeface="Arial" panose="020B0604020202020204"/>
              </a:rPr>
              <a:t>6</a:t>
            </a:r>
            <a:r>
              <a:rPr kumimoji="0" lang="el-GR" sz="1800" b="1" i="0" u="none" strike="noStrike" kern="1200" cap="none" spc="0" normalizeH="0" baseline="0" noProof="0" dirty="0">
                <a:ln>
                  <a:noFill/>
                </a:ln>
                <a:solidFill>
                  <a:srgbClr val="DFE3E5">
                    <a:lumMod val="25000"/>
                  </a:srgbClr>
                </a:solidFill>
                <a:effectLst/>
                <a:uLnTx/>
                <a:uFillTx/>
                <a:latin typeface="Arial" panose="020B0604020202020204"/>
                <a:ea typeface="+mn-ea"/>
                <a:cs typeface="+mn-cs"/>
              </a:rPr>
              <a:t>. Προτάσεις για βελτίωση (1/2)</a:t>
            </a:r>
          </a:p>
        </p:txBody>
      </p:sp>
      <p:graphicFrame>
        <p:nvGraphicFramePr>
          <p:cNvPr id="4" name="Table 2">
            <a:extLst>
              <a:ext uri="{FF2B5EF4-FFF2-40B4-BE49-F238E27FC236}">
                <a16:creationId xmlns:a16="http://schemas.microsoft.com/office/drawing/2014/main" id="{6FC5081A-3711-3B4A-88D1-D19762D88310}"/>
              </a:ext>
            </a:extLst>
          </p:cNvPr>
          <p:cNvGraphicFramePr>
            <a:graphicFrameLocks noGrp="1"/>
          </p:cNvGraphicFramePr>
          <p:nvPr>
            <p:extLst>
              <p:ext uri="{D42A27DB-BD31-4B8C-83A1-F6EECF244321}">
                <p14:modId xmlns:p14="http://schemas.microsoft.com/office/powerpoint/2010/main" val="3108101377"/>
              </p:ext>
            </p:extLst>
          </p:nvPr>
        </p:nvGraphicFramePr>
        <p:xfrm>
          <a:off x="385823" y="1223282"/>
          <a:ext cx="9053452" cy="4145280"/>
        </p:xfrm>
        <a:graphic>
          <a:graphicData uri="http://schemas.openxmlformats.org/drawingml/2006/table">
            <a:tbl>
              <a:tblPr firstRow="1" firstCol="1" bandRow="1"/>
              <a:tblGrid>
                <a:gridCol w="9053452">
                  <a:extLst>
                    <a:ext uri="{9D8B030D-6E8A-4147-A177-3AD203B41FA5}">
                      <a16:colId xmlns:a16="http://schemas.microsoft.com/office/drawing/2014/main" val="3342292217"/>
                    </a:ext>
                  </a:extLst>
                </a:gridCol>
              </a:tblGrid>
              <a:tr h="173355">
                <a:tc>
                  <a:txBody>
                    <a:bodyPr/>
                    <a:lstStyle>
                      <a:lvl1pPr marL="0" algn="l" defTabSz="742950" rtl="0" eaLnBrk="1" latinLnBrk="0" hangingPunct="1">
                        <a:defRPr sz="1463" kern="1200">
                          <a:solidFill>
                            <a:schemeClr val="tx1"/>
                          </a:solidFill>
                          <a:latin typeface="Calibri" panose="020F0502020204030204"/>
                        </a:defRPr>
                      </a:lvl1pPr>
                      <a:lvl2pPr marL="371475" algn="l" defTabSz="742950" rtl="0" eaLnBrk="1" latinLnBrk="0" hangingPunct="1">
                        <a:defRPr sz="1463" kern="1200">
                          <a:solidFill>
                            <a:schemeClr val="tx1"/>
                          </a:solidFill>
                          <a:latin typeface="Calibri" panose="020F0502020204030204"/>
                        </a:defRPr>
                      </a:lvl2pPr>
                      <a:lvl3pPr marL="742950" algn="l" defTabSz="742950" rtl="0" eaLnBrk="1" latinLnBrk="0" hangingPunct="1">
                        <a:defRPr sz="1463" kern="1200">
                          <a:solidFill>
                            <a:schemeClr val="tx1"/>
                          </a:solidFill>
                          <a:latin typeface="Calibri" panose="020F0502020204030204"/>
                        </a:defRPr>
                      </a:lvl3pPr>
                      <a:lvl4pPr marL="1114425" algn="l" defTabSz="742950" rtl="0" eaLnBrk="1" latinLnBrk="0" hangingPunct="1">
                        <a:defRPr sz="1463" kern="1200">
                          <a:solidFill>
                            <a:schemeClr val="tx1"/>
                          </a:solidFill>
                          <a:latin typeface="Calibri" panose="020F0502020204030204"/>
                        </a:defRPr>
                      </a:lvl4pPr>
                      <a:lvl5pPr marL="1485900" algn="l" defTabSz="742950" rtl="0" eaLnBrk="1" latinLnBrk="0" hangingPunct="1">
                        <a:defRPr sz="1463" kern="1200">
                          <a:solidFill>
                            <a:schemeClr val="tx1"/>
                          </a:solidFill>
                          <a:latin typeface="Calibri" panose="020F0502020204030204"/>
                        </a:defRPr>
                      </a:lvl5pPr>
                      <a:lvl6pPr marL="1857375" algn="l" defTabSz="742950" rtl="0" eaLnBrk="1" latinLnBrk="0" hangingPunct="1">
                        <a:defRPr sz="1463" kern="1200">
                          <a:solidFill>
                            <a:schemeClr val="tx1"/>
                          </a:solidFill>
                          <a:latin typeface="Calibri" panose="020F0502020204030204"/>
                        </a:defRPr>
                      </a:lvl6pPr>
                      <a:lvl7pPr marL="2228850" algn="l" defTabSz="742950" rtl="0" eaLnBrk="1" latinLnBrk="0" hangingPunct="1">
                        <a:defRPr sz="1463" kern="1200">
                          <a:solidFill>
                            <a:schemeClr val="tx1"/>
                          </a:solidFill>
                          <a:latin typeface="Calibri" panose="020F0502020204030204"/>
                        </a:defRPr>
                      </a:lvl7pPr>
                      <a:lvl8pPr marL="2600325" algn="l" defTabSz="742950" rtl="0" eaLnBrk="1" latinLnBrk="0" hangingPunct="1">
                        <a:defRPr sz="1463" kern="1200">
                          <a:solidFill>
                            <a:schemeClr val="tx1"/>
                          </a:solidFill>
                          <a:latin typeface="Calibri" panose="020F0502020204030204"/>
                        </a:defRPr>
                      </a:lvl8pPr>
                      <a:lvl9pPr marL="2971800" algn="l" defTabSz="742950" rtl="0" eaLnBrk="1" latinLnBrk="0" hangingPunct="1">
                        <a:defRPr sz="1463" kern="1200">
                          <a:solidFill>
                            <a:schemeClr val="tx1"/>
                          </a:solidFill>
                          <a:latin typeface="Calibri" panose="020F0502020204030204"/>
                        </a:defRPr>
                      </a:lvl9pPr>
                    </a:lstStyle>
                    <a:p>
                      <a:pPr marL="180975" marR="0" lvl="1" indent="-180975" algn="just" defTabSz="914400" rtl="0" eaLnBrk="1" fontAlgn="auto" latinLnBrk="0" hangingPunct="1">
                        <a:lnSpc>
                          <a:spcPct val="100000"/>
                        </a:lnSpc>
                        <a:spcBef>
                          <a:spcPts val="300"/>
                        </a:spcBef>
                        <a:spcAft>
                          <a:spcPts val="300"/>
                        </a:spcAft>
                        <a:buClr>
                          <a:srgbClr val="C00000"/>
                        </a:buClr>
                        <a:buSzTx/>
                        <a:buFont typeface="Wingdings" panose="05000000000000000000" pitchFamily="2" charset="2"/>
                        <a:buChar char="§"/>
                        <a:tabLst/>
                        <a:defRPr/>
                      </a:pPr>
                      <a:r>
                        <a:rPr lang="el-GR" sz="1400" b="0" kern="1200" dirty="0">
                          <a:solidFill>
                            <a:schemeClr val="tx1"/>
                          </a:solidFill>
                          <a:effectLst/>
                          <a:latin typeface="Calibri" panose="020F0502020204030204" pitchFamily="34" charset="0"/>
                          <a:ea typeface="+mn-ea"/>
                          <a:cs typeface="Calibri" panose="020F0502020204030204" pitchFamily="34" charset="0"/>
                        </a:rPr>
                        <a:t>Υιοθέτηση περισσότερο </a:t>
                      </a:r>
                      <a:r>
                        <a:rPr lang="el-GR" sz="1400" b="0" kern="1200" dirty="0" err="1">
                          <a:solidFill>
                            <a:schemeClr val="tx1"/>
                          </a:solidFill>
                          <a:effectLst/>
                          <a:latin typeface="Calibri" panose="020F0502020204030204" pitchFamily="34" charset="0"/>
                          <a:ea typeface="+mn-ea"/>
                          <a:cs typeface="Calibri" panose="020F0502020204030204" pitchFamily="34" charset="0"/>
                        </a:rPr>
                        <a:t>στοχευμένης</a:t>
                      </a:r>
                      <a:r>
                        <a:rPr lang="el-GR" sz="1400" b="0" kern="1200" dirty="0">
                          <a:solidFill>
                            <a:schemeClr val="tx1"/>
                          </a:solidFill>
                          <a:effectLst/>
                          <a:latin typeface="Calibri" panose="020F0502020204030204" pitchFamily="34" charset="0"/>
                          <a:ea typeface="+mn-ea"/>
                          <a:cs typeface="Calibri" panose="020F0502020204030204" pitchFamily="34" charset="0"/>
                        </a:rPr>
                        <a:t> επιχειρηματικής ανακάλυψης στις περιφέρειες με έμφαση στην  </a:t>
                      </a:r>
                      <a:r>
                        <a:rPr lang="el-GR" sz="1400" b="1" kern="1200" dirty="0">
                          <a:solidFill>
                            <a:schemeClr val="tx1"/>
                          </a:solidFill>
                          <a:effectLst/>
                          <a:latin typeface="Calibri" panose="020F0502020204030204" pitchFamily="34" charset="0"/>
                          <a:ea typeface="+mn-ea"/>
                          <a:cs typeface="Calibri" panose="020F0502020204030204" pitchFamily="34" charset="0"/>
                        </a:rPr>
                        <a:t>‘</a:t>
                      </a:r>
                      <a:r>
                        <a:rPr lang="el-GR" sz="1400" b="1" i="1" kern="1200" dirty="0" err="1">
                          <a:solidFill>
                            <a:schemeClr val="tx1"/>
                          </a:solidFill>
                          <a:effectLst/>
                          <a:latin typeface="Calibri" panose="020F0502020204030204" pitchFamily="34" charset="0"/>
                          <a:ea typeface="+mn-ea"/>
                          <a:cs typeface="Calibri" panose="020F0502020204030204" pitchFamily="34" charset="0"/>
                        </a:rPr>
                        <a:t>προϊοντική</a:t>
                      </a:r>
                      <a:r>
                        <a:rPr lang="el-GR" sz="1400" b="1" i="1" kern="1200" dirty="0">
                          <a:solidFill>
                            <a:schemeClr val="tx1"/>
                          </a:solidFill>
                          <a:effectLst/>
                          <a:latin typeface="Calibri" panose="020F0502020204030204" pitchFamily="34" charset="0"/>
                          <a:ea typeface="+mn-ea"/>
                          <a:cs typeface="Calibri" panose="020F0502020204030204" pitchFamily="34" charset="0"/>
                        </a:rPr>
                        <a:t>’</a:t>
                      </a:r>
                      <a:r>
                        <a:rPr lang="el-GR" sz="1400" b="1" kern="1200" dirty="0">
                          <a:solidFill>
                            <a:schemeClr val="tx1"/>
                          </a:solidFill>
                          <a:effectLst/>
                          <a:latin typeface="Calibri" panose="020F0502020204030204" pitchFamily="34" charset="0"/>
                          <a:ea typeface="+mn-ea"/>
                          <a:cs typeface="Calibri" panose="020F0502020204030204" pitchFamily="34" charset="0"/>
                        </a:rPr>
                        <a:t> προσέγγιση’ (τοπικές αλυσίδες αξίας αναγνωρίσιμου ή αναδυόμενου συγκριτικού πλεονεκτήματος)</a:t>
                      </a:r>
                      <a:r>
                        <a:rPr lang="el-GR" sz="1400" kern="1200" dirty="0">
                          <a:solidFill>
                            <a:schemeClr val="tx1"/>
                          </a:solidFill>
                          <a:effectLst/>
                          <a:latin typeface="Calibri" panose="020F0502020204030204" pitchFamily="34" charset="0"/>
                          <a:ea typeface="+mn-ea"/>
                          <a:cs typeface="Calibri" panose="020F0502020204030204" pitchFamily="34" charset="0"/>
                        </a:rPr>
                        <a:t>, </a:t>
                      </a:r>
                      <a:endParaRPr lang="en-GB" sz="1400" kern="1200" dirty="0">
                        <a:solidFill>
                          <a:schemeClr val="tx1"/>
                        </a:solidFill>
                        <a:effectLst/>
                        <a:latin typeface="Calibri" panose="020F0502020204030204" pitchFamily="34" charset="0"/>
                        <a:ea typeface="+mn-ea"/>
                        <a:cs typeface="Calibri" panose="020F0502020204030204" pitchFamily="34" charset="0"/>
                      </a:endParaRPr>
                    </a:p>
                    <a:p>
                      <a:pPr marL="180975" marR="0" lvl="1" indent="-180975" algn="just" defTabSz="914400" rtl="0" eaLnBrk="1" fontAlgn="auto" latinLnBrk="0" hangingPunct="1">
                        <a:lnSpc>
                          <a:spcPct val="100000"/>
                        </a:lnSpc>
                        <a:spcBef>
                          <a:spcPts val="300"/>
                        </a:spcBef>
                        <a:spcAft>
                          <a:spcPts val="300"/>
                        </a:spcAft>
                        <a:buClr>
                          <a:srgbClr val="C00000"/>
                        </a:buClr>
                        <a:buSzTx/>
                        <a:buFont typeface="Wingdings" panose="05000000000000000000" pitchFamily="2" charset="2"/>
                        <a:buChar char="§"/>
                        <a:tabLst/>
                        <a:defRPr/>
                      </a:pPr>
                      <a:r>
                        <a:rPr lang="el-GR" sz="1400" b="1" kern="1200" dirty="0">
                          <a:solidFill>
                            <a:schemeClr val="tx1"/>
                          </a:solidFill>
                          <a:effectLst/>
                          <a:latin typeface="Calibri" panose="020F0502020204030204" pitchFamily="34" charset="0"/>
                          <a:ea typeface="+mn-ea"/>
                          <a:cs typeface="Calibri" panose="020F0502020204030204" pitchFamily="34" charset="0"/>
                        </a:rPr>
                        <a:t>Αξιοποίηση της πρακτικής που ακολουθήθηκε στο πλαίσιο του HORIZON </a:t>
                      </a:r>
                      <a:r>
                        <a:rPr lang="el-GR" sz="1400" b="0" kern="1200" dirty="0">
                          <a:solidFill>
                            <a:schemeClr val="tx1"/>
                          </a:solidFill>
                          <a:effectLst/>
                          <a:latin typeface="Calibri" panose="020F0502020204030204" pitchFamily="34" charset="0"/>
                          <a:ea typeface="+mn-ea"/>
                          <a:cs typeface="Calibri" panose="020F0502020204030204" pitchFamily="34" charset="0"/>
                        </a:rPr>
                        <a:t>(χρηματοδότηση αξιόλογων προτάσεων που δεν προκρίθηκαν λόγω περιορισμένης διαθεσιμότητας πόρων δράσεων εθνικής εμβέλειας από πόρους των περιφερειακών προγραμμάτων)</a:t>
                      </a:r>
                      <a:endParaRPr lang="en-US" sz="1400" b="0" kern="1200" dirty="0">
                        <a:solidFill>
                          <a:schemeClr val="tx1"/>
                        </a:solidFill>
                        <a:effectLst/>
                        <a:latin typeface="Calibri" panose="020F0502020204030204" pitchFamily="34" charset="0"/>
                        <a:ea typeface="+mn-ea"/>
                        <a:cs typeface="Calibri" panose="020F0502020204030204" pitchFamily="34" charset="0"/>
                      </a:endParaRPr>
                    </a:p>
                    <a:p>
                      <a:pPr marL="180975" marR="0" lvl="1" indent="-180975" algn="just" defTabSz="914400" rtl="0" eaLnBrk="1" fontAlgn="auto" latinLnBrk="0" hangingPunct="1">
                        <a:lnSpc>
                          <a:spcPct val="100000"/>
                        </a:lnSpc>
                        <a:spcBef>
                          <a:spcPts val="300"/>
                        </a:spcBef>
                        <a:spcAft>
                          <a:spcPts val="300"/>
                        </a:spcAft>
                        <a:buClr>
                          <a:srgbClr val="C00000"/>
                        </a:buClr>
                        <a:buSzTx/>
                        <a:buFont typeface="Wingdings" panose="05000000000000000000" pitchFamily="2" charset="2"/>
                        <a:buChar char="§"/>
                        <a:tabLst/>
                        <a:defRPr/>
                      </a:pPr>
                      <a:r>
                        <a:rPr lang="el-GR" sz="1400" b="1" kern="1200" dirty="0">
                          <a:solidFill>
                            <a:schemeClr val="tx1"/>
                          </a:solidFill>
                          <a:effectLst/>
                          <a:latin typeface="Calibri" panose="020F0502020204030204" pitchFamily="34" charset="0"/>
                          <a:ea typeface="+mn-ea"/>
                          <a:cs typeface="Calibri" panose="020F0502020204030204" pitchFamily="34" charset="0"/>
                        </a:rPr>
                        <a:t>Υιοθέτηση καλών πρακτικών ενεργοποίησης παρεμβάσεων </a:t>
                      </a:r>
                      <a:r>
                        <a:rPr lang="el-GR" sz="1400" b="0" kern="1200" dirty="0">
                          <a:solidFill>
                            <a:schemeClr val="tx1"/>
                          </a:solidFill>
                          <a:effectLst/>
                          <a:latin typeface="Calibri" panose="020F0502020204030204" pitchFamily="34" charset="0"/>
                          <a:ea typeface="+mn-ea"/>
                          <a:cs typeface="Calibri" panose="020F0502020204030204" pitchFamily="34" charset="0"/>
                        </a:rPr>
                        <a:t>ενίσχυσης του οικοσυστήματος έρευνας και καινοτομίας, όπως ο σχεδιασμός και ενεργοποίηση δράσεων ανοικτής καινοτομίας, κυλιόμενων ετήσιων προσκλήσεων που θα καλύπτουν διαρκώς αναδυόμενες ανάγκες ενίσχυσης του περιφερειακού οικοσυστήματος έρευνας και καινοτομίας και θα επιτρέπουν τη διάχυση των ωφελειών  σε όλη τη διάρκεια των κύκλων των προγραμματικών περιόδων</a:t>
                      </a:r>
                    </a:p>
                    <a:p>
                      <a:pPr marL="180975" marR="0" lvl="1" indent="-180975" algn="just" defTabSz="914400" rtl="0" eaLnBrk="1" fontAlgn="auto" latinLnBrk="0" hangingPunct="1">
                        <a:lnSpc>
                          <a:spcPct val="100000"/>
                        </a:lnSpc>
                        <a:spcBef>
                          <a:spcPts val="300"/>
                        </a:spcBef>
                        <a:spcAft>
                          <a:spcPts val="300"/>
                        </a:spcAft>
                        <a:buClr>
                          <a:srgbClr val="C00000"/>
                        </a:buClr>
                        <a:buSzTx/>
                        <a:buFont typeface="Wingdings" panose="05000000000000000000" pitchFamily="2" charset="2"/>
                        <a:buChar char="§"/>
                        <a:tabLst/>
                        <a:defRPr/>
                      </a:pPr>
                      <a:r>
                        <a:rPr lang="el-GR" sz="1400" b="1" kern="1200" dirty="0">
                          <a:solidFill>
                            <a:schemeClr val="tx1"/>
                          </a:solidFill>
                          <a:effectLst/>
                          <a:latin typeface="Calibri" panose="020F0502020204030204" pitchFamily="34" charset="0"/>
                          <a:ea typeface="+mn-ea"/>
                          <a:cs typeface="Calibri" panose="020F0502020204030204" pitchFamily="34" charset="0"/>
                        </a:rPr>
                        <a:t>υιοθέτηση μόνιμων και θεσμοθετημένων διαύλων επικοινωνίας των περιφερειών με τη ΓΓΕΚ </a:t>
                      </a:r>
                      <a:r>
                        <a:rPr lang="el-GR" sz="1400" b="0" kern="1200" dirty="0">
                          <a:solidFill>
                            <a:schemeClr val="tx1"/>
                          </a:solidFill>
                          <a:effectLst/>
                          <a:latin typeface="Calibri" panose="020F0502020204030204" pitchFamily="34" charset="0"/>
                          <a:ea typeface="+mn-ea"/>
                          <a:cs typeface="Calibri" panose="020F0502020204030204" pitchFamily="34" charset="0"/>
                        </a:rPr>
                        <a:t>για τη μεταφορά γνώσης από το εθνικό στο περιφερειακό επίπεδο σε θέματα σχεδιασμού και εφαρμογής παρεμβάσεων ενίσχυσης του οικοσυστήματος έρευνας και καινοτομίας</a:t>
                      </a:r>
                    </a:p>
                    <a:p>
                      <a:pPr marL="180975" marR="0" lvl="1" indent="-180975" algn="just" defTabSz="914400" rtl="0" eaLnBrk="1" fontAlgn="auto" latinLnBrk="0" hangingPunct="1">
                        <a:lnSpc>
                          <a:spcPct val="100000"/>
                        </a:lnSpc>
                        <a:spcBef>
                          <a:spcPts val="300"/>
                        </a:spcBef>
                        <a:spcAft>
                          <a:spcPts val="300"/>
                        </a:spcAft>
                        <a:buClr>
                          <a:srgbClr val="C00000"/>
                        </a:buClr>
                        <a:buSzTx/>
                        <a:buFont typeface="Wingdings" panose="05000000000000000000" pitchFamily="2" charset="2"/>
                        <a:buChar char="§"/>
                        <a:tabLst/>
                        <a:defRPr/>
                      </a:pPr>
                      <a:r>
                        <a:rPr lang="el-GR" sz="1400" b="1" kern="1200" dirty="0">
                          <a:solidFill>
                            <a:schemeClr val="tx1"/>
                          </a:solidFill>
                          <a:effectLst/>
                          <a:latin typeface="Calibri" panose="020F0502020204030204" pitchFamily="34" charset="0"/>
                          <a:ea typeface="+mn-ea"/>
                          <a:cs typeface="Calibri" panose="020F0502020204030204" pitchFamily="34" charset="0"/>
                        </a:rPr>
                        <a:t>μεταφορά τεχνογνωσίας από όργανα και υπηρεσίες εθνικού επιπέδου </a:t>
                      </a:r>
                      <a:r>
                        <a:rPr lang="el-GR" sz="1400" b="0" kern="1200" dirty="0">
                          <a:solidFill>
                            <a:schemeClr val="tx1"/>
                          </a:solidFill>
                          <a:effectLst/>
                          <a:latin typeface="Calibri" panose="020F0502020204030204" pitchFamily="34" charset="0"/>
                          <a:ea typeface="+mn-ea"/>
                          <a:cs typeface="Calibri" panose="020F0502020204030204" pitchFamily="34" charset="0"/>
                        </a:rPr>
                        <a:t>(ΓΓΕΚ, ΕΥΔΕ ΕΤΑΚ κοκ.) και παροχή σχετικών εργαλείων, όπως η εκπόνηση και διάθεση στις περιφέρειες πρότυπων τευχών προσκλήσεων ενημερωμένων π.χ. με τις ειδικές απαιτήσεις των καθεστώτων κρατικών ενισχύσεων στους τομείς της έρευνας και καινοτομίας, τις εναλλακτικές λύσεις </a:t>
                      </a:r>
                      <a:r>
                        <a:rPr lang="el-GR" sz="1400" b="0" kern="1200" dirty="0" err="1">
                          <a:solidFill>
                            <a:schemeClr val="tx1"/>
                          </a:solidFill>
                          <a:effectLst/>
                          <a:latin typeface="Calibri" panose="020F0502020204030204" pitchFamily="34" charset="0"/>
                          <a:ea typeface="+mn-ea"/>
                          <a:cs typeface="Calibri" panose="020F0502020204030204" pitchFamily="34" charset="0"/>
                        </a:rPr>
                        <a:t>επιλεξιμότητας</a:t>
                      </a:r>
                      <a:r>
                        <a:rPr lang="el-GR" sz="1400" b="0" kern="1200" dirty="0">
                          <a:solidFill>
                            <a:schemeClr val="tx1"/>
                          </a:solidFill>
                          <a:effectLst/>
                          <a:latin typeface="Calibri" panose="020F0502020204030204" pitchFamily="34" charset="0"/>
                          <a:ea typeface="+mn-ea"/>
                          <a:cs typeface="Calibri" panose="020F0502020204030204" pitchFamily="34" charset="0"/>
                        </a:rPr>
                        <a:t> δαπανών, την ενσωμάτωση αποτελεσματικών διαδικασιών και ρυθμίσεων παρακολούθησης και πιστοποίησης των επενδύσεων με βάση την κατακτημένη εμπειρία από ανάλογες δράσεις που έχουν ενεργοποιηθεί σε εθνικό επίπεδο κοκ.</a:t>
                      </a: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5628428"/>
                  </a:ext>
                </a:extLst>
              </a:tr>
            </a:tbl>
          </a:graphicData>
        </a:graphic>
      </p:graphicFrame>
    </p:spTree>
    <p:extLst>
      <p:ext uri="{BB962C8B-B14F-4D97-AF65-F5344CB8AC3E}">
        <p14:creationId xmlns:p14="http://schemas.microsoft.com/office/powerpoint/2010/main" val="1934595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727525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srgbClr val="DFE3E5">
                    <a:lumMod val="25000"/>
                  </a:srgbClr>
                </a:solidFill>
                <a:effectLst/>
                <a:uLnTx/>
                <a:uFillTx/>
                <a:latin typeface="Arial" panose="020B0604020202020204"/>
                <a:ea typeface="+mn-ea"/>
                <a:cs typeface="+mn-cs"/>
              </a:rPr>
              <a:t> </a:t>
            </a:r>
          </a:p>
        </p:txBody>
      </p:sp>
      <p:sp>
        <p:nvSpPr>
          <p:cNvPr id="5" name="TextBox 4">
            <a:extLst>
              <a:ext uri="{FF2B5EF4-FFF2-40B4-BE49-F238E27FC236}">
                <a16:creationId xmlns:a16="http://schemas.microsoft.com/office/drawing/2014/main" id="{D497A41B-52AF-61D1-70ED-774E27AB41FB}"/>
              </a:ext>
            </a:extLst>
          </p:cNvPr>
          <p:cNvSpPr txBox="1"/>
          <p:nvPr/>
        </p:nvSpPr>
        <p:spPr>
          <a:xfrm>
            <a:off x="385823" y="0"/>
            <a:ext cx="38645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Arial" panose="020B0604020202020204"/>
                <a:ea typeface="+mn-ea"/>
                <a:cs typeface="+mn-cs"/>
              </a:rPr>
              <a:t>Περιφερειακή Διάσταση της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RIS3 </a:t>
            </a:r>
          </a:p>
        </p:txBody>
      </p:sp>
      <p:sp>
        <p:nvSpPr>
          <p:cNvPr id="2" name="TextBox 1">
            <a:extLst>
              <a:ext uri="{FF2B5EF4-FFF2-40B4-BE49-F238E27FC236}">
                <a16:creationId xmlns:a16="http://schemas.microsoft.com/office/drawing/2014/main" id="{A68A4855-1976-558B-CE3B-9073E3574D37}"/>
              </a:ext>
            </a:extLst>
          </p:cNvPr>
          <p:cNvSpPr txBox="1"/>
          <p:nvPr/>
        </p:nvSpPr>
        <p:spPr>
          <a:xfrm>
            <a:off x="385823" y="369332"/>
            <a:ext cx="361829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solidFill>
                  <a:srgbClr val="DFE3E5">
                    <a:lumMod val="25000"/>
                  </a:srgbClr>
                </a:solidFill>
                <a:latin typeface="Arial" panose="020B0604020202020204"/>
              </a:rPr>
              <a:t>6</a:t>
            </a:r>
            <a:r>
              <a:rPr kumimoji="0" lang="el-GR" sz="1800" b="1" i="0" u="none" strike="noStrike" kern="1200" cap="none" spc="0" normalizeH="0" baseline="0" noProof="0" dirty="0">
                <a:ln>
                  <a:noFill/>
                </a:ln>
                <a:solidFill>
                  <a:srgbClr val="DFE3E5">
                    <a:lumMod val="25000"/>
                  </a:srgbClr>
                </a:solidFill>
                <a:effectLst/>
                <a:uLnTx/>
                <a:uFillTx/>
                <a:latin typeface="Arial" panose="020B0604020202020204"/>
                <a:ea typeface="+mn-ea"/>
                <a:cs typeface="+mn-cs"/>
              </a:rPr>
              <a:t>. Προτάσεις για βελτίωση (2/2)</a:t>
            </a:r>
          </a:p>
        </p:txBody>
      </p:sp>
      <p:graphicFrame>
        <p:nvGraphicFramePr>
          <p:cNvPr id="4" name="Table 2">
            <a:extLst>
              <a:ext uri="{FF2B5EF4-FFF2-40B4-BE49-F238E27FC236}">
                <a16:creationId xmlns:a16="http://schemas.microsoft.com/office/drawing/2014/main" id="{6FC5081A-3711-3B4A-88D1-D19762D88310}"/>
              </a:ext>
            </a:extLst>
          </p:cNvPr>
          <p:cNvGraphicFramePr>
            <a:graphicFrameLocks noGrp="1"/>
          </p:cNvGraphicFramePr>
          <p:nvPr>
            <p:extLst>
              <p:ext uri="{D42A27DB-BD31-4B8C-83A1-F6EECF244321}">
                <p14:modId xmlns:p14="http://schemas.microsoft.com/office/powerpoint/2010/main" val="3539856103"/>
              </p:ext>
            </p:extLst>
          </p:nvPr>
        </p:nvGraphicFramePr>
        <p:xfrm>
          <a:off x="385823" y="1337582"/>
          <a:ext cx="9053452" cy="4221480"/>
        </p:xfrm>
        <a:graphic>
          <a:graphicData uri="http://schemas.openxmlformats.org/drawingml/2006/table">
            <a:tbl>
              <a:tblPr firstRow="1" firstCol="1" bandRow="1"/>
              <a:tblGrid>
                <a:gridCol w="9053452">
                  <a:extLst>
                    <a:ext uri="{9D8B030D-6E8A-4147-A177-3AD203B41FA5}">
                      <a16:colId xmlns:a16="http://schemas.microsoft.com/office/drawing/2014/main" val="3342292217"/>
                    </a:ext>
                  </a:extLst>
                </a:gridCol>
              </a:tblGrid>
              <a:tr h="173355">
                <a:tc>
                  <a:txBody>
                    <a:bodyPr/>
                    <a:lstStyle>
                      <a:lvl1pPr marL="0" algn="l" defTabSz="742950" rtl="0" eaLnBrk="1" latinLnBrk="0" hangingPunct="1">
                        <a:defRPr sz="1463" kern="1200">
                          <a:solidFill>
                            <a:schemeClr val="tx1"/>
                          </a:solidFill>
                          <a:latin typeface="Calibri" panose="020F0502020204030204"/>
                        </a:defRPr>
                      </a:lvl1pPr>
                      <a:lvl2pPr marL="371475" algn="l" defTabSz="742950" rtl="0" eaLnBrk="1" latinLnBrk="0" hangingPunct="1">
                        <a:defRPr sz="1463" kern="1200">
                          <a:solidFill>
                            <a:schemeClr val="tx1"/>
                          </a:solidFill>
                          <a:latin typeface="Calibri" panose="020F0502020204030204"/>
                        </a:defRPr>
                      </a:lvl2pPr>
                      <a:lvl3pPr marL="742950" algn="l" defTabSz="742950" rtl="0" eaLnBrk="1" latinLnBrk="0" hangingPunct="1">
                        <a:defRPr sz="1463" kern="1200">
                          <a:solidFill>
                            <a:schemeClr val="tx1"/>
                          </a:solidFill>
                          <a:latin typeface="Calibri" panose="020F0502020204030204"/>
                        </a:defRPr>
                      </a:lvl3pPr>
                      <a:lvl4pPr marL="1114425" algn="l" defTabSz="742950" rtl="0" eaLnBrk="1" latinLnBrk="0" hangingPunct="1">
                        <a:defRPr sz="1463" kern="1200">
                          <a:solidFill>
                            <a:schemeClr val="tx1"/>
                          </a:solidFill>
                          <a:latin typeface="Calibri" panose="020F0502020204030204"/>
                        </a:defRPr>
                      </a:lvl4pPr>
                      <a:lvl5pPr marL="1485900" algn="l" defTabSz="742950" rtl="0" eaLnBrk="1" latinLnBrk="0" hangingPunct="1">
                        <a:defRPr sz="1463" kern="1200">
                          <a:solidFill>
                            <a:schemeClr val="tx1"/>
                          </a:solidFill>
                          <a:latin typeface="Calibri" panose="020F0502020204030204"/>
                        </a:defRPr>
                      </a:lvl5pPr>
                      <a:lvl6pPr marL="1857375" algn="l" defTabSz="742950" rtl="0" eaLnBrk="1" latinLnBrk="0" hangingPunct="1">
                        <a:defRPr sz="1463" kern="1200">
                          <a:solidFill>
                            <a:schemeClr val="tx1"/>
                          </a:solidFill>
                          <a:latin typeface="Calibri" panose="020F0502020204030204"/>
                        </a:defRPr>
                      </a:lvl6pPr>
                      <a:lvl7pPr marL="2228850" algn="l" defTabSz="742950" rtl="0" eaLnBrk="1" latinLnBrk="0" hangingPunct="1">
                        <a:defRPr sz="1463" kern="1200">
                          <a:solidFill>
                            <a:schemeClr val="tx1"/>
                          </a:solidFill>
                          <a:latin typeface="Calibri" panose="020F0502020204030204"/>
                        </a:defRPr>
                      </a:lvl7pPr>
                      <a:lvl8pPr marL="2600325" algn="l" defTabSz="742950" rtl="0" eaLnBrk="1" latinLnBrk="0" hangingPunct="1">
                        <a:defRPr sz="1463" kern="1200">
                          <a:solidFill>
                            <a:schemeClr val="tx1"/>
                          </a:solidFill>
                          <a:latin typeface="Calibri" panose="020F0502020204030204"/>
                        </a:defRPr>
                      </a:lvl8pPr>
                      <a:lvl9pPr marL="2971800" algn="l" defTabSz="742950" rtl="0" eaLnBrk="1" latinLnBrk="0" hangingPunct="1">
                        <a:defRPr sz="1463" kern="1200">
                          <a:solidFill>
                            <a:schemeClr val="tx1"/>
                          </a:solidFill>
                          <a:latin typeface="Calibri" panose="020F0502020204030204"/>
                        </a:defRPr>
                      </a:lvl9pPr>
                    </a:lstStyle>
                    <a:p>
                      <a:pPr marL="180975" marR="0" lvl="1" indent="-180975" algn="just" defTabSz="914400" rtl="0" eaLnBrk="1" fontAlgn="auto" latinLnBrk="0" hangingPunct="1">
                        <a:lnSpc>
                          <a:spcPct val="100000"/>
                        </a:lnSpc>
                        <a:spcBef>
                          <a:spcPts val="300"/>
                        </a:spcBef>
                        <a:spcAft>
                          <a:spcPts val="300"/>
                        </a:spcAft>
                        <a:buClr>
                          <a:srgbClr val="C00000"/>
                        </a:buClr>
                        <a:buSzTx/>
                        <a:buFont typeface="Wingdings" panose="05000000000000000000" pitchFamily="2" charset="2"/>
                        <a:buChar char="§"/>
                        <a:tabLst/>
                        <a:defRPr/>
                      </a:pPr>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ανάπτυξη διαλειτουργικότητας μεταξύ των συστημάτων παρακολούθησης </a:t>
                      </a:r>
                      <a:r>
                        <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των επιμέρους παρεμβάσεων που χρηματοδοτούνται από διαφορετικά χρηματοδοτικά εργαλεία και συνολικά των στρατηγικών για τη διάχυση των πληροφοριών και την υποστήριξη λήψης τεκμηριωμένων αποφάσεων</a:t>
                      </a:r>
                    </a:p>
                    <a:p>
                      <a:pPr marL="180975" marR="0" lvl="1" indent="-180975" algn="just" defTabSz="914400" rtl="0" eaLnBrk="1" fontAlgn="auto" latinLnBrk="0" hangingPunct="1">
                        <a:lnSpc>
                          <a:spcPct val="100000"/>
                        </a:lnSpc>
                        <a:spcBef>
                          <a:spcPts val="300"/>
                        </a:spcBef>
                        <a:spcAft>
                          <a:spcPts val="300"/>
                        </a:spcAft>
                        <a:buClr>
                          <a:srgbClr val="C00000"/>
                        </a:buClr>
                        <a:buSzTx/>
                        <a:buFont typeface="Wingdings" panose="05000000000000000000" pitchFamily="2" charset="2"/>
                        <a:buChar char="§"/>
                        <a:tabLst/>
                        <a:defRPr/>
                      </a:pPr>
                      <a:r>
                        <a:rPr lang="el-GR" sz="1400" b="1" kern="1200" dirty="0">
                          <a:solidFill>
                            <a:schemeClr val="tx1"/>
                          </a:solidFill>
                          <a:effectLst/>
                          <a:latin typeface="Calibri" panose="020F0502020204030204" pitchFamily="34" charset="0"/>
                          <a:ea typeface="+mn-ea"/>
                          <a:cs typeface="Calibri" panose="020F0502020204030204" pitchFamily="34" charset="0"/>
                        </a:rPr>
                        <a:t>υιοθέτηση διακριτού συστήματος δεικτών των στρατηγικών έξυπνης εξειδίκευσης </a:t>
                      </a:r>
                      <a:r>
                        <a:rPr lang="el-GR" sz="1400" b="0" kern="1200" dirty="0">
                          <a:solidFill>
                            <a:schemeClr val="tx1"/>
                          </a:solidFill>
                          <a:effectLst/>
                          <a:latin typeface="Calibri" panose="020F0502020204030204" pitchFamily="34" charset="0"/>
                          <a:ea typeface="+mn-ea"/>
                          <a:cs typeface="Calibri" panose="020F0502020204030204" pitchFamily="34" charset="0"/>
                        </a:rPr>
                        <a:t>που θα αποτυπώνει τα αναμενόμενα αποτελέσματα στο επίπεδο των εκροών και τον αντίκτυπο των παρεμβάσεων, που θα αποτελεί σημαντική εισροή για την επίκαιρη παρακολούθηση των αλλαγών, τη χαρτογράφηση των υποδομών και ικανοτήτων καινοτομίας που δημιουργούνται και τελικά την ανατροφοδότηση των στρατηγικών με επίκαιρα στοιχεία και κρίσιμες αναφορές</a:t>
                      </a:r>
                    </a:p>
                    <a:p>
                      <a:pPr marL="180975" marR="0" lvl="1" indent="-180975" algn="just" defTabSz="914400" rtl="0" eaLnBrk="1" fontAlgn="auto" latinLnBrk="0" hangingPunct="1">
                        <a:lnSpc>
                          <a:spcPct val="100000"/>
                        </a:lnSpc>
                        <a:spcBef>
                          <a:spcPts val="300"/>
                        </a:spcBef>
                        <a:spcAft>
                          <a:spcPts val="300"/>
                        </a:spcAft>
                        <a:buClr>
                          <a:srgbClr val="C00000"/>
                        </a:buClr>
                        <a:buSzTx/>
                        <a:buFont typeface="Wingdings" panose="05000000000000000000" pitchFamily="2" charset="2"/>
                        <a:buChar char="§"/>
                        <a:tabLst/>
                        <a:defRPr/>
                      </a:pPr>
                      <a:r>
                        <a:rPr lang="el-GR" sz="1400" b="1" kern="1200" dirty="0">
                          <a:solidFill>
                            <a:schemeClr val="tx1"/>
                          </a:solidFill>
                          <a:effectLst/>
                          <a:latin typeface="Calibri" panose="020F0502020204030204" pitchFamily="34" charset="0"/>
                          <a:ea typeface="+mn-ea"/>
                          <a:cs typeface="Calibri" panose="020F0502020204030204" pitchFamily="34" charset="0"/>
                        </a:rPr>
                        <a:t>συντονισμός των Προσκλήσεων μεταξύ εθνικού και περιφερειακού επιπέδου</a:t>
                      </a:r>
                      <a:r>
                        <a:rPr lang="el-GR" sz="1400" b="0" kern="1200" dirty="0">
                          <a:solidFill>
                            <a:schemeClr val="tx1"/>
                          </a:solidFill>
                          <a:effectLst/>
                          <a:latin typeface="Calibri" panose="020F0502020204030204" pitchFamily="34" charset="0"/>
                          <a:ea typeface="+mn-ea"/>
                          <a:cs typeface="Calibri" panose="020F0502020204030204" pitchFamily="34" charset="0"/>
                        </a:rPr>
                        <a:t>: [οριζόντιες προτεραιότητες θα πρέπει να σχεδιάζονται και να υλοποιούνται εθνικά ενώ συγκριμένες τομεακές/κλαδικές (καθετοποιημένες) προτεραιότητες περιφερειακά]</a:t>
                      </a:r>
                    </a:p>
                    <a:p>
                      <a:pPr marL="180975" marR="0" lvl="1" indent="-180975" algn="just" defTabSz="914400" rtl="0" eaLnBrk="1" fontAlgn="auto" latinLnBrk="0" hangingPunct="1">
                        <a:lnSpc>
                          <a:spcPct val="100000"/>
                        </a:lnSpc>
                        <a:spcBef>
                          <a:spcPts val="300"/>
                        </a:spcBef>
                        <a:spcAft>
                          <a:spcPts val="300"/>
                        </a:spcAft>
                        <a:buClr>
                          <a:srgbClr val="C00000"/>
                        </a:buClr>
                        <a:buSzTx/>
                        <a:buFont typeface="Wingdings" panose="05000000000000000000" pitchFamily="2" charset="2"/>
                        <a:buChar char="§"/>
                        <a:tabLst/>
                        <a:defRPr/>
                      </a:pPr>
                      <a:r>
                        <a:rPr lang="el-GR" sz="1400" b="1" dirty="0" err="1">
                          <a:ea typeface="Calibri" panose="020F0502020204030204" pitchFamily="34" charset="0"/>
                          <a:cs typeface="Times New Roman" panose="02020603050405020304" pitchFamily="18" charset="0"/>
                        </a:rPr>
                        <a:t>εξορθολογισμός</a:t>
                      </a:r>
                      <a:r>
                        <a:rPr lang="el-GR" sz="1400" b="1" dirty="0">
                          <a:ea typeface="Calibri" panose="020F0502020204030204" pitchFamily="34" charset="0"/>
                          <a:cs typeface="Times New Roman" panose="02020603050405020304" pitchFamily="18" charset="0"/>
                        </a:rPr>
                        <a:t> του ρόλου και της σύνθεσης των ΠΣΕΚ</a:t>
                      </a:r>
                      <a:r>
                        <a:rPr lang="el-GR" sz="1400" dirty="0">
                          <a:ea typeface="Calibri" panose="020F0502020204030204" pitchFamily="34" charset="0"/>
                          <a:cs typeface="Times New Roman" panose="02020603050405020304" pitchFamily="18" charset="0"/>
                        </a:rPr>
                        <a:t>, για τη μετατροπή τους σε κομβικό συμβουλευτικό καθοδηγητικό όργανο διαμόρφωσης και παρακολούθησης υλοποίησης των στρατηγικών έξυπνης εξειδίκευσης</a:t>
                      </a:r>
                    </a:p>
                    <a:p>
                      <a:pPr marL="180975" marR="0" lvl="1" indent="-180975" algn="just" defTabSz="914400" rtl="0" eaLnBrk="1" fontAlgn="auto" latinLnBrk="0" hangingPunct="1">
                        <a:lnSpc>
                          <a:spcPct val="100000"/>
                        </a:lnSpc>
                        <a:spcBef>
                          <a:spcPts val="300"/>
                        </a:spcBef>
                        <a:spcAft>
                          <a:spcPts val="300"/>
                        </a:spcAft>
                        <a:buClr>
                          <a:srgbClr val="C00000"/>
                        </a:buClr>
                        <a:buSzTx/>
                        <a:buFont typeface="Wingdings" panose="05000000000000000000" pitchFamily="2" charset="2"/>
                        <a:buChar char="§"/>
                        <a:tabLst/>
                        <a:defRPr/>
                      </a:pPr>
                      <a:r>
                        <a:rPr lang="el-GR" sz="1400" b="1" dirty="0">
                          <a:ea typeface="Calibri" panose="020F0502020204030204" pitchFamily="34" charset="0"/>
                          <a:cs typeface="Times New Roman" panose="02020603050405020304" pitchFamily="18" charset="0"/>
                        </a:rPr>
                        <a:t>περιοδική αξιολόγηση της εφαρμογής της στρατηγικής </a:t>
                      </a:r>
                      <a:r>
                        <a:rPr lang="el-GR" sz="1400" dirty="0">
                          <a:ea typeface="Calibri" panose="020F0502020204030204" pitchFamily="34" charset="0"/>
                          <a:cs typeface="Times New Roman" panose="02020603050405020304" pitchFamily="18" charset="0"/>
                        </a:rPr>
                        <a:t>έξυπνης εξειδίκευσης και της περιφερειακής της διάστασης και υιοθέτηση διαδικασίας ανατροφοδότησης και </a:t>
                      </a:r>
                      <a:r>
                        <a:rPr lang="el-GR" sz="1400" dirty="0" err="1">
                          <a:ea typeface="Calibri" panose="020F0502020204030204" pitchFamily="34" charset="0"/>
                          <a:cs typeface="Times New Roman" panose="02020603050405020304" pitchFamily="18" charset="0"/>
                        </a:rPr>
                        <a:t>επικαιροποίησής</a:t>
                      </a:r>
                      <a:r>
                        <a:rPr lang="el-GR" sz="1400" dirty="0">
                          <a:ea typeface="Calibri" panose="020F0502020204030204" pitchFamily="34" charset="0"/>
                          <a:cs typeface="Times New Roman" panose="02020603050405020304" pitchFamily="18" charset="0"/>
                        </a:rPr>
                        <a:t> της,</a:t>
                      </a:r>
                    </a:p>
                    <a:p>
                      <a:pPr marL="180975" marR="0" lvl="1" indent="-180975" algn="just" defTabSz="914400" rtl="0" eaLnBrk="1" fontAlgn="auto" latinLnBrk="0" hangingPunct="1">
                        <a:lnSpc>
                          <a:spcPct val="100000"/>
                        </a:lnSpc>
                        <a:spcBef>
                          <a:spcPts val="300"/>
                        </a:spcBef>
                        <a:spcAft>
                          <a:spcPts val="300"/>
                        </a:spcAft>
                        <a:buClr>
                          <a:srgbClr val="C00000"/>
                        </a:buClr>
                        <a:buSzTx/>
                        <a:buFont typeface="Wingdings" panose="05000000000000000000" pitchFamily="2" charset="2"/>
                        <a:buChar char="§"/>
                        <a:tabLst/>
                        <a:defRPr/>
                      </a:pPr>
                      <a:r>
                        <a:rPr lang="el-GR" sz="1400" b="1" dirty="0">
                          <a:ea typeface="Calibri" panose="020F0502020204030204" pitchFamily="34" charset="0"/>
                          <a:cs typeface="Times New Roman" panose="02020603050405020304" pitchFamily="18" charset="0"/>
                        </a:rPr>
                        <a:t>αποτελεσματική στήριξη των περιφερειακών δομών διακυβέρνησης και μηχανισμών </a:t>
                      </a:r>
                      <a:r>
                        <a:rPr lang="el-GR" sz="1400" b="0" dirty="0">
                          <a:ea typeface="Calibri" panose="020F0502020204030204" pitchFamily="34" charset="0"/>
                          <a:cs typeface="Times New Roman" panose="02020603050405020304" pitchFamily="18" charset="0"/>
                        </a:rPr>
                        <a:t>παρακολούθησης της υλοποίησης της στρατηγικής,  και </a:t>
                      </a:r>
                      <a:r>
                        <a:rPr lang="el-GR" sz="1400" dirty="0">
                          <a:ea typeface="Calibri" panose="020F0502020204030204" pitchFamily="34" charset="0"/>
                          <a:cs typeface="Times New Roman" panose="02020603050405020304" pitchFamily="18" charset="0"/>
                        </a:rPr>
                        <a:t>κινητοποίησης των φορέων της τετραπλής έλικας με πόρους (ανθρώπινους και οικονομικούς), τεχνογνωσία και εργαλεία</a:t>
                      </a: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5628428"/>
                  </a:ext>
                </a:extLst>
              </a:tr>
            </a:tbl>
          </a:graphicData>
        </a:graphic>
      </p:graphicFrame>
    </p:spTree>
    <p:extLst>
      <p:ext uri="{BB962C8B-B14F-4D97-AF65-F5344CB8AC3E}">
        <p14:creationId xmlns:p14="http://schemas.microsoft.com/office/powerpoint/2010/main" val="3260166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FAFE0F-7EDB-77E0-B974-9CF3795179E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72" y="0"/>
            <a:ext cx="9899854" cy="6857999"/>
          </a:xfrm>
          <a:prstGeom prst="rect">
            <a:avLst/>
          </a:prstGeom>
        </p:spPr>
      </p:pic>
      <p:sp>
        <p:nvSpPr>
          <p:cNvPr id="4" name="TextBox 3">
            <a:extLst>
              <a:ext uri="{FF2B5EF4-FFF2-40B4-BE49-F238E27FC236}">
                <a16:creationId xmlns:a16="http://schemas.microsoft.com/office/drawing/2014/main" id="{A31E36AB-910C-795F-9D22-01F203C2D5D3}"/>
              </a:ext>
            </a:extLst>
          </p:cNvPr>
          <p:cNvSpPr txBox="1"/>
          <p:nvPr/>
        </p:nvSpPr>
        <p:spPr>
          <a:xfrm>
            <a:off x="3728208" y="751502"/>
            <a:ext cx="2449581" cy="276999"/>
          </a:xfrm>
          <a:prstGeom prst="rect">
            <a:avLst/>
          </a:prstGeom>
          <a:noFill/>
        </p:spPr>
        <p:txBody>
          <a:bodyPr wrap="none" lIns="0" tIns="0" rIns="0" bIns="0" rtlCol="0">
            <a:spAutoFit/>
          </a:bodyPr>
          <a:lstStyle/>
          <a:p>
            <a:pPr algn="ctr"/>
            <a:r>
              <a:rPr lang="el-GR" b="1" dirty="0">
                <a:solidFill>
                  <a:schemeClr val="bg2">
                    <a:lumMod val="25000"/>
                  </a:schemeClr>
                </a:solidFill>
              </a:rPr>
              <a:t>ΤΕΛΟΣ ΠΑΡΟΥΣΙΑΣΗΣ</a:t>
            </a:r>
          </a:p>
        </p:txBody>
      </p:sp>
      <p:sp>
        <p:nvSpPr>
          <p:cNvPr id="6" name="TextBox 5">
            <a:extLst>
              <a:ext uri="{FF2B5EF4-FFF2-40B4-BE49-F238E27FC236}">
                <a16:creationId xmlns:a16="http://schemas.microsoft.com/office/drawing/2014/main" id="{064796CB-81DB-0CED-0F9C-092BE742633E}"/>
              </a:ext>
            </a:extLst>
          </p:cNvPr>
          <p:cNvSpPr txBox="1"/>
          <p:nvPr/>
        </p:nvSpPr>
        <p:spPr>
          <a:xfrm>
            <a:off x="3837948" y="1630980"/>
            <a:ext cx="2230099" cy="261610"/>
          </a:xfrm>
          <a:prstGeom prst="rect">
            <a:avLst/>
          </a:prstGeom>
          <a:noFill/>
        </p:spPr>
        <p:txBody>
          <a:bodyPr wrap="none" rtlCol="0">
            <a:spAutoFit/>
          </a:bodyPr>
          <a:lstStyle/>
          <a:p>
            <a:pPr algn="ctr"/>
            <a:r>
              <a:rPr lang="el-GR" sz="1100" i="1" dirty="0">
                <a:solidFill>
                  <a:schemeClr val="bg2">
                    <a:lumMod val="50000"/>
                  </a:schemeClr>
                </a:solidFill>
              </a:rPr>
              <a:t>Ανάδοχος Σύμβουλος-Μελετητής</a:t>
            </a:r>
          </a:p>
        </p:txBody>
      </p:sp>
      <p:pic>
        <p:nvPicPr>
          <p:cNvPr id="5" name="Picture 4" descr="A black and white text&#10;&#10;Description automatically generated with medium confidence">
            <a:extLst>
              <a:ext uri="{FF2B5EF4-FFF2-40B4-BE49-F238E27FC236}">
                <a16:creationId xmlns:a16="http://schemas.microsoft.com/office/drawing/2014/main" id="{3E700BE2-A4B5-ADF8-4436-17D8A696D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3467" y="2215669"/>
            <a:ext cx="2639060" cy="558800"/>
          </a:xfrm>
          <a:prstGeom prst="rect">
            <a:avLst/>
          </a:prstGeom>
        </p:spPr>
      </p:pic>
    </p:spTree>
    <p:extLst>
      <p:ext uri="{BB962C8B-B14F-4D97-AF65-F5344CB8AC3E}">
        <p14:creationId xmlns:p14="http://schemas.microsoft.com/office/powerpoint/2010/main" val="4114502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AC44EDE-385C-79E7-089B-6A41517FBC78}"/>
              </a:ext>
            </a:extLst>
          </p:cNvPr>
          <p:cNvSpPr txBox="1"/>
          <p:nvPr/>
        </p:nvSpPr>
        <p:spPr>
          <a:xfrm>
            <a:off x="9248172" y="647410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2</a:t>
            </a:fld>
            <a:endParaRPr lang="el-GR" sz="1200" b="1" dirty="0">
              <a:solidFill>
                <a:schemeClr val="accent1">
                  <a:lumMod val="50000"/>
                </a:schemeClr>
              </a:solidFill>
            </a:endParaRPr>
          </a:p>
        </p:txBody>
      </p:sp>
      <p:sp>
        <p:nvSpPr>
          <p:cNvPr id="4" name="TextBox 3">
            <a:extLst>
              <a:ext uri="{FF2B5EF4-FFF2-40B4-BE49-F238E27FC236}">
                <a16:creationId xmlns:a16="http://schemas.microsoft.com/office/drawing/2014/main" id="{BFFD0AAC-0488-BB8B-3249-23F6F74AB89C}"/>
              </a:ext>
            </a:extLst>
          </p:cNvPr>
          <p:cNvSpPr txBox="1"/>
          <p:nvPr/>
        </p:nvSpPr>
        <p:spPr>
          <a:xfrm>
            <a:off x="1" y="15870"/>
            <a:ext cx="3933824" cy="369332"/>
          </a:xfrm>
          <a:prstGeom prst="rect">
            <a:avLst/>
          </a:prstGeom>
          <a:noFill/>
        </p:spPr>
        <p:txBody>
          <a:bodyPr wrap="square" rtlCol="0">
            <a:spAutoFit/>
          </a:bodyPr>
          <a:lstStyle/>
          <a:p>
            <a:pPr algn="ctr"/>
            <a:r>
              <a:rPr lang="el-GR" sz="1800" b="1" dirty="0">
                <a:effectLst/>
                <a:ea typeface="Calibri" panose="020F0502020204030204" pitchFamily="34" charset="0"/>
                <a:cs typeface="Times New Roman" panose="02020603050405020304" pitchFamily="18" charset="0"/>
              </a:rPr>
              <a:t>Περιφερειακή Διάσταση της </a:t>
            </a:r>
            <a:r>
              <a:rPr lang="en-GB" sz="1800" b="1" dirty="0">
                <a:effectLst/>
                <a:ea typeface="Calibri" panose="020F0502020204030204" pitchFamily="34" charset="0"/>
                <a:cs typeface="Times New Roman" panose="02020603050405020304" pitchFamily="18" charset="0"/>
              </a:rPr>
              <a:t>RIS3 </a:t>
            </a:r>
          </a:p>
        </p:txBody>
      </p:sp>
      <p:sp>
        <p:nvSpPr>
          <p:cNvPr id="5" name="TextBox 4">
            <a:extLst>
              <a:ext uri="{FF2B5EF4-FFF2-40B4-BE49-F238E27FC236}">
                <a16:creationId xmlns:a16="http://schemas.microsoft.com/office/drawing/2014/main" id="{E7B1BA3C-193A-1265-0CF6-E36A6C0810FE}"/>
              </a:ext>
            </a:extLst>
          </p:cNvPr>
          <p:cNvSpPr txBox="1"/>
          <p:nvPr/>
        </p:nvSpPr>
        <p:spPr>
          <a:xfrm>
            <a:off x="385823" y="492796"/>
            <a:ext cx="1435521" cy="369332"/>
          </a:xfrm>
          <a:prstGeom prst="rect">
            <a:avLst/>
          </a:prstGeom>
          <a:noFill/>
        </p:spPr>
        <p:txBody>
          <a:bodyPr wrap="none" rtlCol="0">
            <a:spAutoFit/>
          </a:bodyPr>
          <a:lstStyle/>
          <a:p>
            <a:r>
              <a:rPr lang="el-GR" b="1" dirty="0">
                <a:solidFill>
                  <a:schemeClr val="bg2">
                    <a:lumMod val="25000"/>
                  </a:schemeClr>
                </a:solidFill>
              </a:rPr>
              <a:t>Περιεχόμενα</a:t>
            </a:r>
          </a:p>
        </p:txBody>
      </p:sp>
      <p:sp>
        <p:nvSpPr>
          <p:cNvPr id="3" name="TextBox 2">
            <a:extLst>
              <a:ext uri="{FF2B5EF4-FFF2-40B4-BE49-F238E27FC236}">
                <a16:creationId xmlns:a16="http://schemas.microsoft.com/office/drawing/2014/main" id="{EEC97A6C-8BD1-D48E-43A7-905649AF75BD}"/>
              </a:ext>
            </a:extLst>
          </p:cNvPr>
          <p:cNvSpPr txBox="1"/>
          <p:nvPr/>
        </p:nvSpPr>
        <p:spPr>
          <a:xfrm>
            <a:off x="616925" y="1886658"/>
            <a:ext cx="8267141" cy="2784095"/>
          </a:xfrm>
          <a:prstGeom prst="rect">
            <a:avLst/>
          </a:prstGeom>
          <a:noFill/>
        </p:spPr>
        <p:txBody>
          <a:bodyPr wrap="square">
            <a:spAutoFit/>
          </a:bodyPr>
          <a:lstStyle/>
          <a:p>
            <a:pPr marL="342900" indent="-342900" algn="just">
              <a:lnSpc>
                <a:spcPct val="110000"/>
              </a:lnSpc>
              <a:spcAft>
                <a:spcPts val="600"/>
              </a:spcAft>
              <a:buFont typeface="+mj-lt"/>
              <a:buAutoNum type="arabicPeriod"/>
            </a:pPr>
            <a:r>
              <a:rPr lang="el-GR" sz="1600" b="1" dirty="0">
                <a:effectLst/>
                <a:latin typeface="Calibri" panose="020F0502020204030204" pitchFamily="34" charset="0"/>
                <a:ea typeface="Calibri" panose="020F0502020204030204" pitchFamily="34" charset="0"/>
                <a:cs typeface="Calibri" panose="020F0502020204030204" pitchFamily="34" charset="0"/>
              </a:rPr>
              <a:t>ΕΙΣΑΓΩΓΗ</a:t>
            </a:r>
            <a:endParaRPr lang="en-US" sz="1600" b="1"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0000"/>
              </a:lnSpc>
              <a:spcAft>
                <a:spcPts val="600"/>
              </a:spcAft>
              <a:buFont typeface="+mj-lt"/>
              <a:buAutoNum type="arabicPeriod"/>
            </a:pPr>
            <a:r>
              <a:rPr kumimoji="0" lang="el-GR" altLang="en-US" sz="16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ΣΧΕΔΙΑΣΜΟΣ ΤΩΝ ΠΕΡΙΦΕΡΕΙΑΚΩΝ </a:t>
            </a:r>
            <a:r>
              <a:rPr kumimoji="0" lang="en-US" altLang="en-US" sz="16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RIS3 &amp; </a:t>
            </a:r>
            <a:r>
              <a:rPr kumimoji="0" lang="el-GR" altLang="en-US" sz="16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ΤΩΝ ΣΧΕΔΙΩΝ ΔΡΑΣΗΣ ΤΟΥΣ</a:t>
            </a:r>
            <a:endParaRPr lang="en-US" altLang="en-US" sz="1600" b="1"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0000"/>
              </a:lnSpc>
              <a:spcAft>
                <a:spcPts val="600"/>
              </a:spcAft>
              <a:buFont typeface="+mj-lt"/>
              <a:buAutoNum type="arabicPeriod"/>
            </a:pPr>
            <a:r>
              <a:rPr lang="el-GR" altLang="en-US" sz="1600" b="1" dirty="0">
                <a:latin typeface="Calibri" panose="020F0502020204030204" pitchFamily="34" charset="0"/>
                <a:ea typeface="Calibri" panose="020F0502020204030204" pitchFamily="34" charset="0"/>
                <a:cs typeface="Calibri" panose="020F0502020204030204" pitchFamily="34" charset="0"/>
              </a:rPr>
              <a:t>ΑΠΟΤΙΜΗΣΗ ΠΕΡΙΦΕΡΕΙΑΚΟΥ ΣΥΣΤΗΜΑΤΟΣ ΔΙΑΚΥΒΕΡΝΗΣΗΣ ΤΗΣ RIS3</a:t>
            </a:r>
          </a:p>
          <a:p>
            <a:pPr marL="342900" indent="-342900" algn="just">
              <a:lnSpc>
                <a:spcPct val="110000"/>
              </a:lnSpc>
              <a:spcAft>
                <a:spcPts val="600"/>
              </a:spcAft>
              <a:buFont typeface="+mj-lt"/>
              <a:buAutoNum type="arabicPeriod"/>
            </a:pPr>
            <a:r>
              <a:rPr lang="el-GR" altLang="en-US" sz="1600" b="1" dirty="0">
                <a:latin typeface="Calibri" panose="020F0502020204030204" pitchFamily="34" charset="0"/>
                <a:ea typeface="Calibri" panose="020F0502020204030204" pitchFamily="34" charset="0"/>
                <a:cs typeface="Calibri" panose="020F0502020204030204" pitchFamily="34" charset="0"/>
              </a:rPr>
              <a:t>ΑΠΟΤΙΜΗΣΗ ΕΦΑΡΜΟΓΗΣ ΤΩΝ ΣΧΕΔΙΩΝ ΔΡΑΣΗΣ ΤΩΝ ΠΕΡΙΦΕΡΕΙΑΚΩΝ RIS3</a:t>
            </a:r>
            <a:endParaRPr lang="en-US" altLang="en-US" sz="1600" b="1"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0000"/>
              </a:lnSpc>
              <a:spcAft>
                <a:spcPts val="600"/>
              </a:spcAft>
              <a:buFont typeface="+mj-lt"/>
              <a:buAutoNum type="arabicPeriod"/>
            </a:pPr>
            <a:r>
              <a:rPr lang="el-GR" altLang="en-US" sz="1600" b="1" dirty="0">
                <a:latin typeface="Calibri" panose="020F0502020204030204" pitchFamily="34" charset="0"/>
                <a:ea typeface="Calibri" panose="020F0502020204030204" pitchFamily="34" charset="0"/>
                <a:cs typeface="Calibri" panose="020F0502020204030204" pitchFamily="34" charset="0"/>
              </a:rPr>
              <a:t>ΕΚΤΙΜΗΣΗ ΑΝΤΙΚΤΥΠΟΥ ΣΤΟ ΣΥΣΤΗΜΑ ΕΤΑΚ ΤΩΝ ΠΕΡΙΦΕΡΕΙΩΝ &amp; ΠΡΟΣΤΙΘΕΜΕΝΗ ΑΞΙΑ</a:t>
            </a:r>
            <a:endParaRPr lang="en-US" altLang="en-US" sz="1600" b="1" dirty="0">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10000"/>
              </a:lnSpc>
              <a:spcAft>
                <a:spcPts val="600"/>
              </a:spcAft>
              <a:buFont typeface="+mj-lt"/>
              <a:buAutoNum type="arabicPeriod"/>
            </a:pPr>
            <a:r>
              <a:rPr lang="el-GR" altLang="en-US" sz="1600" b="1" dirty="0">
                <a:latin typeface="Calibri" panose="020F0502020204030204" pitchFamily="34" charset="0"/>
                <a:ea typeface="Calibri" panose="020F0502020204030204" pitchFamily="34" charset="0"/>
                <a:cs typeface="Calibri" panose="020F0502020204030204" pitchFamily="34" charset="0"/>
              </a:rPr>
              <a:t>ΠΡΟΤΑΣΕΙΣ ΓΙΑ ΒΕΛΤΙΩΣΗ</a:t>
            </a:r>
          </a:p>
          <a:p>
            <a:pPr lvl="1" algn="just">
              <a:lnSpc>
                <a:spcPct val="110000"/>
              </a:lnSpc>
              <a:spcAft>
                <a:spcPts val="600"/>
              </a:spcAft>
            </a:pPr>
            <a:endParaRPr kumimoji="0" lang="el-GR" altLang="en-US" sz="16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endParaRPr>
          </a:p>
          <a:p>
            <a:pPr lvl="1" algn="just">
              <a:lnSpc>
                <a:spcPct val="110000"/>
              </a:lnSpc>
              <a:spcAft>
                <a:spcPts val="600"/>
              </a:spcAft>
            </a:pPr>
            <a:endParaRPr lang="el-GR" sz="1600" b="1"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842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1681871" cy="369332"/>
          </a:xfrm>
          <a:prstGeom prst="rect">
            <a:avLst/>
          </a:prstGeom>
          <a:noFill/>
        </p:spPr>
        <p:txBody>
          <a:bodyPr wrap="none" rtlCol="0">
            <a:spAutoFit/>
          </a:bodyPr>
          <a:lstStyle/>
          <a:p>
            <a:r>
              <a:rPr lang="el-GR" b="1" dirty="0">
                <a:solidFill>
                  <a:schemeClr val="bg2">
                    <a:lumMod val="25000"/>
                  </a:schemeClr>
                </a:solidFill>
              </a:rPr>
              <a:t>1. Εισαγωγή  </a:t>
            </a:r>
          </a:p>
        </p:txBody>
      </p:sp>
      <p:sp>
        <p:nvSpPr>
          <p:cNvPr id="5" name="TextBox 4">
            <a:extLst>
              <a:ext uri="{FF2B5EF4-FFF2-40B4-BE49-F238E27FC236}">
                <a16:creationId xmlns:a16="http://schemas.microsoft.com/office/drawing/2014/main" id="{6DD6A89A-3A54-4137-36C5-ED88D5757E63}"/>
              </a:ext>
            </a:extLst>
          </p:cNvPr>
          <p:cNvSpPr txBox="1"/>
          <p:nvPr/>
        </p:nvSpPr>
        <p:spPr>
          <a:xfrm>
            <a:off x="385823" y="0"/>
            <a:ext cx="3864584" cy="369332"/>
          </a:xfrm>
          <a:prstGeom prst="rect">
            <a:avLst/>
          </a:prstGeom>
          <a:noFill/>
        </p:spPr>
        <p:txBody>
          <a:bodyPr wrap="none" rtlCol="0">
            <a:spAutoFit/>
          </a:bodyPr>
          <a:lstStyle/>
          <a:p>
            <a:r>
              <a:rPr lang="el-GR" b="1" dirty="0"/>
              <a:t>Περιφερειακή Διάσταση της </a:t>
            </a:r>
            <a:r>
              <a:rPr lang="en-GB" b="1" dirty="0"/>
              <a:t>RIS3 </a:t>
            </a:r>
          </a:p>
        </p:txBody>
      </p:sp>
      <p:sp>
        <p:nvSpPr>
          <p:cNvPr id="6" name="TextBox 5">
            <a:extLst>
              <a:ext uri="{FF2B5EF4-FFF2-40B4-BE49-F238E27FC236}">
                <a16:creationId xmlns:a16="http://schemas.microsoft.com/office/drawing/2014/main" id="{3F527C6D-0161-2797-E197-BCA40B450CAD}"/>
              </a:ext>
            </a:extLst>
          </p:cNvPr>
          <p:cNvSpPr txBox="1"/>
          <p:nvPr/>
        </p:nvSpPr>
        <p:spPr>
          <a:xfrm>
            <a:off x="6443456" y="652611"/>
            <a:ext cx="3453020" cy="338554"/>
          </a:xfrm>
          <a:prstGeom prst="rect">
            <a:avLst/>
          </a:prstGeom>
          <a:noFill/>
        </p:spPr>
        <p:txBody>
          <a:bodyPr wrap="square">
            <a:spAutoFit/>
          </a:bodyPr>
          <a:lstStyle/>
          <a:p>
            <a:r>
              <a:rPr lang="el-GR" sz="1600" b="1" i="1" dirty="0"/>
              <a:t>Η Εθνική &amp; οι Περιφερειακές </a:t>
            </a:r>
            <a:r>
              <a:rPr lang="en-US" sz="1600" b="1" i="1" dirty="0"/>
              <a:t>RIS3</a:t>
            </a:r>
            <a:endParaRPr lang="el-GR" sz="1600" b="1" i="1" dirty="0"/>
          </a:p>
        </p:txBody>
      </p:sp>
      <p:sp>
        <p:nvSpPr>
          <p:cNvPr id="8" name="TextBox 7">
            <a:extLst>
              <a:ext uri="{FF2B5EF4-FFF2-40B4-BE49-F238E27FC236}">
                <a16:creationId xmlns:a16="http://schemas.microsoft.com/office/drawing/2014/main" id="{0332A09D-DB31-EEFA-A895-FD4A54F879B4}"/>
              </a:ext>
            </a:extLst>
          </p:cNvPr>
          <p:cNvSpPr txBox="1"/>
          <p:nvPr/>
        </p:nvSpPr>
        <p:spPr>
          <a:xfrm>
            <a:off x="285751" y="1120950"/>
            <a:ext cx="9344024" cy="5001369"/>
          </a:xfrm>
          <a:prstGeom prst="rect">
            <a:avLst/>
          </a:prstGeom>
          <a:noFill/>
        </p:spPr>
        <p:txBody>
          <a:bodyPr wrap="square">
            <a:spAutoFit/>
          </a:bodyPr>
          <a:lstStyle/>
          <a:p>
            <a:pPr algn="just">
              <a:spcBef>
                <a:spcPts val="600"/>
              </a:spcBef>
              <a:spcAft>
                <a:spcPts val="600"/>
              </a:spcAft>
            </a:pPr>
            <a:r>
              <a:rPr lang="el-GR" sz="1400" dirty="0">
                <a:effectLst/>
                <a:latin typeface="Calibri" panose="020F0502020204030204" pitchFamily="34" charset="0"/>
                <a:ea typeface="Calibri" panose="020F0502020204030204" pitchFamily="34" charset="0"/>
                <a:cs typeface="Arial" panose="020B0604020202020204" pitchFamily="34" charset="0"/>
              </a:rPr>
              <a:t>Για την Προγραμματική Περίοδο (ΠΠ) 2014-2020, </a:t>
            </a:r>
            <a:r>
              <a:rPr lang="el-GR" sz="1400" b="1" dirty="0">
                <a:effectLst/>
                <a:latin typeface="Calibri" panose="020F0502020204030204" pitchFamily="34" charset="0"/>
                <a:ea typeface="Calibri" panose="020F0502020204030204" pitchFamily="34" charset="0"/>
                <a:cs typeface="Arial" panose="020B0604020202020204" pitchFamily="34" charset="0"/>
              </a:rPr>
              <a:t>η Εθνική Στρατηγική Έξυπνης Εξειδίκευσης (ΕΣΕΕ) εισήχθη  από την Ε.Ε. ως βασική  προϋπόθεση για </a:t>
            </a:r>
            <a:r>
              <a:rPr lang="el-GR" sz="1400" b="1" dirty="0">
                <a:latin typeface="Calibri" panose="020F0502020204030204" pitchFamily="34" charset="0"/>
                <a:ea typeface="Calibri" panose="020F0502020204030204" pitchFamily="34" charset="0"/>
                <a:cs typeface="Arial" panose="020B0604020202020204" pitchFamily="34" charset="0"/>
              </a:rPr>
              <a:t>να λάβουν τα </a:t>
            </a:r>
            <a:r>
              <a:rPr lang="el-GR" sz="1400" b="1" dirty="0">
                <a:effectLst/>
                <a:latin typeface="Calibri" panose="020F0502020204030204" pitchFamily="34" charset="0"/>
                <a:ea typeface="Calibri" panose="020F0502020204030204" pitchFamily="34" charset="0"/>
                <a:cs typeface="Arial" panose="020B0604020202020204" pitchFamily="34" charset="0"/>
              </a:rPr>
              <a:t>Κράτη Μέλη οικονομική στήριξη </a:t>
            </a:r>
            <a:r>
              <a:rPr lang="el-GR" sz="1400" dirty="0">
                <a:effectLst/>
                <a:latin typeface="Calibri" panose="020F0502020204030204" pitchFamily="34" charset="0"/>
                <a:ea typeface="Calibri" panose="020F0502020204030204" pitchFamily="34" charset="0"/>
                <a:cs typeface="Arial" panose="020B0604020202020204" pitchFamily="34" charset="0"/>
              </a:rPr>
              <a:t>για επενδύσεις  στην έρευνα και καινοτομία μέσω των Ευρωπαϊκών Διαρθρωτικών και Επενδυτικών Ταμείων (ΕΔΕΤ).</a:t>
            </a:r>
            <a:r>
              <a:rPr lang="el-GR" sz="1400" dirty="0">
                <a:latin typeface="Calibri" panose="020F0502020204030204" pitchFamily="34" charset="0"/>
                <a:ea typeface="Calibri" panose="020F0502020204030204" pitchFamily="34" charset="0"/>
                <a:cs typeface="Arial" panose="020B0604020202020204" pitchFamily="34" charset="0"/>
              </a:rPr>
              <a:t>  </a:t>
            </a:r>
          </a:p>
          <a:p>
            <a:pPr algn="just">
              <a:spcBef>
                <a:spcPts val="600"/>
              </a:spcBef>
              <a:spcAft>
                <a:spcPts val="600"/>
              </a:spcAft>
            </a:pPr>
            <a:r>
              <a:rPr lang="el-GR" sz="1400" dirty="0">
                <a:latin typeface="Calibri" panose="020F0502020204030204" pitchFamily="34" charset="0"/>
                <a:ea typeface="Calibri" panose="020F0502020204030204" pitchFamily="34" charset="0"/>
                <a:cs typeface="Arial" panose="020B0604020202020204" pitchFamily="34" charset="0"/>
              </a:rPr>
              <a:t>Η ΕΣΕΕ 2014-2020 </a:t>
            </a:r>
            <a:r>
              <a:rPr lang="el-GR" sz="1400" dirty="0">
                <a:latin typeface="Calibri" panose="020F0502020204030204" pitchFamily="34" charset="0"/>
                <a:cs typeface="Arial" panose="020B0604020202020204" pitchFamily="34" charset="0"/>
              </a:rPr>
              <a:t>αναπτύχθηκε</a:t>
            </a:r>
            <a:r>
              <a:rPr lang="el-GR" sz="1400" dirty="0">
                <a:latin typeface="Calibri" panose="020F0502020204030204" pitchFamily="34" charset="0"/>
                <a:ea typeface="Calibri" panose="020F0502020204030204" pitchFamily="34" charset="0"/>
                <a:cs typeface="Arial" panose="020B0604020202020204" pitchFamily="34" charset="0"/>
              </a:rPr>
              <a:t> τόσο σε εθνικό, όσο και περιφερειακό επίπεδο </a:t>
            </a:r>
            <a:r>
              <a:rPr lang="el-GR" sz="1400" b="1" dirty="0">
                <a:latin typeface="Calibri" panose="020F0502020204030204" pitchFamily="34" charset="0"/>
                <a:ea typeface="Calibri" panose="020F0502020204030204" pitchFamily="34" charset="0"/>
                <a:cs typeface="Arial" panose="020B0604020202020204" pitchFamily="34" charset="0"/>
              </a:rPr>
              <a:t>(μία Εθνική Στρατηγική Έξυπνης Εξειδίκευσης και 13 Περιφερειακές) </a:t>
            </a:r>
            <a:r>
              <a:rPr lang="el-GR" sz="1400" dirty="0">
                <a:latin typeface="Calibri" panose="020F0502020204030204" pitchFamily="34" charset="0"/>
                <a:ea typeface="Calibri" panose="020F0502020204030204" pitchFamily="34" charset="0"/>
                <a:cs typeface="Arial" panose="020B0604020202020204" pitchFamily="34" charset="0"/>
              </a:rPr>
              <a:t>κατά το διάστημα 2013 – 2015</a:t>
            </a:r>
            <a:r>
              <a:rPr lang="el-GR" sz="1400" b="1" dirty="0">
                <a:latin typeface="Calibri" panose="020F0502020204030204" pitchFamily="34" charset="0"/>
                <a:ea typeface="Calibri" panose="020F0502020204030204" pitchFamily="34" charset="0"/>
                <a:cs typeface="Arial" panose="020B0604020202020204" pitchFamily="34" charset="0"/>
              </a:rPr>
              <a:t>. </a:t>
            </a:r>
            <a:endParaRPr lang="en-US" sz="1400" b="1" dirty="0">
              <a:latin typeface="Calibri" panose="020F0502020204030204" pitchFamily="34" charset="0"/>
              <a:ea typeface="Calibri" panose="020F0502020204030204" pitchFamily="34" charset="0"/>
              <a:cs typeface="Arial" panose="020B0604020202020204" pitchFamily="34" charset="0"/>
            </a:endParaRPr>
          </a:p>
          <a:p>
            <a:pPr algn="just">
              <a:spcBef>
                <a:spcPts val="600"/>
              </a:spcBef>
              <a:spcAft>
                <a:spcPts val="600"/>
              </a:spcAft>
            </a:pPr>
            <a:r>
              <a:rPr lang="el-GR" sz="1400" dirty="0">
                <a:latin typeface="Calibri" panose="020F0502020204030204" pitchFamily="34" charset="0"/>
                <a:cs typeface="Arial" panose="020B0604020202020204" pitchFamily="34" charset="0"/>
              </a:rPr>
              <a:t>Η διαδικασία εκπόνησης των περιφερειακών στρατηγικών έξυπνης εξειδίκευσης είχε τα ακόλουθα χαρακτηριστικά:</a:t>
            </a:r>
          </a:p>
          <a:p>
            <a:endParaRPr lang="el-GR" sz="1400" dirty="0"/>
          </a:p>
          <a:p>
            <a:endParaRPr lang="el-GR" sz="1400" dirty="0"/>
          </a:p>
          <a:p>
            <a:endParaRPr lang="el-GR" sz="1400" dirty="0"/>
          </a:p>
          <a:p>
            <a:endParaRPr lang="el-GR" sz="1400" dirty="0"/>
          </a:p>
          <a:p>
            <a:endParaRPr lang="el-GR" sz="1400" dirty="0"/>
          </a:p>
          <a:p>
            <a:endParaRPr lang="el-GR" sz="1400" dirty="0"/>
          </a:p>
          <a:p>
            <a:endParaRPr lang="el-GR" sz="1400" dirty="0"/>
          </a:p>
          <a:p>
            <a:endParaRPr lang="el-GR" sz="1400" dirty="0"/>
          </a:p>
          <a:p>
            <a:endParaRPr lang="el-GR" sz="1400" dirty="0"/>
          </a:p>
          <a:p>
            <a:endParaRPr lang="el-GR" sz="1400" dirty="0"/>
          </a:p>
          <a:p>
            <a:endParaRPr lang="el-GR" sz="1400" dirty="0"/>
          </a:p>
          <a:p>
            <a:endParaRPr lang="el-GR" sz="1400" dirty="0"/>
          </a:p>
          <a:p>
            <a:endParaRPr lang="el-GR" sz="1400" dirty="0"/>
          </a:p>
          <a:p>
            <a:endParaRPr lang="el-GR" sz="1400" dirty="0"/>
          </a:p>
          <a:p>
            <a:endParaRPr lang="en-GB" sz="1400" dirty="0"/>
          </a:p>
        </p:txBody>
      </p:sp>
      <p:graphicFrame>
        <p:nvGraphicFramePr>
          <p:cNvPr id="2" name="Διάγραμμα 1">
            <a:extLst>
              <a:ext uri="{FF2B5EF4-FFF2-40B4-BE49-F238E27FC236}">
                <a16:creationId xmlns:a16="http://schemas.microsoft.com/office/drawing/2014/main" id="{F182ABE8-FC37-72AF-DB1D-52C2B34BF2F2}"/>
              </a:ext>
            </a:extLst>
          </p:cNvPr>
          <p:cNvGraphicFramePr/>
          <p:nvPr>
            <p:extLst>
              <p:ext uri="{D42A27DB-BD31-4B8C-83A1-F6EECF244321}">
                <p14:modId xmlns:p14="http://schemas.microsoft.com/office/powerpoint/2010/main" val="2725545126"/>
              </p:ext>
            </p:extLst>
          </p:nvPr>
        </p:nvGraphicFramePr>
        <p:xfrm>
          <a:off x="984229" y="2661388"/>
          <a:ext cx="8321695" cy="3820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5819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7275259" cy="369332"/>
          </a:xfrm>
          <a:prstGeom prst="rect">
            <a:avLst/>
          </a:prstGeom>
          <a:noFill/>
        </p:spPr>
        <p:txBody>
          <a:bodyPr wrap="square" rtlCol="0">
            <a:spAutoFit/>
          </a:bodyPr>
          <a:lstStyle/>
          <a:p>
            <a:r>
              <a:rPr lang="el-GR" b="1" dirty="0">
                <a:solidFill>
                  <a:schemeClr val="bg2">
                    <a:lumMod val="25000"/>
                  </a:schemeClr>
                </a:solidFill>
              </a:rPr>
              <a:t> </a:t>
            </a:r>
          </a:p>
        </p:txBody>
      </p:sp>
      <p:sp>
        <p:nvSpPr>
          <p:cNvPr id="5" name="TextBox 4">
            <a:extLst>
              <a:ext uri="{FF2B5EF4-FFF2-40B4-BE49-F238E27FC236}">
                <a16:creationId xmlns:a16="http://schemas.microsoft.com/office/drawing/2014/main" id="{D497A41B-52AF-61D1-70ED-774E27AB41FB}"/>
              </a:ext>
            </a:extLst>
          </p:cNvPr>
          <p:cNvSpPr txBox="1"/>
          <p:nvPr/>
        </p:nvSpPr>
        <p:spPr>
          <a:xfrm>
            <a:off x="385823" y="0"/>
            <a:ext cx="38645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Arial" panose="020B0604020202020204"/>
                <a:ea typeface="+mn-ea"/>
                <a:cs typeface="+mn-cs"/>
              </a:rPr>
              <a:t>Περιφερειακή Διάσταση της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RIS3 </a:t>
            </a:r>
          </a:p>
        </p:txBody>
      </p:sp>
      <p:sp>
        <p:nvSpPr>
          <p:cNvPr id="6" name="TextBox 5">
            <a:extLst>
              <a:ext uri="{FF2B5EF4-FFF2-40B4-BE49-F238E27FC236}">
                <a16:creationId xmlns:a16="http://schemas.microsoft.com/office/drawing/2014/main" id="{6B8EE8A3-8B3D-7F3A-9C89-0F9CD9874423}"/>
              </a:ext>
            </a:extLst>
          </p:cNvPr>
          <p:cNvSpPr txBox="1"/>
          <p:nvPr/>
        </p:nvSpPr>
        <p:spPr>
          <a:xfrm>
            <a:off x="510596" y="4003517"/>
            <a:ext cx="8884808" cy="2323713"/>
          </a:xfrm>
          <a:prstGeom prst="rect">
            <a:avLst/>
          </a:prstGeom>
          <a:solidFill>
            <a:srgbClr val="FFE9CA"/>
          </a:solidFill>
        </p:spPr>
        <p:txBody>
          <a:bodyPr wrap="square">
            <a:spAutoFit/>
          </a:bodyPr>
          <a:lstStyle/>
          <a:p>
            <a:pPr>
              <a:spcBef>
                <a:spcPts val="488"/>
              </a:spcBef>
            </a:pPr>
            <a:r>
              <a:rPr lang="el-GR" sz="1200" dirty="0"/>
              <a:t>Τα βασικά μεγέθη που χαρακτηρίζουν τις περιφερειακές </a:t>
            </a:r>
            <a:r>
              <a:rPr lang="en-US" sz="1200" dirty="0"/>
              <a:t>RIS3</a:t>
            </a:r>
            <a:r>
              <a:rPr lang="el-GR" sz="1200" dirty="0"/>
              <a:t>,</a:t>
            </a:r>
            <a:r>
              <a:rPr lang="en-US" sz="1200" dirty="0"/>
              <a:t> </a:t>
            </a:r>
            <a:r>
              <a:rPr lang="el-GR" sz="1200" dirty="0"/>
              <a:t>σε σύγκριση με το 2013, έχουν ως ακολούθως:</a:t>
            </a:r>
          </a:p>
          <a:p>
            <a:pPr marL="628650" indent="-361950">
              <a:spcBef>
                <a:spcPts val="488"/>
              </a:spcBef>
              <a:buFont typeface="Wingdings" panose="05000000000000000000" pitchFamily="2" charset="2"/>
              <a:buChar char="q"/>
            </a:pPr>
            <a:r>
              <a:rPr lang="el-GR" sz="1200" dirty="0"/>
              <a:t>ΚΚ περιφερειακό ΑΕΠ και ΑΠΑ: τάση αύξησης μετά το 2016 που διακόπτεται λόγω της πανδημίας </a:t>
            </a:r>
            <a:r>
              <a:rPr lang="en-US" sz="1200" dirty="0"/>
              <a:t>COVID-19</a:t>
            </a:r>
          </a:p>
          <a:p>
            <a:pPr marL="628650" indent="-361950">
              <a:spcBef>
                <a:spcPts val="488"/>
              </a:spcBef>
              <a:buFont typeface="Wingdings" panose="05000000000000000000" pitchFamily="2" charset="2"/>
              <a:buChar char="q"/>
            </a:pPr>
            <a:r>
              <a:rPr lang="el-GR" sz="1200" dirty="0"/>
              <a:t>Απασχόληση: συνεχής τάση αύξησης, περεταίρω συγκέντρωση απασχόλησης στην Αττική και Κ. Μακεδονία, τάση μείωσης της  ανεργίας</a:t>
            </a:r>
          </a:p>
          <a:p>
            <a:pPr marL="628650" indent="-361950">
              <a:spcBef>
                <a:spcPts val="488"/>
              </a:spcBef>
              <a:buFont typeface="Wingdings" panose="05000000000000000000" pitchFamily="2" charset="2"/>
              <a:buChar char="q"/>
            </a:pPr>
            <a:r>
              <a:rPr lang="el-GR" sz="1200" dirty="0"/>
              <a:t>Συνεχής και σταθερή είναι η αύξηση δαπανών Ε&amp;Α  (εξαιρετικά μεγάλη συγκέντρωση σε 3 περιφέρειες, μικρή μεταβολή  στις περιφέρειες Ν. Αιγαίου και Δ. Μακεδονίας), με ταχύτερη αυτών του τομέα των επιχειρήσεων </a:t>
            </a:r>
          </a:p>
          <a:p>
            <a:pPr marL="628650" indent="-361950">
              <a:spcBef>
                <a:spcPts val="488"/>
              </a:spcBef>
              <a:buFont typeface="Wingdings" panose="05000000000000000000" pitchFamily="2" charset="2"/>
              <a:buChar char="q"/>
            </a:pPr>
            <a:r>
              <a:rPr lang="el-GR" sz="1200" dirty="0"/>
              <a:t>Υψηλή συγκέντρωση καινοτόμων επιχειρήσεων στην Κ. Μακεδονία, Αττική, Κρήτη και </a:t>
            </a:r>
            <a:r>
              <a:rPr lang="el-GR" sz="1200" dirty="0" err="1"/>
              <a:t>Στ</a:t>
            </a:r>
            <a:r>
              <a:rPr lang="el-GR" sz="1200" dirty="0"/>
              <a:t>. Ελλάδα, χαμηλότερη στις νησιωτικές περιφέρειες και τη Δ. Μακεδονία</a:t>
            </a:r>
          </a:p>
          <a:p>
            <a:pPr marL="628650" indent="-361950">
              <a:spcBef>
                <a:spcPts val="488"/>
              </a:spcBef>
              <a:buFont typeface="Wingdings" panose="05000000000000000000" pitchFamily="2" charset="2"/>
              <a:buChar char="q"/>
            </a:pPr>
            <a:r>
              <a:rPr lang="el-GR" sz="1200" dirty="0"/>
              <a:t>Έντονες περιφερειακές ανισότητες στην κατανομή του επιστημονικού και ερευνητικού δυναμικού</a:t>
            </a:r>
          </a:p>
          <a:p>
            <a:pPr marL="628650" indent="-361950">
              <a:spcBef>
                <a:spcPts val="488"/>
              </a:spcBef>
              <a:buFont typeface="Wingdings" panose="05000000000000000000" pitchFamily="2" charset="2"/>
              <a:buChar char="q"/>
            </a:pPr>
            <a:r>
              <a:rPr lang="el-GR" sz="1200" dirty="0"/>
              <a:t>Σημαντική βελτίωση του δείκτη απήχησης επιστημονικών δημοσιεύσεων σε όλες τις περιφέρειες</a:t>
            </a:r>
            <a:endParaRPr lang="en-GB" sz="1200" dirty="0">
              <a:solidFill>
                <a:srgbClr val="FF0000"/>
              </a:solidFill>
              <a:ea typeface="Calibri" panose="020F050202020403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B948FE3-5DBB-A9BE-3F53-12BCA1490C54}"/>
              </a:ext>
            </a:extLst>
          </p:cNvPr>
          <p:cNvSpPr txBox="1"/>
          <p:nvPr/>
        </p:nvSpPr>
        <p:spPr>
          <a:xfrm>
            <a:off x="510596" y="1232850"/>
            <a:ext cx="9071554" cy="2657138"/>
          </a:xfrm>
          <a:prstGeom prst="rect">
            <a:avLst/>
          </a:prstGeom>
          <a:noFill/>
        </p:spPr>
        <p:txBody>
          <a:bodyPr wrap="square">
            <a:spAutoFit/>
          </a:bodyPr>
          <a:lstStyle/>
          <a:p>
            <a:pPr marL="342900" indent="-342900" algn="just">
              <a:lnSpc>
                <a:spcPts val="1600"/>
              </a:lnSpc>
              <a:spcBef>
                <a:spcPts val="1200"/>
              </a:spcBef>
              <a:buFont typeface="+mj-lt"/>
              <a:buAutoNum type="arabicPeriod"/>
            </a:pPr>
            <a:r>
              <a:rPr lang="el-GR" sz="1400" dirty="0">
                <a:latin typeface="Calibri" panose="020F0502020204030204" pitchFamily="34" charset="0"/>
                <a:cs typeface="Calibri" panose="020F0502020204030204" pitchFamily="34" charset="0"/>
              </a:rPr>
              <a:t>Ως προς την </a:t>
            </a:r>
            <a:r>
              <a:rPr lang="el-GR" sz="1400" b="1" dirty="0">
                <a:latin typeface="Calibri" panose="020F0502020204030204" pitchFamily="34" charset="0"/>
                <a:cs typeface="Calibri" panose="020F0502020204030204" pitchFamily="34" charset="0"/>
              </a:rPr>
              <a:t>ορθότητα παρουσίασης και ανάλυσης </a:t>
            </a:r>
            <a:r>
              <a:rPr lang="el-GR" sz="1400" dirty="0">
                <a:latin typeface="Calibri" panose="020F0502020204030204" pitchFamily="34" charset="0"/>
                <a:cs typeface="Calibri" panose="020F0502020204030204" pitchFamily="34" charset="0"/>
              </a:rPr>
              <a:t>του </a:t>
            </a:r>
            <a:r>
              <a:rPr lang="el-GR" sz="1400" dirty="0" err="1">
                <a:latin typeface="Calibri" panose="020F0502020204030204" pitchFamily="34" charset="0"/>
                <a:cs typeface="Calibri" panose="020F0502020204030204" pitchFamily="34" charset="0"/>
              </a:rPr>
              <a:t>κοινωνικο</a:t>
            </a:r>
            <a:r>
              <a:rPr lang="el-GR" sz="1400" dirty="0">
                <a:latin typeface="Calibri" panose="020F0502020204030204" pitchFamily="34" charset="0"/>
                <a:cs typeface="Calibri" panose="020F0502020204030204" pitchFamily="34" charset="0"/>
              </a:rPr>
              <a:t>-οικονομικού περιβάλλοντος των περιφερειών παρατηρείται </a:t>
            </a:r>
            <a:r>
              <a:rPr lang="el-GR" sz="1400" b="1" dirty="0">
                <a:latin typeface="Calibri" panose="020F0502020204030204" pitchFamily="34" charset="0"/>
                <a:cs typeface="Calibri" panose="020F0502020204030204" pitchFamily="34" charset="0"/>
              </a:rPr>
              <a:t>διαφορετικός βαθμός τεκμηρίωσης και βάθους ανάλυσης </a:t>
            </a:r>
            <a:r>
              <a:rPr lang="el-GR" sz="1400" dirty="0">
                <a:latin typeface="Calibri" panose="020F0502020204030204" pitchFamily="34" charset="0"/>
                <a:cs typeface="Calibri" panose="020F0502020204030204" pitchFamily="34" charset="0"/>
              </a:rPr>
              <a:t>(μακροοικονομικό περιβάλλον, επιδόσεις και χαρακτηριστικά επιχειρηματικότητας και ανταγωνιστικότητας περιφερειακών οικονομιών, κλαδική διάρθρωση και περιφερειακή εξειδίκευση, κατάσταση αγοράς εργασίας). </a:t>
            </a:r>
          </a:p>
          <a:p>
            <a:pPr marL="342900" marR="0" lvl="0" indent="-342900" algn="just" defTabSz="914400" rtl="0" eaLnBrk="1" fontAlgn="auto" latinLnBrk="0" hangingPunct="1">
              <a:lnSpc>
                <a:spcPts val="1600"/>
              </a:lnSpc>
              <a:spcBef>
                <a:spcPts val="1200"/>
              </a:spcBef>
              <a:spcAft>
                <a:spcPts val="0"/>
              </a:spcAft>
              <a:buClrTx/>
              <a:buSzTx/>
              <a:buFont typeface="+mj-lt"/>
              <a:buAutoNum type="arabicPeriod"/>
              <a:tabLst/>
              <a:defRPr/>
            </a:pPr>
            <a:r>
              <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Ως προς την </a:t>
            </a:r>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ορθότητα παρουσίασης και ανάλυσης </a:t>
            </a:r>
            <a:r>
              <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του συστήματος Έρευνας &amp; Καινοτομίας των περιφερειών (επιδόσεις καινοτομίας, δαπάνες Ε&amp;Α,  ερευνητικές υποδομές και ανθρώπινο δυναμικό, επιστημονικές δημοσιεύσεις, συνεργασίες &amp; δικτυώσεις) παρατηρείται ομοίως  </a:t>
            </a:r>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διαφορετικός βαθμός τεκμηρίωσης και βάθους ανάλυσης. </a:t>
            </a:r>
            <a:r>
              <a:rPr kumimoji="0" lang="el-GR" sz="1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Θετικό το γεγονός προσέγγισης για πρώτη φορά του οικοσυστήματος έρευνας και καινοτομίας </a:t>
            </a:r>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l-GR" sz="1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ως</a:t>
            </a:r>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l-GR" sz="1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κρίσιμου</a:t>
            </a:r>
            <a:r>
              <a:rPr kumimoji="0" lang="el-GR" sz="1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l-GR" sz="1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συστατικού στοιχείου των περιφερειακών στρατηγικών και προτεραιοτήτων</a:t>
            </a:r>
            <a:r>
              <a:rPr kumimoji="0" lang="el-GR"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marL="342900" indent="-342900" algn="just">
              <a:lnSpc>
                <a:spcPts val="1600"/>
              </a:lnSpc>
              <a:spcBef>
                <a:spcPts val="1200"/>
              </a:spcBef>
              <a:buFont typeface="+mj-lt"/>
              <a:buAutoNum type="arabicPeriod"/>
            </a:pPr>
            <a:r>
              <a:rPr lang="el-GR" sz="1400" dirty="0">
                <a:latin typeface="Calibri" panose="020F0502020204030204" pitchFamily="34" charset="0"/>
                <a:cs typeface="Calibri" panose="020F0502020204030204" pitchFamily="34" charset="0"/>
              </a:rPr>
              <a:t>Ενσωμάτωση στο σύνολο των στρατηγικών </a:t>
            </a:r>
            <a:r>
              <a:rPr lang="el-GR" sz="1400" b="1" dirty="0">
                <a:latin typeface="Calibri" panose="020F0502020204030204" pitchFamily="34" charset="0"/>
                <a:cs typeface="Calibri" panose="020F0502020204030204" pitchFamily="34" charset="0"/>
              </a:rPr>
              <a:t>ανάλυσης SWOT</a:t>
            </a:r>
            <a:r>
              <a:rPr lang="el-GR" sz="1400" dirty="0">
                <a:latin typeface="Calibri" panose="020F0502020204030204" pitchFamily="34" charset="0"/>
                <a:cs typeface="Calibri" panose="020F0502020204030204" pitchFamily="34" charset="0"/>
              </a:rPr>
              <a:t>: σε επτά (7) στρατηγικές παρατηρείται μεγάλη συνοχή με τις περιφερειακές ανάγκες και προκλήσεις, ενώ σε δύο (2) μικρή  συνοχή/ έμμεση συσχέτιση.</a:t>
            </a:r>
          </a:p>
        </p:txBody>
      </p:sp>
      <p:sp>
        <p:nvSpPr>
          <p:cNvPr id="2" name="TextBox 1">
            <a:extLst>
              <a:ext uri="{FF2B5EF4-FFF2-40B4-BE49-F238E27FC236}">
                <a16:creationId xmlns:a16="http://schemas.microsoft.com/office/drawing/2014/main" id="{A68A4855-1976-558B-CE3B-9073E3574D37}"/>
              </a:ext>
            </a:extLst>
          </p:cNvPr>
          <p:cNvSpPr txBox="1"/>
          <p:nvPr/>
        </p:nvSpPr>
        <p:spPr>
          <a:xfrm>
            <a:off x="385823" y="369332"/>
            <a:ext cx="4650953" cy="369332"/>
          </a:xfrm>
          <a:prstGeom prst="rect">
            <a:avLst/>
          </a:prstGeom>
          <a:noFill/>
        </p:spPr>
        <p:txBody>
          <a:bodyPr wrap="none" rtlCol="0">
            <a:spAutoFit/>
          </a:bodyPr>
          <a:lstStyle/>
          <a:p>
            <a:r>
              <a:rPr lang="el-GR" b="1" dirty="0">
                <a:solidFill>
                  <a:schemeClr val="bg2">
                    <a:lumMod val="25000"/>
                  </a:schemeClr>
                </a:solidFill>
              </a:rPr>
              <a:t>2. Σχεδιασμός των περιφερειακών </a:t>
            </a:r>
            <a:r>
              <a:rPr lang="en-US" b="1" dirty="0">
                <a:solidFill>
                  <a:schemeClr val="bg2">
                    <a:lumMod val="25000"/>
                  </a:schemeClr>
                </a:solidFill>
              </a:rPr>
              <a:t>RIS3</a:t>
            </a:r>
            <a:r>
              <a:rPr lang="el-GR" b="1" dirty="0">
                <a:solidFill>
                  <a:schemeClr val="bg2">
                    <a:lumMod val="25000"/>
                  </a:schemeClr>
                </a:solidFill>
              </a:rPr>
              <a:t>  </a:t>
            </a:r>
          </a:p>
        </p:txBody>
      </p:sp>
      <p:sp>
        <p:nvSpPr>
          <p:cNvPr id="7" name="TextBox 6">
            <a:extLst>
              <a:ext uri="{FF2B5EF4-FFF2-40B4-BE49-F238E27FC236}">
                <a16:creationId xmlns:a16="http://schemas.microsoft.com/office/drawing/2014/main" id="{B62046AE-B2D0-FF08-C8EC-16761D7A5380}"/>
              </a:ext>
            </a:extLst>
          </p:cNvPr>
          <p:cNvSpPr txBox="1"/>
          <p:nvPr/>
        </p:nvSpPr>
        <p:spPr>
          <a:xfrm>
            <a:off x="3429000" y="652611"/>
            <a:ext cx="6486525" cy="338554"/>
          </a:xfrm>
          <a:prstGeom prst="rect">
            <a:avLst/>
          </a:prstGeom>
          <a:noFill/>
        </p:spPr>
        <p:txBody>
          <a:bodyPr wrap="square">
            <a:spAutoFit/>
          </a:bodyPr>
          <a:lstStyle/>
          <a:p>
            <a:r>
              <a:rPr lang="el-GR" sz="1600" b="1" i="1" dirty="0"/>
              <a:t>Ορθότητα ανάλυσης υφιστάμενης κατάστασης – εξέλιξη μεγεθών</a:t>
            </a:r>
          </a:p>
        </p:txBody>
      </p:sp>
    </p:spTree>
    <p:extLst>
      <p:ext uri="{BB962C8B-B14F-4D97-AF65-F5344CB8AC3E}">
        <p14:creationId xmlns:p14="http://schemas.microsoft.com/office/powerpoint/2010/main" val="1550373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7275259" cy="369332"/>
          </a:xfrm>
          <a:prstGeom prst="rect">
            <a:avLst/>
          </a:prstGeom>
          <a:noFill/>
        </p:spPr>
        <p:txBody>
          <a:bodyPr wrap="square" rtlCol="0">
            <a:spAutoFit/>
          </a:bodyPr>
          <a:lstStyle/>
          <a:p>
            <a:r>
              <a:rPr lang="el-GR" b="1" dirty="0">
                <a:solidFill>
                  <a:schemeClr val="bg2">
                    <a:lumMod val="25000"/>
                  </a:schemeClr>
                </a:solidFill>
              </a:rPr>
              <a:t> </a:t>
            </a:r>
          </a:p>
        </p:txBody>
      </p:sp>
      <p:sp>
        <p:nvSpPr>
          <p:cNvPr id="5" name="TextBox 4">
            <a:extLst>
              <a:ext uri="{FF2B5EF4-FFF2-40B4-BE49-F238E27FC236}">
                <a16:creationId xmlns:a16="http://schemas.microsoft.com/office/drawing/2014/main" id="{D497A41B-52AF-61D1-70ED-774E27AB41FB}"/>
              </a:ext>
            </a:extLst>
          </p:cNvPr>
          <p:cNvSpPr txBox="1"/>
          <p:nvPr/>
        </p:nvSpPr>
        <p:spPr>
          <a:xfrm>
            <a:off x="385823" y="0"/>
            <a:ext cx="38645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Arial" panose="020B0604020202020204"/>
                <a:ea typeface="+mn-ea"/>
                <a:cs typeface="+mn-cs"/>
              </a:rPr>
              <a:t>Περιφερειακή Διάσταση της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RIS3 </a:t>
            </a:r>
          </a:p>
        </p:txBody>
      </p:sp>
      <p:sp>
        <p:nvSpPr>
          <p:cNvPr id="2" name="TextBox 1">
            <a:extLst>
              <a:ext uri="{FF2B5EF4-FFF2-40B4-BE49-F238E27FC236}">
                <a16:creationId xmlns:a16="http://schemas.microsoft.com/office/drawing/2014/main" id="{A68A4855-1976-558B-CE3B-9073E3574D37}"/>
              </a:ext>
            </a:extLst>
          </p:cNvPr>
          <p:cNvSpPr txBox="1"/>
          <p:nvPr/>
        </p:nvSpPr>
        <p:spPr>
          <a:xfrm>
            <a:off x="385823" y="369332"/>
            <a:ext cx="4650953" cy="369332"/>
          </a:xfrm>
          <a:prstGeom prst="rect">
            <a:avLst/>
          </a:prstGeom>
          <a:noFill/>
        </p:spPr>
        <p:txBody>
          <a:bodyPr wrap="none" rtlCol="0">
            <a:spAutoFit/>
          </a:bodyPr>
          <a:lstStyle/>
          <a:p>
            <a:r>
              <a:rPr lang="el-GR" b="1" dirty="0">
                <a:solidFill>
                  <a:schemeClr val="bg2">
                    <a:lumMod val="25000"/>
                  </a:schemeClr>
                </a:solidFill>
              </a:rPr>
              <a:t>2. Σχεδιασμός των περιφερειακών </a:t>
            </a:r>
            <a:r>
              <a:rPr lang="en-US" b="1" dirty="0">
                <a:solidFill>
                  <a:schemeClr val="bg2">
                    <a:lumMod val="25000"/>
                  </a:schemeClr>
                </a:solidFill>
              </a:rPr>
              <a:t>RIS3</a:t>
            </a:r>
            <a:r>
              <a:rPr lang="el-GR" b="1" dirty="0">
                <a:solidFill>
                  <a:schemeClr val="bg2">
                    <a:lumMod val="25000"/>
                  </a:schemeClr>
                </a:solidFill>
              </a:rPr>
              <a:t>  </a:t>
            </a:r>
          </a:p>
        </p:txBody>
      </p:sp>
      <p:sp>
        <p:nvSpPr>
          <p:cNvPr id="7" name="TextBox 6">
            <a:extLst>
              <a:ext uri="{FF2B5EF4-FFF2-40B4-BE49-F238E27FC236}">
                <a16:creationId xmlns:a16="http://schemas.microsoft.com/office/drawing/2014/main" id="{B62046AE-B2D0-FF08-C8EC-16761D7A5380}"/>
              </a:ext>
            </a:extLst>
          </p:cNvPr>
          <p:cNvSpPr txBox="1"/>
          <p:nvPr/>
        </p:nvSpPr>
        <p:spPr>
          <a:xfrm>
            <a:off x="5200651" y="652611"/>
            <a:ext cx="4650954" cy="338554"/>
          </a:xfrm>
          <a:prstGeom prst="rect">
            <a:avLst/>
          </a:prstGeom>
          <a:noFill/>
        </p:spPr>
        <p:txBody>
          <a:bodyPr wrap="square">
            <a:spAutoFit/>
          </a:bodyPr>
          <a:lstStyle/>
          <a:p>
            <a:r>
              <a:rPr lang="el-GR" sz="1600" b="1" i="1" dirty="0"/>
              <a:t>Διαδικασίες επιλογής τομέων προτεραιότητας</a:t>
            </a:r>
          </a:p>
        </p:txBody>
      </p:sp>
      <p:graphicFrame>
        <p:nvGraphicFramePr>
          <p:cNvPr id="4" name="Διάγραμμα 3">
            <a:extLst>
              <a:ext uri="{FF2B5EF4-FFF2-40B4-BE49-F238E27FC236}">
                <a16:creationId xmlns:a16="http://schemas.microsoft.com/office/drawing/2014/main" id="{6BD02F1F-1E41-74FB-2155-9C0A0FFE18BA}"/>
              </a:ext>
            </a:extLst>
          </p:cNvPr>
          <p:cNvGraphicFramePr/>
          <p:nvPr>
            <p:extLst>
              <p:ext uri="{D42A27DB-BD31-4B8C-83A1-F6EECF244321}">
                <p14:modId xmlns:p14="http://schemas.microsoft.com/office/powerpoint/2010/main" val="658735687"/>
              </p:ext>
            </p:extLst>
          </p:nvPr>
        </p:nvGraphicFramePr>
        <p:xfrm>
          <a:off x="385823" y="2061313"/>
          <a:ext cx="8624827" cy="3820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35C65A64-2B88-90EE-4589-1CA282DA8C20}"/>
              </a:ext>
            </a:extLst>
          </p:cNvPr>
          <p:cNvSpPr txBox="1"/>
          <p:nvPr/>
        </p:nvSpPr>
        <p:spPr>
          <a:xfrm>
            <a:off x="510596" y="1232850"/>
            <a:ext cx="8404804" cy="913070"/>
          </a:xfrm>
          <a:prstGeom prst="rect">
            <a:avLst/>
          </a:prstGeom>
          <a:noFill/>
        </p:spPr>
        <p:txBody>
          <a:bodyPr wrap="square">
            <a:spAutoFit/>
          </a:bodyPr>
          <a:lstStyle/>
          <a:p>
            <a:pPr algn="just">
              <a:lnSpc>
                <a:spcPts val="1600"/>
              </a:lnSpc>
              <a:spcBef>
                <a:spcPts val="1200"/>
              </a:spcBef>
            </a:pPr>
            <a:r>
              <a:rPr lang="el-GR" sz="1400" dirty="0">
                <a:latin typeface="Calibri" panose="020F0502020204030204" pitchFamily="34" charset="0"/>
                <a:cs typeface="Calibri" panose="020F0502020204030204" pitchFamily="34" charset="0"/>
              </a:rPr>
              <a:t>Τα βασικά χαρακτηριστικά των διαδικασιών επιλογής των τομέων προτεραιότητας των περιφερειακών στρατηγικών, όπως προέκυψαν από τη βιβλιογραφική ανάλυση, καθώς και σχετικά συμπεράσματα από τις συνεντεύξεις με στελέχη εμπλεκόμενα στο σχεδιασμό και την εφαρμογή των περιφερειακών στρατηγικών είναι τα ακόλουθα:</a:t>
            </a:r>
          </a:p>
        </p:txBody>
      </p:sp>
    </p:spTree>
    <p:extLst>
      <p:ext uri="{BB962C8B-B14F-4D97-AF65-F5344CB8AC3E}">
        <p14:creationId xmlns:p14="http://schemas.microsoft.com/office/powerpoint/2010/main" val="1840526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7275259" cy="369332"/>
          </a:xfrm>
          <a:prstGeom prst="rect">
            <a:avLst/>
          </a:prstGeom>
          <a:noFill/>
        </p:spPr>
        <p:txBody>
          <a:bodyPr wrap="square" rtlCol="0">
            <a:spAutoFit/>
          </a:bodyPr>
          <a:lstStyle/>
          <a:p>
            <a:r>
              <a:rPr lang="el-GR" b="1" dirty="0">
                <a:solidFill>
                  <a:schemeClr val="bg2">
                    <a:lumMod val="25000"/>
                  </a:schemeClr>
                </a:solidFill>
              </a:rPr>
              <a:t> </a:t>
            </a:r>
          </a:p>
        </p:txBody>
      </p:sp>
      <p:sp>
        <p:nvSpPr>
          <p:cNvPr id="5" name="TextBox 4">
            <a:extLst>
              <a:ext uri="{FF2B5EF4-FFF2-40B4-BE49-F238E27FC236}">
                <a16:creationId xmlns:a16="http://schemas.microsoft.com/office/drawing/2014/main" id="{D497A41B-52AF-61D1-70ED-774E27AB41FB}"/>
              </a:ext>
            </a:extLst>
          </p:cNvPr>
          <p:cNvSpPr txBox="1"/>
          <p:nvPr/>
        </p:nvSpPr>
        <p:spPr>
          <a:xfrm>
            <a:off x="385823" y="0"/>
            <a:ext cx="38645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Arial" panose="020B0604020202020204"/>
                <a:ea typeface="+mn-ea"/>
                <a:cs typeface="+mn-cs"/>
              </a:rPr>
              <a:t>Περιφερειακή Διάσταση της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RIS3 </a:t>
            </a:r>
          </a:p>
        </p:txBody>
      </p:sp>
      <p:sp>
        <p:nvSpPr>
          <p:cNvPr id="2" name="TextBox 1">
            <a:extLst>
              <a:ext uri="{FF2B5EF4-FFF2-40B4-BE49-F238E27FC236}">
                <a16:creationId xmlns:a16="http://schemas.microsoft.com/office/drawing/2014/main" id="{A68A4855-1976-558B-CE3B-9073E3574D37}"/>
              </a:ext>
            </a:extLst>
          </p:cNvPr>
          <p:cNvSpPr txBox="1"/>
          <p:nvPr/>
        </p:nvSpPr>
        <p:spPr>
          <a:xfrm>
            <a:off x="385823" y="369332"/>
            <a:ext cx="4650953" cy="369332"/>
          </a:xfrm>
          <a:prstGeom prst="rect">
            <a:avLst/>
          </a:prstGeom>
          <a:noFill/>
        </p:spPr>
        <p:txBody>
          <a:bodyPr wrap="none" rtlCol="0">
            <a:spAutoFit/>
          </a:bodyPr>
          <a:lstStyle/>
          <a:p>
            <a:r>
              <a:rPr lang="el-GR" b="1" dirty="0">
                <a:solidFill>
                  <a:schemeClr val="bg2">
                    <a:lumMod val="25000"/>
                  </a:schemeClr>
                </a:solidFill>
              </a:rPr>
              <a:t>2. Σχεδιασμός των περιφερειακών </a:t>
            </a:r>
            <a:r>
              <a:rPr lang="en-US" b="1" dirty="0">
                <a:solidFill>
                  <a:schemeClr val="bg2">
                    <a:lumMod val="25000"/>
                  </a:schemeClr>
                </a:solidFill>
              </a:rPr>
              <a:t>RIS3</a:t>
            </a:r>
            <a:r>
              <a:rPr lang="el-GR" b="1" dirty="0">
                <a:solidFill>
                  <a:schemeClr val="bg2">
                    <a:lumMod val="25000"/>
                  </a:schemeClr>
                </a:solidFill>
              </a:rPr>
              <a:t>  </a:t>
            </a:r>
          </a:p>
        </p:txBody>
      </p:sp>
      <p:sp>
        <p:nvSpPr>
          <p:cNvPr id="7" name="TextBox 6">
            <a:extLst>
              <a:ext uri="{FF2B5EF4-FFF2-40B4-BE49-F238E27FC236}">
                <a16:creationId xmlns:a16="http://schemas.microsoft.com/office/drawing/2014/main" id="{B62046AE-B2D0-FF08-C8EC-16761D7A5380}"/>
              </a:ext>
            </a:extLst>
          </p:cNvPr>
          <p:cNvSpPr txBox="1"/>
          <p:nvPr/>
        </p:nvSpPr>
        <p:spPr>
          <a:xfrm>
            <a:off x="4250407" y="690711"/>
            <a:ext cx="5601198" cy="338554"/>
          </a:xfrm>
          <a:prstGeom prst="rect">
            <a:avLst/>
          </a:prstGeom>
          <a:noFill/>
        </p:spPr>
        <p:txBody>
          <a:bodyPr wrap="square">
            <a:spAutoFit/>
          </a:bodyPr>
          <a:lstStyle/>
          <a:p>
            <a:r>
              <a:rPr lang="el-GR" sz="1600" b="1" i="1" dirty="0"/>
              <a:t>Συνέργεια και συμπληρωματικότητα με την εθνική </a:t>
            </a:r>
            <a:r>
              <a:rPr lang="en-US" sz="1600" b="1" i="1" dirty="0"/>
              <a:t>RIS3</a:t>
            </a:r>
            <a:endParaRPr lang="el-GR" sz="1600" b="1" i="1" dirty="0"/>
          </a:p>
        </p:txBody>
      </p:sp>
      <p:graphicFrame>
        <p:nvGraphicFramePr>
          <p:cNvPr id="4" name="Διάγραμμα 3">
            <a:extLst>
              <a:ext uri="{FF2B5EF4-FFF2-40B4-BE49-F238E27FC236}">
                <a16:creationId xmlns:a16="http://schemas.microsoft.com/office/drawing/2014/main" id="{6BD02F1F-1E41-74FB-2155-9C0A0FFE18BA}"/>
              </a:ext>
            </a:extLst>
          </p:cNvPr>
          <p:cNvGraphicFramePr/>
          <p:nvPr>
            <p:extLst>
              <p:ext uri="{D42A27DB-BD31-4B8C-83A1-F6EECF244321}">
                <p14:modId xmlns:p14="http://schemas.microsoft.com/office/powerpoint/2010/main" val="294265631"/>
              </p:ext>
            </p:extLst>
          </p:nvPr>
        </p:nvGraphicFramePr>
        <p:xfrm>
          <a:off x="385823" y="1350644"/>
          <a:ext cx="8624827" cy="4531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763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7275259" cy="369332"/>
          </a:xfrm>
          <a:prstGeom prst="rect">
            <a:avLst/>
          </a:prstGeom>
          <a:noFill/>
        </p:spPr>
        <p:txBody>
          <a:bodyPr wrap="square" rtlCol="0">
            <a:spAutoFit/>
          </a:bodyPr>
          <a:lstStyle/>
          <a:p>
            <a:r>
              <a:rPr lang="el-GR" b="1" dirty="0">
                <a:solidFill>
                  <a:schemeClr val="bg2">
                    <a:lumMod val="25000"/>
                  </a:schemeClr>
                </a:solidFill>
              </a:rPr>
              <a:t> </a:t>
            </a:r>
          </a:p>
        </p:txBody>
      </p:sp>
      <p:sp>
        <p:nvSpPr>
          <p:cNvPr id="5" name="TextBox 4">
            <a:extLst>
              <a:ext uri="{FF2B5EF4-FFF2-40B4-BE49-F238E27FC236}">
                <a16:creationId xmlns:a16="http://schemas.microsoft.com/office/drawing/2014/main" id="{D497A41B-52AF-61D1-70ED-774E27AB41FB}"/>
              </a:ext>
            </a:extLst>
          </p:cNvPr>
          <p:cNvSpPr txBox="1"/>
          <p:nvPr/>
        </p:nvSpPr>
        <p:spPr>
          <a:xfrm>
            <a:off x="385823" y="0"/>
            <a:ext cx="38645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Arial" panose="020B0604020202020204"/>
                <a:ea typeface="+mn-ea"/>
                <a:cs typeface="+mn-cs"/>
              </a:rPr>
              <a:t>Περιφερειακή Διάσταση της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RIS3 </a:t>
            </a:r>
          </a:p>
        </p:txBody>
      </p:sp>
      <p:sp>
        <p:nvSpPr>
          <p:cNvPr id="2" name="TextBox 1">
            <a:extLst>
              <a:ext uri="{FF2B5EF4-FFF2-40B4-BE49-F238E27FC236}">
                <a16:creationId xmlns:a16="http://schemas.microsoft.com/office/drawing/2014/main" id="{A68A4855-1976-558B-CE3B-9073E3574D37}"/>
              </a:ext>
            </a:extLst>
          </p:cNvPr>
          <p:cNvSpPr txBox="1"/>
          <p:nvPr/>
        </p:nvSpPr>
        <p:spPr>
          <a:xfrm>
            <a:off x="385823" y="369332"/>
            <a:ext cx="6617261" cy="369332"/>
          </a:xfrm>
          <a:prstGeom prst="rect">
            <a:avLst/>
          </a:prstGeom>
          <a:noFill/>
        </p:spPr>
        <p:txBody>
          <a:bodyPr wrap="none" rtlCol="0">
            <a:spAutoFit/>
          </a:bodyPr>
          <a:lstStyle/>
          <a:p>
            <a:r>
              <a:rPr lang="el-GR" b="1" dirty="0">
                <a:solidFill>
                  <a:schemeClr val="bg2">
                    <a:lumMod val="25000"/>
                  </a:schemeClr>
                </a:solidFill>
              </a:rPr>
              <a:t>3. Αποτίμηση περιφερειακού συστήματος διακυβέρνησης  </a:t>
            </a:r>
          </a:p>
        </p:txBody>
      </p:sp>
      <p:sp>
        <p:nvSpPr>
          <p:cNvPr id="7" name="TextBox 6">
            <a:extLst>
              <a:ext uri="{FF2B5EF4-FFF2-40B4-BE49-F238E27FC236}">
                <a16:creationId xmlns:a16="http://schemas.microsoft.com/office/drawing/2014/main" id="{B62046AE-B2D0-FF08-C8EC-16761D7A5380}"/>
              </a:ext>
            </a:extLst>
          </p:cNvPr>
          <p:cNvSpPr txBox="1"/>
          <p:nvPr/>
        </p:nvSpPr>
        <p:spPr>
          <a:xfrm>
            <a:off x="4250407" y="722888"/>
            <a:ext cx="5593225" cy="338554"/>
          </a:xfrm>
          <a:prstGeom prst="rect">
            <a:avLst/>
          </a:prstGeom>
          <a:noFill/>
        </p:spPr>
        <p:txBody>
          <a:bodyPr wrap="square">
            <a:spAutoFit/>
          </a:bodyPr>
          <a:lstStyle/>
          <a:p>
            <a:r>
              <a:rPr lang="el-GR" sz="1600" b="1" i="1" dirty="0"/>
              <a:t>Δομές περιφερειακού συστήματος διακυβέρνησης </a:t>
            </a:r>
            <a:r>
              <a:rPr lang="en-US" sz="1600" b="1" i="1" dirty="0"/>
              <a:t>RIS3</a:t>
            </a:r>
            <a:r>
              <a:rPr lang="el-GR" sz="1600" b="1" i="1" dirty="0"/>
              <a:t> </a:t>
            </a:r>
          </a:p>
        </p:txBody>
      </p:sp>
      <p:sp>
        <p:nvSpPr>
          <p:cNvPr id="6" name="TextBox 5">
            <a:extLst>
              <a:ext uri="{FF2B5EF4-FFF2-40B4-BE49-F238E27FC236}">
                <a16:creationId xmlns:a16="http://schemas.microsoft.com/office/drawing/2014/main" id="{23722A40-C1AC-9323-08C4-98BF423CBFFB}"/>
              </a:ext>
            </a:extLst>
          </p:cNvPr>
          <p:cNvSpPr txBox="1"/>
          <p:nvPr/>
        </p:nvSpPr>
        <p:spPr>
          <a:xfrm>
            <a:off x="181253" y="1247984"/>
            <a:ext cx="5514697" cy="3076420"/>
          </a:xfrm>
          <a:prstGeom prst="rect">
            <a:avLst/>
          </a:prstGeom>
          <a:noFill/>
        </p:spPr>
        <p:txBody>
          <a:bodyPr wrap="square">
            <a:spAutoFit/>
          </a:bodyPr>
          <a:lstStyle/>
          <a:p>
            <a:pPr algn="just">
              <a:lnSpc>
                <a:spcPts val="1200"/>
              </a:lnSpc>
              <a:spcBef>
                <a:spcPts val="600"/>
              </a:spcBef>
              <a:spcAft>
                <a:spcPts val="400"/>
              </a:spcAft>
            </a:pPr>
            <a:r>
              <a:rPr lang="el-GR" sz="1400" dirty="0">
                <a:solidFill>
                  <a:prstClr val="black"/>
                </a:solidFill>
                <a:latin typeface="Calibri" panose="020F0502020204030204"/>
                <a:ea typeface="Calibri" panose="020F0502020204030204" pitchFamily="34" charset="0"/>
                <a:cs typeface="Times New Roman" panose="02020603050405020304" pitchFamily="18" charset="0"/>
              </a:rPr>
              <a:t>Η κατανομή των ρόλων και αρμοδιοτήτων των εμπλεκόμενων φορέων κατά το σχεδιασμό του Συστήματος Διακυβέρνησης της </a:t>
            </a:r>
            <a:r>
              <a:rPr lang="en-US" sz="1400" dirty="0">
                <a:solidFill>
                  <a:prstClr val="black"/>
                </a:solidFill>
                <a:latin typeface="Calibri" panose="020F0502020204030204"/>
                <a:ea typeface="Calibri" panose="020F0502020204030204" pitchFamily="34" charset="0"/>
                <a:cs typeface="Times New Roman" panose="02020603050405020304" pitchFamily="18" charset="0"/>
              </a:rPr>
              <a:t>RIS3</a:t>
            </a:r>
            <a:r>
              <a:rPr lang="el-GR" sz="1400" dirty="0">
                <a:solidFill>
                  <a:prstClr val="black"/>
                </a:solidFill>
                <a:latin typeface="Calibri" panose="020F0502020204030204"/>
                <a:ea typeface="Calibri" panose="020F0502020204030204" pitchFamily="34" charset="0"/>
                <a:cs typeface="Times New Roman" panose="02020603050405020304" pitchFamily="18" charset="0"/>
              </a:rPr>
              <a:t> 2014-2020 περιλαμβάνει στο περιφερειακό επίπεδο τρία επίπεδα αρμοδιοτήτων:</a:t>
            </a:r>
            <a:endParaRPr lang="en-GB" sz="1400" dirty="0">
              <a:solidFill>
                <a:prstClr val="black"/>
              </a:solidFill>
              <a:latin typeface="Calibri" panose="020F0502020204030204"/>
              <a:ea typeface="Calibri" panose="020F0502020204030204" pitchFamily="34" charset="0"/>
              <a:cs typeface="Times New Roman" panose="02020603050405020304" pitchFamily="18" charset="0"/>
            </a:endParaRPr>
          </a:p>
          <a:p>
            <a:pPr marL="342900" indent="-342900" algn="just">
              <a:lnSpc>
                <a:spcPts val="1200"/>
              </a:lnSpc>
              <a:spcBef>
                <a:spcPts val="600"/>
              </a:spcBef>
              <a:spcAft>
                <a:spcPts val="200"/>
              </a:spcAft>
              <a:buClr>
                <a:srgbClr val="800000"/>
              </a:buClr>
              <a:buSzPts val="1400"/>
              <a:buFont typeface="+mj-lt"/>
              <a:buAutoNum type="arabicPeriod"/>
            </a:pPr>
            <a:r>
              <a:rPr lang="el-GR" sz="1400" b="1" dirty="0">
                <a:solidFill>
                  <a:prstClr val="black"/>
                </a:solidFill>
                <a:latin typeface="Calibri" panose="020F0502020204030204"/>
                <a:ea typeface="Calibri" panose="020F0502020204030204" pitchFamily="34" charset="0"/>
                <a:cs typeface="Times New Roman" panose="02020603050405020304" pitchFamily="18" charset="0"/>
              </a:rPr>
              <a:t>Αποφασιστικές Αρμοδιότητες-Όργανα/Φορείς</a:t>
            </a:r>
            <a:endParaRPr lang="en-GB" sz="1400" b="1" dirty="0">
              <a:solidFill>
                <a:prstClr val="black"/>
              </a:solidFill>
              <a:latin typeface="Calibri" panose="020F0502020204030204"/>
              <a:ea typeface="Calibri" panose="020F0502020204030204" pitchFamily="34" charset="0"/>
              <a:cs typeface="Times New Roman" panose="02020603050405020304" pitchFamily="18" charset="0"/>
            </a:endParaRPr>
          </a:p>
          <a:p>
            <a:pPr marL="800100" lvl="1" indent="-342900" algn="just">
              <a:lnSpc>
                <a:spcPts val="1200"/>
              </a:lnSpc>
              <a:spcBef>
                <a:spcPts val="600"/>
              </a:spcBef>
              <a:spcAft>
                <a:spcPts val="400"/>
              </a:spcAft>
              <a:buClr>
                <a:srgbClr val="C00000"/>
              </a:buClr>
              <a:buFont typeface="Wingdings" panose="05000000000000000000" pitchFamily="2" charset="2"/>
              <a:buChar char="§"/>
            </a:pPr>
            <a:r>
              <a:rPr lang="el-GR" sz="1400" dirty="0">
                <a:solidFill>
                  <a:prstClr val="black"/>
                </a:solidFill>
                <a:latin typeface="Calibri" panose="020F0502020204030204"/>
                <a:ea typeface="Calibri" panose="020F0502020204030204" pitchFamily="34" charset="0"/>
                <a:cs typeface="Times New Roman" panose="02020603050405020304" pitchFamily="18" charset="0"/>
              </a:rPr>
              <a:t>Περιφερειακά Συμβούλια στις </a:t>
            </a:r>
            <a:r>
              <a:rPr lang="el-GR" sz="1400" dirty="0">
                <a:solidFill>
                  <a:srgbClr val="1A171B"/>
                </a:solidFill>
                <a:latin typeface="Calibri" panose="020F0502020204030204"/>
                <a:ea typeface="Calibri" panose="020F0502020204030204" pitchFamily="34" charset="0"/>
                <a:cs typeface="Times New Roman" panose="02020603050405020304" pitchFamily="18" charset="0"/>
              </a:rPr>
              <a:t>13 </a:t>
            </a:r>
            <a:r>
              <a:rPr lang="el-GR" sz="1400" dirty="0">
                <a:solidFill>
                  <a:prstClr val="black"/>
                </a:solidFill>
                <a:latin typeface="Calibri" panose="020F0502020204030204"/>
                <a:ea typeface="Calibri" panose="020F0502020204030204" pitchFamily="34" charset="0"/>
                <a:cs typeface="Times New Roman" panose="02020603050405020304" pitchFamily="18" charset="0"/>
              </a:rPr>
              <a:t>Περιφέρειες της Χώρας</a:t>
            </a:r>
            <a:r>
              <a:rPr lang="el-GR" sz="1400" dirty="0">
                <a:solidFill>
                  <a:srgbClr val="1A171B"/>
                </a:solidFill>
                <a:latin typeface="Calibri" panose="020F0502020204030204"/>
                <a:ea typeface="Calibri" panose="020F0502020204030204" pitchFamily="34" charset="0"/>
                <a:cs typeface="Times New Roman" panose="02020603050405020304" pitchFamily="18" charset="0"/>
              </a:rPr>
              <a:t>. </a:t>
            </a:r>
          </a:p>
          <a:p>
            <a:pPr marL="342900" indent="-342900" algn="just">
              <a:lnSpc>
                <a:spcPts val="1200"/>
              </a:lnSpc>
              <a:spcBef>
                <a:spcPts val="600"/>
              </a:spcBef>
              <a:spcAft>
                <a:spcPts val="200"/>
              </a:spcAft>
              <a:buClr>
                <a:srgbClr val="800000"/>
              </a:buClr>
              <a:buSzPts val="1400"/>
              <a:buFont typeface="+mj-lt"/>
              <a:buAutoNum type="arabicPeriod"/>
            </a:pPr>
            <a:r>
              <a:rPr lang="el-GR" sz="1400" b="1" dirty="0">
                <a:solidFill>
                  <a:prstClr val="black"/>
                </a:solidFill>
                <a:latin typeface="Calibri" panose="020F0502020204030204"/>
                <a:cs typeface="Times New Roman" panose="02020603050405020304" pitchFamily="18" charset="0"/>
              </a:rPr>
              <a:t>Επιτελικές Αρμοδιότητες</a:t>
            </a:r>
            <a:r>
              <a:rPr lang="el-GR" sz="1400" b="1" dirty="0">
                <a:solidFill>
                  <a:prstClr val="black"/>
                </a:solidFill>
                <a:latin typeface="Calibri" panose="020F0502020204030204"/>
                <a:ea typeface="Calibri" panose="020F0502020204030204" pitchFamily="34" charset="0"/>
                <a:cs typeface="Times New Roman" panose="02020603050405020304" pitchFamily="18" charset="0"/>
              </a:rPr>
              <a:t>-Όργανα/Φορείς</a:t>
            </a:r>
            <a:r>
              <a:rPr lang="el-GR" sz="1400" b="1" dirty="0">
                <a:solidFill>
                  <a:prstClr val="black"/>
                </a:solidFill>
                <a:latin typeface="Calibri" panose="020F0502020204030204"/>
                <a:cs typeface="Times New Roman" panose="02020603050405020304" pitchFamily="18" charset="0"/>
              </a:rPr>
              <a:t> </a:t>
            </a:r>
            <a:endParaRPr lang="en-GB" sz="1400" b="1" dirty="0">
              <a:solidFill>
                <a:prstClr val="black"/>
              </a:solidFill>
              <a:latin typeface="Calibri" panose="020F0502020204030204"/>
              <a:cs typeface="Times New Roman" panose="02020603050405020304" pitchFamily="18" charset="0"/>
            </a:endParaRPr>
          </a:p>
          <a:p>
            <a:pPr marL="800100" lvl="1" indent="-342900" algn="just">
              <a:lnSpc>
                <a:spcPts val="1200"/>
              </a:lnSpc>
              <a:spcBef>
                <a:spcPts val="600"/>
              </a:spcBef>
              <a:spcAft>
                <a:spcPts val="400"/>
              </a:spcAft>
              <a:buClr>
                <a:srgbClr val="C00000"/>
              </a:buClr>
              <a:buFont typeface="Wingdings" panose="05000000000000000000" pitchFamily="2" charset="2"/>
              <a:buChar char="§"/>
            </a:pPr>
            <a:r>
              <a:rPr lang="el-GR" sz="1400" dirty="0">
                <a:solidFill>
                  <a:prstClr val="black"/>
                </a:solidFill>
                <a:latin typeface="Calibri" panose="020F0502020204030204"/>
                <a:ea typeface="Calibri" panose="020F0502020204030204" pitchFamily="34" charset="0"/>
                <a:cs typeface="Times New Roman" panose="02020603050405020304" pitchFamily="18" charset="0"/>
              </a:rPr>
              <a:t>Επιτελικά όργανα, μονάδες ή υπηρεσίες σχεδιασμού και παρακολούθησης των περιφερειακών RIS3 </a:t>
            </a:r>
          </a:p>
          <a:p>
            <a:pPr marL="800100" lvl="1" indent="-342900" algn="just">
              <a:lnSpc>
                <a:spcPts val="1200"/>
              </a:lnSpc>
              <a:spcBef>
                <a:spcPts val="600"/>
              </a:spcBef>
              <a:spcAft>
                <a:spcPts val="400"/>
              </a:spcAft>
              <a:buClr>
                <a:srgbClr val="C00000"/>
              </a:buClr>
              <a:buFont typeface="Wingdings" panose="05000000000000000000" pitchFamily="2" charset="2"/>
              <a:buChar char="§"/>
            </a:pPr>
            <a:r>
              <a:rPr lang="el-GR" sz="1400" dirty="0">
                <a:solidFill>
                  <a:prstClr val="black"/>
                </a:solidFill>
                <a:latin typeface="Calibri" panose="020F0502020204030204"/>
                <a:ea typeface="Calibri" panose="020F0502020204030204" pitchFamily="34" charset="0"/>
                <a:cs typeface="Times New Roman" panose="02020603050405020304" pitchFamily="18" charset="0"/>
              </a:rPr>
              <a:t>Περιφερειακά Συμβούλια Έρευνας και Καινοτομίας </a:t>
            </a:r>
            <a:r>
              <a:rPr lang="el-GR" sz="1400" dirty="0">
                <a:solidFill>
                  <a:srgbClr val="1A171B"/>
                </a:solidFill>
                <a:latin typeface="Calibri" panose="020F0502020204030204"/>
                <a:ea typeface="Calibri" panose="020F0502020204030204" pitchFamily="34" charset="0"/>
                <a:cs typeface="Times New Roman" panose="02020603050405020304" pitchFamily="18" charset="0"/>
              </a:rPr>
              <a:t>(</a:t>
            </a:r>
            <a:r>
              <a:rPr lang="el-GR" sz="1400" dirty="0">
                <a:solidFill>
                  <a:prstClr val="black"/>
                </a:solidFill>
                <a:latin typeface="Calibri" panose="020F0502020204030204"/>
                <a:ea typeface="Calibri" panose="020F0502020204030204" pitchFamily="34" charset="0"/>
                <a:cs typeface="Times New Roman" panose="02020603050405020304" pitchFamily="18" charset="0"/>
              </a:rPr>
              <a:t>ΠΣΕΚ</a:t>
            </a:r>
            <a:r>
              <a:rPr lang="el-GR" sz="1400" dirty="0">
                <a:solidFill>
                  <a:srgbClr val="1A171B"/>
                </a:solidFill>
                <a:latin typeface="Calibri" panose="020F0502020204030204"/>
                <a:ea typeface="Calibri" panose="020F0502020204030204" pitchFamily="34" charset="0"/>
                <a:cs typeface="Times New Roman" panose="02020603050405020304" pitchFamily="18" charset="0"/>
              </a:rPr>
              <a:t>)</a:t>
            </a:r>
            <a:endParaRPr lang="en-GB" sz="1400" dirty="0">
              <a:solidFill>
                <a:prstClr val="black"/>
              </a:solidFill>
              <a:latin typeface="Calibri" panose="020F0502020204030204"/>
              <a:ea typeface="Calibri" panose="020F0502020204030204" pitchFamily="34" charset="0"/>
              <a:cs typeface="Times New Roman" panose="02020603050405020304" pitchFamily="18" charset="0"/>
            </a:endParaRPr>
          </a:p>
          <a:p>
            <a:pPr marL="228600" indent="-228600" algn="just">
              <a:lnSpc>
                <a:spcPts val="1200"/>
              </a:lnSpc>
              <a:spcBef>
                <a:spcPts val="600"/>
              </a:spcBef>
              <a:spcAft>
                <a:spcPts val="200"/>
              </a:spcAft>
              <a:buClr>
                <a:srgbClr val="800000"/>
              </a:buClr>
              <a:buSzPts val="1400"/>
              <a:buFont typeface="+mj-lt"/>
              <a:buAutoNum type="arabicPeriod" startAt="3"/>
            </a:pPr>
            <a:r>
              <a:rPr lang="el-GR" sz="1400" b="1" dirty="0">
                <a:solidFill>
                  <a:prstClr val="black"/>
                </a:solidFill>
                <a:latin typeface="Calibri" panose="020F0502020204030204"/>
                <a:cs typeface="Times New Roman" panose="02020603050405020304" pitchFamily="18" charset="0"/>
              </a:rPr>
              <a:t>Εκτελεστικές Αρμοδιότητες</a:t>
            </a:r>
            <a:r>
              <a:rPr lang="el-GR" sz="1400" b="1" dirty="0">
                <a:solidFill>
                  <a:prstClr val="black"/>
                </a:solidFill>
                <a:latin typeface="Calibri" panose="020F0502020204030204"/>
                <a:ea typeface="Calibri" panose="020F0502020204030204" pitchFamily="34" charset="0"/>
                <a:cs typeface="Times New Roman" panose="02020603050405020304" pitchFamily="18" charset="0"/>
              </a:rPr>
              <a:t>-Όργανα/Φορείς</a:t>
            </a:r>
            <a:r>
              <a:rPr lang="el-GR" sz="1400" b="1" dirty="0">
                <a:solidFill>
                  <a:prstClr val="black"/>
                </a:solidFill>
                <a:latin typeface="Calibri" panose="020F0502020204030204"/>
                <a:cs typeface="Times New Roman" panose="02020603050405020304" pitchFamily="18" charset="0"/>
              </a:rPr>
              <a:t> </a:t>
            </a:r>
            <a:endParaRPr lang="en-GB" sz="1400" b="1" dirty="0">
              <a:solidFill>
                <a:prstClr val="black"/>
              </a:solidFill>
              <a:latin typeface="Calibri" panose="020F0502020204030204"/>
              <a:cs typeface="Times New Roman" panose="02020603050405020304" pitchFamily="18" charset="0"/>
            </a:endParaRPr>
          </a:p>
          <a:p>
            <a:pPr marL="800100" lvl="1" indent="-342900" algn="just">
              <a:lnSpc>
                <a:spcPts val="1200"/>
              </a:lnSpc>
              <a:spcBef>
                <a:spcPts val="600"/>
              </a:spcBef>
              <a:buClr>
                <a:srgbClr val="C00000"/>
              </a:buClr>
              <a:buFont typeface="Wingdings" panose="05000000000000000000" pitchFamily="2" charset="2"/>
              <a:buChar char="§"/>
            </a:pPr>
            <a:r>
              <a:rPr lang="el-GR" sz="1400" dirty="0">
                <a:solidFill>
                  <a:prstClr val="black"/>
                </a:solidFill>
                <a:latin typeface="Calibri" panose="020F0502020204030204"/>
                <a:ea typeface="Calibri" panose="020F0502020204030204" pitchFamily="34" charset="0"/>
                <a:cs typeface="Times New Roman" panose="02020603050405020304" pitchFamily="18" charset="0"/>
              </a:rPr>
              <a:t>Τομεακό και Περιφερειακό Δίκτυο ΕΠ και ΠΕΠ για την </a:t>
            </a:r>
            <a:r>
              <a:rPr lang="en-US" sz="1400" dirty="0">
                <a:solidFill>
                  <a:srgbClr val="1A171B"/>
                </a:solidFill>
                <a:latin typeface="Calibri" panose="020F0502020204030204"/>
                <a:ea typeface="Calibri" panose="020F0502020204030204" pitchFamily="34" charset="0"/>
                <a:cs typeface="Times New Roman" panose="02020603050405020304" pitchFamily="18" charset="0"/>
              </a:rPr>
              <a:t>RIS</a:t>
            </a:r>
            <a:r>
              <a:rPr lang="el-GR" sz="1400" dirty="0">
                <a:solidFill>
                  <a:srgbClr val="1A171B"/>
                </a:solidFill>
                <a:latin typeface="Calibri" panose="020F0502020204030204"/>
                <a:ea typeface="Calibri" panose="020F0502020204030204" pitchFamily="34" charset="0"/>
                <a:cs typeface="Times New Roman" panose="02020603050405020304" pitchFamily="18" charset="0"/>
              </a:rPr>
              <a:t>3 </a:t>
            </a:r>
            <a:endParaRPr lang="el-GR" sz="1400" dirty="0">
              <a:solidFill>
                <a:prstClr val="black"/>
              </a:solidFill>
              <a:latin typeface="Calibri" panose="020F0502020204030204"/>
              <a:ea typeface="Calibri" panose="020F0502020204030204" pitchFamily="34" charset="0"/>
              <a:cs typeface="Times New Roman" panose="02020603050405020304" pitchFamily="18" charset="0"/>
            </a:endParaRPr>
          </a:p>
          <a:p>
            <a:pPr marL="800100" lvl="1" indent="-342900" algn="just">
              <a:lnSpc>
                <a:spcPts val="1200"/>
              </a:lnSpc>
              <a:spcBef>
                <a:spcPts val="600"/>
              </a:spcBef>
              <a:buClr>
                <a:srgbClr val="C00000"/>
              </a:buClr>
              <a:buFont typeface="Wingdings" panose="05000000000000000000" pitchFamily="2" charset="2"/>
              <a:buChar char="§"/>
            </a:pPr>
            <a:r>
              <a:rPr lang="el-GR" sz="1400" dirty="0">
                <a:solidFill>
                  <a:prstClr val="black"/>
                </a:solidFill>
                <a:latin typeface="Calibri" panose="020F0502020204030204"/>
                <a:ea typeface="Calibri" panose="020F0502020204030204" pitchFamily="34" charset="0"/>
                <a:cs typeface="Times New Roman" panose="02020603050405020304" pitchFamily="18" charset="0"/>
              </a:rPr>
              <a:t>Φορείς Διαχείρισης</a:t>
            </a:r>
          </a:p>
          <a:p>
            <a:pPr marL="800100" lvl="1" indent="-342900" algn="just">
              <a:lnSpc>
                <a:spcPts val="1200"/>
              </a:lnSpc>
              <a:spcBef>
                <a:spcPts val="600"/>
              </a:spcBef>
              <a:spcAft>
                <a:spcPts val="400"/>
              </a:spcAft>
              <a:buClr>
                <a:srgbClr val="C00000"/>
              </a:buClr>
              <a:buFont typeface="Wingdings" panose="05000000000000000000" pitchFamily="2" charset="2"/>
              <a:buChar char="§"/>
            </a:pPr>
            <a:r>
              <a:rPr lang="el-GR" sz="1400" dirty="0">
                <a:solidFill>
                  <a:prstClr val="black"/>
                </a:solidFill>
                <a:latin typeface="Calibri" panose="020F0502020204030204"/>
                <a:ea typeface="Calibri" panose="020F0502020204030204" pitchFamily="34" charset="0"/>
                <a:cs typeface="Times New Roman" panose="02020603050405020304" pitchFamily="18" charset="0"/>
              </a:rPr>
              <a:t>Φορείς Υλοποίησης</a:t>
            </a:r>
            <a:endParaRPr lang="en-GB" sz="1400" dirty="0">
              <a:solidFill>
                <a:prstClr val="black"/>
              </a:solidFill>
              <a:latin typeface="Calibri" panose="020F0502020204030204"/>
              <a:ea typeface="Calibri" panose="020F0502020204030204" pitchFamily="34" charset="0"/>
              <a:cs typeface="Times New Roman" panose="02020603050405020304" pitchFamily="18" charset="0"/>
            </a:endParaRPr>
          </a:p>
        </p:txBody>
      </p:sp>
      <p:pic>
        <p:nvPicPr>
          <p:cNvPr id="8" name="Picture 7" descr="Diagram&#10;&#10;Description automatically generated">
            <a:extLst>
              <a:ext uri="{FF2B5EF4-FFF2-40B4-BE49-F238E27FC236}">
                <a16:creationId xmlns:a16="http://schemas.microsoft.com/office/drawing/2014/main" id="{50C7084D-CF3E-CDEE-9CBB-9CA4151BF9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85983" y="1247983"/>
            <a:ext cx="3938764" cy="3009691"/>
          </a:xfrm>
          <a:prstGeom prst="rect">
            <a:avLst/>
          </a:prstGeom>
        </p:spPr>
      </p:pic>
      <p:sp>
        <p:nvSpPr>
          <p:cNvPr id="9" name="TextBox 8">
            <a:extLst>
              <a:ext uri="{FF2B5EF4-FFF2-40B4-BE49-F238E27FC236}">
                <a16:creationId xmlns:a16="http://schemas.microsoft.com/office/drawing/2014/main" id="{8C7B9971-1A72-9279-D856-E81869D8A5F7}"/>
              </a:ext>
            </a:extLst>
          </p:cNvPr>
          <p:cNvSpPr txBox="1"/>
          <p:nvPr/>
        </p:nvSpPr>
        <p:spPr>
          <a:xfrm>
            <a:off x="385823" y="4358932"/>
            <a:ext cx="9338924" cy="1908215"/>
          </a:xfrm>
          <a:prstGeom prst="rect">
            <a:avLst/>
          </a:prstGeom>
          <a:solidFill>
            <a:srgbClr val="ED7D31">
              <a:lumMod val="20000"/>
              <a:lumOff val="80000"/>
            </a:srgbClr>
          </a:solidFill>
        </p:spPr>
        <p:txBody>
          <a:bodyPr wrap="square">
            <a:spAutoFit/>
          </a:bodyPr>
          <a:lstStyle/>
          <a:p>
            <a:pPr marL="0" marR="0" lvl="0" indent="0" defTabSz="914400" eaLnBrk="1" fontAlgn="auto" latinLnBrk="0" hangingPunct="1">
              <a:spcBef>
                <a:spcPts val="600"/>
              </a:spcBef>
              <a:spcAft>
                <a:spcPts val="600"/>
              </a:spcAft>
              <a:buClrTx/>
              <a:buSzTx/>
              <a:buFontTx/>
              <a:buNone/>
              <a:tabLst/>
              <a:defRPr/>
            </a:pPr>
            <a:r>
              <a:rPr lang="el-GR" sz="1400" b="1" kern="0" dirty="0">
                <a:solidFill>
                  <a:srgbClr val="800000"/>
                </a:solidFill>
                <a:ea typeface="Calibri" panose="020F0502020204030204" pitchFamily="34" charset="0"/>
              </a:rPr>
              <a:t>Δομή συστήματος διακυβέρνησης των περιφερειακών στρατηγικών στην πράξη:</a:t>
            </a:r>
          </a:p>
          <a:p>
            <a:pPr marL="171450" marR="0" lvl="0" indent="-171450" defTabSz="914400" eaLnBrk="1" fontAlgn="auto" latinLnBrk="0" hangingPunct="1">
              <a:spcBef>
                <a:spcPts val="600"/>
              </a:spcBef>
              <a:spcAft>
                <a:spcPts val="600"/>
              </a:spcAft>
              <a:buClrTx/>
              <a:buSzTx/>
              <a:buFont typeface="Wingdings" panose="05000000000000000000" pitchFamily="2" charset="2"/>
              <a:buChar char="v"/>
              <a:tabLst/>
              <a:defRPr/>
            </a:pPr>
            <a:r>
              <a:rPr kumimoji="0" lang="el-GR" sz="1400" i="0" u="none" strike="noStrike" kern="0" cap="none" spc="0" normalizeH="0" baseline="0" noProof="0" dirty="0">
                <a:ln>
                  <a:noFill/>
                </a:ln>
                <a:solidFill>
                  <a:prstClr val="black"/>
                </a:solidFill>
                <a:effectLst/>
                <a:uLnTx/>
                <a:uFillTx/>
                <a:ea typeface="Calibri" panose="020F0502020204030204" pitchFamily="34" charset="0"/>
              </a:rPr>
              <a:t>Δεν έχει υιοθετηθεί ενιαίο μοντέλο συστήματος διακυβέρνησης, με τις περιφέρειες να υιοθετούν τα δικά τους ιδιαίτερα σχήματα και τους ιδιαίτερους υποστηρικτικούς μηχανισμούς διακυβέρνησης των περιφερειακών στρατηγικών</a:t>
            </a:r>
          </a:p>
          <a:p>
            <a:pPr marL="171450" indent="-171450">
              <a:spcBef>
                <a:spcPts val="600"/>
              </a:spcBef>
              <a:spcAft>
                <a:spcPts val="600"/>
              </a:spcAft>
              <a:buFont typeface="Wingdings" panose="05000000000000000000" pitchFamily="2" charset="2"/>
              <a:buChar char="v"/>
            </a:pPr>
            <a:r>
              <a:rPr lang="el-GR" sz="1400" kern="0" dirty="0">
                <a:solidFill>
                  <a:prstClr val="black"/>
                </a:solidFill>
              </a:rPr>
              <a:t>Ζητούμενο σε κάθε περίπτωση ήταν και εξακολουθεί να αποτελεί η ενίσχυση της αρχής της ιδιοκτησίας των περιφερειακών στρατηγικών (Περιφερειακά Συμβούλια) και της επιβεβαίωσης αυτής της αρχής της σε όλο των κύκλο ζωής τους (σχεδιασμός, εφαρμογή, αξιολόγηση και επικαιροποίηση/ ανατροφοδότηση των στρατηγικών).</a:t>
            </a:r>
          </a:p>
        </p:txBody>
      </p:sp>
    </p:spTree>
    <p:extLst>
      <p:ext uri="{BB962C8B-B14F-4D97-AF65-F5344CB8AC3E}">
        <p14:creationId xmlns:p14="http://schemas.microsoft.com/office/powerpoint/2010/main" val="3668182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7275259" cy="369332"/>
          </a:xfrm>
          <a:prstGeom prst="rect">
            <a:avLst/>
          </a:prstGeom>
          <a:noFill/>
        </p:spPr>
        <p:txBody>
          <a:bodyPr wrap="square" rtlCol="0">
            <a:spAutoFit/>
          </a:bodyPr>
          <a:lstStyle/>
          <a:p>
            <a:r>
              <a:rPr lang="el-GR" b="1" dirty="0">
                <a:solidFill>
                  <a:schemeClr val="bg2">
                    <a:lumMod val="25000"/>
                  </a:schemeClr>
                </a:solidFill>
              </a:rPr>
              <a:t> </a:t>
            </a:r>
          </a:p>
        </p:txBody>
      </p:sp>
      <p:sp>
        <p:nvSpPr>
          <p:cNvPr id="5" name="TextBox 4">
            <a:extLst>
              <a:ext uri="{FF2B5EF4-FFF2-40B4-BE49-F238E27FC236}">
                <a16:creationId xmlns:a16="http://schemas.microsoft.com/office/drawing/2014/main" id="{D497A41B-52AF-61D1-70ED-774E27AB41FB}"/>
              </a:ext>
            </a:extLst>
          </p:cNvPr>
          <p:cNvSpPr txBox="1"/>
          <p:nvPr/>
        </p:nvSpPr>
        <p:spPr>
          <a:xfrm>
            <a:off x="385823" y="0"/>
            <a:ext cx="38645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Arial" panose="020B0604020202020204"/>
                <a:ea typeface="+mn-ea"/>
                <a:cs typeface="+mn-cs"/>
              </a:rPr>
              <a:t>Περιφερειακή Διάσταση της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RIS3 </a:t>
            </a:r>
          </a:p>
        </p:txBody>
      </p:sp>
      <p:sp>
        <p:nvSpPr>
          <p:cNvPr id="2" name="TextBox 1">
            <a:extLst>
              <a:ext uri="{FF2B5EF4-FFF2-40B4-BE49-F238E27FC236}">
                <a16:creationId xmlns:a16="http://schemas.microsoft.com/office/drawing/2014/main" id="{A68A4855-1976-558B-CE3B-9073E3574D37}"/>
              </a:ext>
            </a:extLst>
          </p:cNvPr>
          <p:cNvSpPr txBox="1"/>
          <p:nvPr/>
        </p:nvSpPr>
        <p:spPr>
          <a:xfrm>
            <a:off x="385823" y="369332"/>
            <a:ext cx="6617261" cy="369332"/>
          </a:xfrm>
          <a:prstGeom prst="rect">
            <a:avLst/>
          </a:prstGeom>
          <a:noFill/>
        </p:spPr>
        <p:txBody>
          <a:bodyPr wrap="none" rtlCol="0">
            <a:spAutoFit/>
          </a:bodyPr>
          <a:lstStyle/>
          <a:p>
            <a:r>
              <a:rPr lang="el-GR" b="1" dirty="0">
                <a:solidFill>
                  <a:schemeClr val="bg2">
                    <a:lumMod val="25000"/>
                  </a:schemeClr>
                </a:solidFill>
              </a:rPr>
              <a:t>3. Αποτίμηση περιφερειακού συστήματος διακυβέρνησης  </a:t>
            </a:r>
          </a:p>
        </p:txBody>
      </p:sp>
      <p:sp>
        <p:nvSpPr>
          <p:cNvPr id="7" name="TextBox 6">
            <a:extLst>
              <a:ext uri="{FF2B5EF4-FFF2-40B4-BE49-F238E27FC236}">
                <a16:creationId xmlns:a16="http://schemas.microsoft.com/office/drawing/2014/main" id="{B62046AE-B2D0-FF08-C8EC-16761D7A5380}"/>
              </a:ext>
            </a:extLst>
          </p:cNvPr>
          <p:cNvSpPr txBox="1"/>
          <p:nvPr/>
        </p:nvSpPr>
        <p:spPr>
          <a:xfrm>
            <a:off x="2809876" y="722888"/>
            <a:ext cx="7181849" cy="338554"/>
          </a:xfrm>
          <a:prstGeom prst="rect">
            <a:avLst/>
          </a:prstGeom>
          <a:noFill/>
        </p:spPr>
        <p:txBody>
          <a:bodyPr wrap="square">
            <a:spAutoFit/>
          </a:bodyPr>
          <a:lstStyle/>
          <a:p>
            <a:r>
              <a:rPr lang="el-GR" sz="1600" b="1" i="1" dirty="0"/>
              <a:t>Χαρακτηριστικά συστήματος διακυβέρνησης &amp; προτάσεις προσαρμογής </a:t>
            </a:r>
          </a:p>
        </p:txBody>
      </p:sp>
      <p:sp>
        <p:nvSpPr>
          <p:cNvPr id="6" name="TextBox 5">
            <a:extLst>
              <a:ext uri="{FF2B5EF4-FFF2-40B4-BE49-F238E27FC236}">
                <a16:creationId xmlns:a16="http://schemas.microsoft.com/office/drawing/2014/main" id="{23722A40-C1AC-9323-08C4-98BF423CBFFB}"/>
              </a:ext>
            </a:extLst>
          </p:cNvPr>
          <p:cNvSpPr txBox="1"/>
          <p:nvPr/>
        </p:nvSpPr>
        <p:spPr>
          <a:xfrm>
            <a:off x="181253" y="1247984"/>
            <a:ext cx="9591397" cy="4846135"/>
          </a:xfrm>
          <a:prstGeom prst="rect">
            <a:avLst/>
          </a:prstGeom>
          <a:noFill/>
        </p:spPr>
        <p:txBody>
          <a:bodyPr wrap="square">
            <a:spAutoFit/>
          </a:bodyPr>
          <a:lstStyle/>
          <a:p>
            <a:pPr algn="just">
              <a:lnSpc>
                <a:spcPts val="1200"/>
              </a:lnSpc>
              <a:spcBef>
                <a:spcPts val="600"/>
              </a:spcBef>
              <a:spcAft>
                <a:spcPts val="400"/>
              </a:spcAft>
            </a:pPr>
            <a:r>
              <a:rPr lang="el-GR" sz="1600" b="1" dirty="0">
                <a:solidFill>
                  <a:srgbClr val="800000"/>
                </a:solidFill>
                <a:latin typeface="Calibri" panose="020F0502020204030204"/>
                <a:ea typeface="Calibri" panose="020F0502020204030204" pitchFamily="34" charset="0"/>
                <a:cs typeface="Times New Roman" panose="02020603050405020304" pitchFamily="18" charset="0"/>
              </a:rPr>
              <a:t>Συγκρότηση και λειτουργία των ΠΣΕΚ</a:t>
            </a:r>
          </a:p>
          <a:p>
            <a:pPr marL="447675" indent="-266700" algn="just">
              <a:lnSpc>
                <a:spcPts val="1200"/>
              </a:lnSpc>
              <a:spcBef>
                <a:spcPts val="600"/>
              </a:spcBef>
              <a:spcAft>
                <a:spcPts val="400"/>
              </a:spcAft>
              <a:buClr>
                <a:srgbClr val="C00000"/>
              </a:buClr>
              <a:buFont typeface="Wingdings" panose="05000000000000000000" pitchFamily="2" charset="2"/>
              <a:buChar char="q"/>
            </a:pPr>
            <a:r>
              <a:rPr lang="el-GR" sz="1400" dirty="0">
                <a:solidFill>
                  <a:prstClr val="black"/>
                </a:solidFill>
                <a:latin typeface="Calibri" panose="020F0502020204030204"/>
                <a:ea typeface="Calibri" panose="020F0502020204030204" pitchFamily="34" charset="0"/>
                <a:cs typeface="Times New Roman" panose="02020603050405020304" pitchFamily="18" charset="0"/>
              </a:rPr>
              <a:t>Λειτουργία των ΠΣΕΚ κυρίως ως μηχανισμών/ αντένες της ΕΣΕΤΑΚ </a:t>
            </a:r>
          </a:p>
          <a:p>
            <a:pPr marL="447675" indent="-266700" algn="just">
              <a:lnSpc>
                <a:spcPts val="1200"/>
              </a:lnSpc>
              <a:spcBef>
                <a:spcPts val="600"/>
              </a:spcBef>
              <a:spcAft>
                <a:spcPts val="400"/>
              </a:spcAft>
              <a:buClr>
                <a:srgbClr val="C00000"/>
              </a:buClr>
              <a:buFont typeface="Wingdings" panose="05000000000000000000" pitchFamily="2" charset="2"/>
              <a:buChar char="q"/>
            </a:pPr>
            <a:r>
              <a:rPr lang="el-GR" sz="1400" dirty="0">
                <a:solidFill>
                  <a:prstClr val="black"/>
                </a:solidFill>
                <a:latin typeface="Calibri" panose="020F0502020204030204"/>
                <a:ea typeface="Calibri" panose="020F0502020204030204" pitchFamily="34" charset="0"/>
                <a:cs typeface="Times New Roman" panose="02020603050405020304" pitchFamily="18" charset="0"/>
              </a:rPr>
              <a:t>Μη ανιχνεύσιμη σε ορισμένες περιφέρειες η συνεισφορά τους / έμφαση στην ικανοποίηση προτεραιοτήτων  της ερευνητικής κοινότητας και αδυναμία προσέγγισης και σύζευξης με την επιχειρηματική κοινότητα</a:t>
            </a:r>
          </a:p>
          <a:p>
            <a:pPr marL="447675" indent="-266700" algn="just">
              <a:lnSpc>
                <a:spcPts val="1200"/>
              </a:lnSpc>
              <a:spcBef>
                <a:spcPts val="600"/>
              </a:spcBef>
              <a:spcAft>
                <a:spcPts val="400"/>
              </a:spcAft>
              <a:buClr>
                <a:srgbClr val="C00000"/>
              </a:buClr>
              <a:buFont typeface="Wingdings" panose="05000000000000000000" pitchFamily="2" charset="2"/>
              <a:buChar char="q"/>
            </a:pPr>
            <a:r>
              <a:rPr lang="el-GR" sz="1400" dirty="0">
                <a:solidFill>
                  <a:prstClr val="black"/>
                </a:solidFill>
                <a:latin typeface="Calibri" panose="020F0502020204030204"/>
                <a:ea typeface="Calibri" panose="020F0502020204030204" pitchFamily="34" charset="0"/>
                <a:cs typeface="Times New Roman" panose="02020603050405020304" pitchFamily="18" charset="0"/>
              </a:rPr>
              <a:t>Ανάγκη </a:t>
            </a:r>
            <a:r>
              <a:rPr lang="el-GR" sz="1400" dirty="0" err="1">
                <a:solidFill>
                  <a:prstClr val="black"/>
                </a:solidFill>
                <a:latin typeface="Calibri" panose="020F0502020204030204"/>
                <a:ea typeface="Calibri" panose="020F0502020204030204" pitchFamily="34" charset="0"/>
                <a:cs typeface="Times New Roman" panose="02020603050405020304" pitchFamily="18" charset="0"/>
              </a:rPr>
              <a:t>εξορθολογισμού</a:t>
            </a:r>
            <a:r>
              <a:rPr lang="el-GR" sz="1400" dirty="0">
                <a:solidFill>
                  <a:prstClr val="black"/>
                </a:solidFill>
                <a:latin typeface="Calibri" panose="020F0502020204030204"/>
                <a:ea typeface="Calibri" panose="020F0502020204030204" pitchFamily="34" charset="0"/>
                <a:cs typeface="Times New Roman" panose="02020603050405020304" pitchFamily="18" charset="0"/>
              </a:rPr>
              <a:t> του ρόλου και της σύνθεσης (ενίσχυση της συμμετοχής εκπροσώπων της επιχειρηματικής κοινότητας και της κοινωνίας των πολιτών)</a:t>
            </a:r>
          </a:p>
          <a:p>
            <a:pPr algn="just">
              <a:lnSpc>
                <a:spcPts val="1200"/>
              </a:lnSpc>
              <a:spcBef>
                <a:spcPts val="600"/>
              </a:spcBef>
              <a:spcAft>
                <a:spcPts val="400"/>
              </a:spcAft>
            </a:pPr>
            <a:r>
              <a:rPr lang="el-GR" sz="1600" b="1" dirty="0">
                <a:solidFill>
                  <a:srgbClr val="800000"/>
                </a:solidFill>
                <a:latin typeface="Calibri" panose="020F0502020204030204"/>
                <a:cs typeface="Times New Roman" panose="02020603050405020304" pitchFamily="18" charset="0"/>
              </a:rPr>
              <a:t>Καλές πρακτικές</a:t>
            </a:r>
          </a:p>
          <a:p>
            <a:pPr marL="447675" indent="-266700" algn="just">
              <a:lnSpc>
                <a:spcPts val="1200"/>
              </a:lnSpc>
              <a:spcBef>
                <a:spcPts val="600"/>
              </a:spcBef>
              <a:spcAft>
                <a:spcPts val="400"/>
              </a:spcAft>
              <a:buClr>
                <a:srgbClr val="C00000"/>
              </a:buClr>
              <a:buFont typeface="Wingdings" panose="05000000000000000000" pitchFamily="2" charset="2"/>
              <a:buChar char="q"/>
            </a:pPr>
            <a:r>
              <a:rPr lang="el-GR" sz="1400" dirty="0">
                <a:solidFill>
                  <a:prstClr val="black"/>
                </a:solidFill>
                <a:latin typeface="Calibri" panose="020F0502020204030204"/>
                <a:cs typeface="Times New Roman" panose="02020603050405020304" pitchFamily="18" charset="0"/>
              </a:rPr>
              <a:t>Ενεργοποίηση φορέων όλων των μερών της τετραπλής έλικας (ακαδημαϊκή κοινότητα, φορείς επιχειρηματικότητας, φορείς του δημόσιου τομέα και της κοινωνίας των πολιτών)</a:t>
            </a:r>
          </a:p>
          <a:p>
            <a:pPr marL="447675" indent="-266700" algn="just">
              <a:lnSpc>
                <a:spcPts val="1200"/>
              </a:lnSpc>
              <a:spcBef>
                <a:spcPts val="600"/>
              </a:spcBef>
              <a:spcAft>
                <a:spcPts val="400"/>
              </a:spcAft>
              <a:buClr>
                <a:srgbClr val="C00000"/>
              </a:buClr>
              <a:buFont typeface="Wingdings" panose="05000000000000000000" pitchFamily="2" charset="2"/>
              <a:buChar char="q"/>
            </a:pPr>
            <a:r>
              <a:rPr lang="el-GR" sz="1400" dirty="0">
                <a:solidFill>
                  <a:prstClr val="black"/>
                </a:solidFill>
                <a:latin typeface="Calibri" panose="020F0502020204030204"/>
                <a:cs typeface="Times New Roman" panose="02020603050405020304" pitchFamily="18" charset="0"/>
              </a:rPr>
              <a:t>Δημιουργία μονάδων/ υπηρεσιών στις περιφέρειες αρμόδιων για το σχεδιασμό και την εφαρμογή περιφερειακών πολιτικών καινοτομίας, </a:t>
            </a:r>
          </a:p>
          <a:p>
            <a:pPr marL="447675" indent="-266700" algn="just">
              <a:lnSpc>
                <a:spcPts val="1200"/>
              </a:lnSpc>
              <a:spcBef>
                <a:spcPts val="600"/>
              </a:spcBef>
              <a:spcAft>
                <a:spcPts val="400"/>
              </a:spcAft>
              <a:buClr>
                <a:srgbClr val="C00000"/>
              </a:buClr>
              <a:buFont typeface="Wingdings" panose="05000000000000000000" pitchFamily="2" charset="2"/>
              <a:buChar char="q"/>
            </a:pPr>
            <a:r>
              <a:rPr lang="el-GR" sz="1400" dirty="0">
                <a:solidFill>
                  <a:prstClr val="black"/>
                </a:solidFill>
                <a:latin typeface="Calibri" panose="020F0502020204030204"/>
                <a:cs typeface="Times New Roman" panose="02020603050405020304" pitchFamily="18" charset="0"/>
              </a:rPr>
              <a:t>Ενεργοποίηση περιφερειακών οργάνων/ φορέων όπως τα Περιφερειακά Ταμεία, </a:t>
            </a:r>
          </a:p>
          <a:p>
            <a:pPr marL="447675" indent="-266700" algn="just">
              <a:lnSpc>
                <a:spcPts val="1200"/>
              </a:lnSpc>
              <a:spcBef>
                <a:spcPts val="600"/>
              </a:spcBef>
              <a:spcAft>
                <a:spcPts val="400"/>
              </a:spcAft>
              <a:buClr>
                <a:srgbClr val="C00000"/>
              </a:buClr>
              <a:buFont typeface="Wingdings" panose="05000000000000000000" pitchFamily="2" charset="2"/>
              <a:buChar char="q"/>
            </a:pPr>
            <a:r>
              <a:rPr lang="el-GR" sz="1400" dirty="0">
                <a:solidFill>
                  <a:prstClr val="black"/>
                </a:solidFill>
                <a:latin typeface="Calibri" panose="020F0502020204030204"/>
                <a:cs typeface="Times New Roman" panose="02020603050405020304" pitchFamily="18" charset="0"/>
              </a:rPr>
              <a:t>Δημιουργία υποστηρικτικών μηχανισμών (Γραφεία Καινοτομίας, Παρατηρήτρια  Επιχειρηματικής Καινοτομίας, συνεργασίες με εμπειρογνώμονες της αγοράς κοκ.) </a:t>
            </a:r>
          </a:p>
          <a:p>
            <a:pPr marL="0" marR="0" lvl="0" indent="0" algn="just" defTabSz="914400" rtl="0" eaLnBrk="1" fontAlgn="auto" latinLnBrk="0" hangingPunct="1">
              <a:lnSpc>
                <a:spcPts val="1200"/>
              </a:lnSpc>
              <a:spcBef>
                <a:spcPts val="600"/>
              </a:spcBef>
              <a:spcAft>
                <a:spcPts val="400"/>
              </a:spcAft>
              <a:buClrTx/>
              <a:buSzTx/>
              <a:buFontTx/>
              <a:buNone/>
              <a:tabLst/>
              <a:defRPr/>
            </a:pPr>
            <a:r>
              <a:rPr kumimoji="0" lang="el-GR" sz="1600" b="1" i="0" u="none" strike="noStrike" kern="1200" cap="none" spc="0" normalizeH="0" baseline="0" noProof="0" dirty="0">
                <a:ln>
                  <a:noFill/>
                </a:ln>
                <a:solidFill>
                  <a:srgbClr val="800000"/>
                </a:solidFill>
                <a:effectLst/>
                <a:uLnTx/>
                <a:uFillTx/>
                <a:latin typeface="Calibri" panose="020F0502020204030204"/>
                <a:ea typeface="+mn-ea"/>
                <a:cs typeface="Times New Roman" panose="02020603050405020304" pitchFamily="18" charset="0"/>
              </a:rPr>
              <a:t>Προτάσεις</a:t>
            </a:r>
          </a:p>
          <a:p>
            <a:pPr marL="447675" indent="-266700" algn="just">
              <a:lnSpc>
                <a:spcPts val="1200"/>
              </a:lnSpc>
              <a:spcBef>
                <a:spcPts val="600"/>
              </a:spcBef>
              <a:spcAft>
                <a:spcPts val="400"/>
              </a:spcAft>
              <a:buClr>
                <a:srgbClr val="C00000"/>
              </a:buClr>
              <a:buFont typeface="Wingdings" panose="05000000000000000000" pitchFamily="2" charset="2"/>
              <a:buChar char="q"/>
            </a:pPr>
            <a:r>
              <a:rPr lang="el-GR" sz="1400" dirty="0">
                <a:solidFill>
                  <a:prstClr val="black"/>
                </a:solidFill>
                <a:latin typeface="Calibri" panose="020F0502020204030204"/>
                <a:cs typeface="Times New Roman" panose="02020603050405020304" pitchFamily="18" charset="0"/>
              </a:rPr>
              <a:t>Συγκρότηση και υποστήριξη λειτουργίας μηχανισμού παρακολούθησης της έξυπνης εξειδίκευσης σε όλες τις περιφέρειες</a:t>
            </a:r>
          </a:p>
          <a:p>
            <a:pPr marL="447675" marR="0" lvl="0" indent="-266700" algn="just" defTabSz="914400" rtl="0" eaLnBrk="1" fontAlgn="auto" latinLnBrk="0" hangingPunct="1">
              <a:lnSpc>
                <a:spcPts val="1200"/>
              </a:lnSpc>
              <a:spcBef>
                <a:spcPts val="600"/>
              </a:spcBef>
              <a:spcAft>
                <a:spcPts val="400"/>
              </a:spcAft>
              <a:buClr>
                <a:srgbClr val="C00000"/>
              </a:buClr>
              <a:buSzTx/>
              <a:buFont typeface="Wingdings" panose="05000000000000000000" pitchFamily="2" charset="2"/>
              <a:buChar char="q"/>
              <a:tabLst/>
              <a:defRPr/>
            </a:pPr>
            <a:r>
              <a:rPr kumimoji="0" lang="el-GR" sz="1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Ανάπτυξη ενιαίου συστήματος δεικτών παρακολούθησης και αξιολόγησης των περιφερειακών απολήξεων της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rPr>
              <a:t>RIS3</a:t>
            </a:r>
          </a:p>
          <a:p>
            <a:pPr marL="447675" indent="-266700" algn="just">
              <a:lnSpc>
                <a:spcPts val="1200"/>
              </a:lnSpc>
              <a:spcBef>
                <a:spcPts val="600"/>
              </a:spcBef>
              <a:spcAft>
                <a:spcPts val="400"/>
              </a:spcAft>
              <a:buClr>
                <a:srgbClr val="C00000"/>
              </a:buClr>
              <a:buFont typeface="Wingdings" panose="05000000000000000000" pitchFamily="2" charset="2"/>
              <a:buChar char="q"/>
            </a:pPr>
            <a:r>
              <a:rPr lang="el-GR" sz="1400" dirty="0">
                <a:solidFill>
                  <a:prstClr val="black"/>
                </a:solidFill>
                <a:latin typeface="Calibri" panose="020F0502020204030204"/>
                <a:cs typeface="Times New Roman" panose="02020603050405020304" pitchFamily="18" charset="0"/>
              </a:rPr>
              <a:t>Διασφάλιση διαλειτουργικότητας όλων των συστημάτων και δεδομένων για την παρακολούθηση εφαρμογής των παρεμβάσεων και την υποστήριξη λήψης αποφάσεων</a:t>
            </a:r>
          </a:p>
          <a:p>
            <a:pPr marL="447675" indent="-266700" algn="just">
              <a:lnSpc>
                <a:spcPts val="1200"/>
              </a:lnSpc>
              <a:spcBef>
                <a:spcPts val="600"/>
              </a:spcBef>
              <a:spcAft>
                <a:spcPts val="400"/>
              </a:spcAft>
              <a:buClr>
                <a:srgbClr val="C00000"/>
              </a:buClr>
              <a:buFont typeface="Wingdings" panose="05000000000000000000" pitchFamily="2" charset="2"/>
              <a:buChar char="q"/>
            </a:pPr>
            <a:endParaRPr lang="el-GR" sz="1400" dirty="0">
              <a:solidFill>
                <a:prstClr val="black"/>
              </a:solidFill>
              <a:latin typeface="Calibri" panose="020F0502020204030204"/>
              <a:cs typeface="Times New Roman" panose="02020603050405020304" pitchFamily="18" charset="0"/>
            </a:endParaRPr>
          </a:p>
        </p:txBody>
      </p:sp>
    </p:spTree>
    <p:extLst>
      <p:ext uri="{BB962C8B-B14F-4D97-AF65-F5344CB8AC3E}">
        <p14:creationId xmlns:p14="http://schemas.microsoft.com/office/powerpoint/2010/main" val="910680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7275259" cy="369332"/>
          </a:xfrm>
          <a:prstGeom prst="rect">
            <a:avLst/>
          </a:prstGeom>
          <a:noFill/>
        </p:spPr>
        <p:txBody>
          <a:bodyPr wrap="square" rtlCol="0">
            <a:spAutoFit/>
          </a:bodyPr>
          <a:lstStyle/>
          <a:p>
            <a:r>
              <a:rPr lang="el-GR" b="1" dirty="0">
                <a:solidFill>
                  <a:schemeClr val="bg2">
                    <a:lumMod val="25000"/>
                  </a:schemeClr>
                </a:solidFill>
              </a:rPr>
              <a:t> </a:t>
            </a:r>
          </a:p>
        </p:txBody>
      </p:sp>
      <p:sp>
        <p:nvSpPr>
          <p:cNvPr id="5" name="TextBox 4">
            <a:extLst>
              <a:ext uri="{FF2B5EF4-FFF2-40B4-BE49-F238E27FC236}">
                <a16:creationId xmlns:a16="http://schemas.microsoft.com/office/drawing/2014/main" id="{D497A41B-52AF-61D1-70ED-774E27AB41FB}"/>
              </a:ext>
            </a:extLst>
          </p:cNvPr>
          <p:cNvSpPr txBox="1"/>
          <p:nvPr/>
        </p:nvSpPr>
        <p:spPr>
          <a:xfrm>
            <a:off x="385823" y="0"/>
            <a:ext cx="38645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800" b="1" i="0" u="none" strike="noStrike" kern="1200" cap="none" spc="0" normalizeH="0" baseline="0" noProof="0" dirty="0">
                <a:ln>
                  <a:noFill/>
                </a:ln>
                <a:solidFill>
                  <a:prstClr val="black"/>
                </a:solidFill>
                <a:effectLst/>
                <a:uLnTx/>
                <a:uFillTx/>
                <a:latin typeface="Arial" panose="020B0604020202020204"/>
                <a:ea typeface="+mn-ea"/>
                <a:cs typeface="+mn-cs"/>
              </a:rPr>
              <a:t>Περιφερειακή Διάσταση της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RIS3 </a:t>
            </a:r>
          </a:p>
        </p:txBody>
      </p:sp>
      <p:sp>
        <p:nvSpPr>
          <p:cNvPr id="2" name="TextBox 1">
            <a:extLst>
              <a:ext uri="{FF2B5EF4-FFF2-40B4-BE49-F238E27FC236}">
                <a16:creationId xmlns:a16="http://schemas.microsoft.com/office/drawing/2014/main" id="{A68A4855-1976-558B-CE3B-9073E3574D37}"/>
              </a:ext>
            </a:extLst>
          </p:cNvPr>
          <p:cNvSpPr txBox="1"/>
          <p:nvPr/>
        </p:nvSpPr>
        <p:spPr>
          <a:xfrm>
            <a:off x="385823" y="369332"/>
            <a:ext cx="5458995" cy="369332"/>
          </a:xfrm>
          <a:prstGeom prst="rect">
            <a:avLst/>
          </a:prstGeom>
          <a:noFill/>
        </p:spPr>
        <p:txBody>
          <a:bodyPr wrap="none" rtlCol="0">
            <a:spAutoFit/>
          </a:bodyPr>
          <a:lstStyle/>
          <a:p>
            <a:r>
              <a:rPr lang="el-GR" b="1" dirty="0">
                <a:solidFill>
                  <a:schemeClr val="bg2">
                    <a:lumMod val="25000"/>
                  </a:schemeClr>
                </a:solidFill>
              </a:rPr>
              <a:t>4. Αποτίμηση εφαρμογής των Σχεδίων Δράσης  </a:t>
            </a:r>
          </a:p>
        </p:txBody>
      </p:sp>
      <p:sp>
        <p:nvSpPr>
          <p:cNvPr id="7" name="TextBox 6">
            <a:extLst>
              <a:ext uri="{FF2B5EF4-FFF2-40B4-BE49-F238E27FC236}">
                <a16:creationId xmlns:a16="http://schemas.microsoft.com/office/drawing/2014/main" id="{B62046AE-B2D0-FF08-C8EC-16761D7A5380}"/>
              </a:ext>
            </a:extLst>
          </p:cNvPr>
          <p:cNvSpPr txBox="1"/>
          <p:nvPr/>
        </p:nvSpPr>
        <p:spPr>
          <a:xfrm>
            <a:off x="7762876" y="722888"/>
            <a:ext cx="2095499" cy="338554"/>
          </a:xfrm>
          <a:prstGeom prst="rect">
            <a:avLst/>
          </a:prstGeom>
          <a:noFill/>
        </p:spPr>
        <p:txBody>
          <a:bodyPr wrap="square">
            <a:spAutoFit/>
          </a:bodyPr>
          <a:lstStyle/>
          <a:p>
            <a:r>
              <a:rPr lang="el-GR" sz="1600" b="1" i="1" dirty="0"/>
              <a:t>Η συμβολή της ΔΕΑ</a:t>
            </a:r>
          </a:p>
        </p:txBody>
      </p:sp>
      <p:graphicFrame>
        <p:nvGraphicFramePr>
          <p:cNvPr id="4" name="Διάγραμμα 3">
            <a:extLst>
              <a:ext uri="{FF2B5EF4-FFF2-40B4-BE49-F238E27FC236}">
                <a16:creationId xmlns:a16="http://schemas.microsoft.com/office/drawing/2014/main" id="{47746C76-7270-33CE-FE6F-E60FB7FFE744}"/>
              </a:ext>
            </a:extLst>
          </p:cNvPr>
          <p:cNvGraphicFramePr/>
          <p:nvPr>
            <p:extLst>
              <p:ext uri="{D42A27DB-BD31-4B8C-83A1-F6EECF244321}">
                <p14:modId xmlns:p14="http://schemas.microsoft.com/office/powerpoint/2010/main" val="2894687570"/>
              </p:ext>
            </p:extLst>
          </p:nvPr>
        </p:nvGraphicFramePr>
        <p:xfrm>
          <a:off x="385823" y="1350644"/>
          <a:ext cx="8624827" cy="45311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6960044"/>
      </p:ext>
    </p:extLst>
  </p:cSld>
  <p:clrMapOvr>
    <a:masterClrMapping/>
  </p:clrMapOvr>
</p:sld>
</file>

<file path=ppt/theme/theme1.xml><?xml version="1.0" encoding="utf-8"?>
<a:theme xmlns:a="http://schemas.openxmlformats.org/drawingml/2006/main" name="Office Theme">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265676276D4543BB11AFED9F4FA674" ma:contentTypeVersion="18" ma:contentTypeDescription="Create a new document." ma:contentTypeScope="" ma:versionID="cc3d4899e7b0c8bd6d9454048bc9265e">
  <xsd:schema xmlns:xsd="http://www.w3.org/2001/XMLSchema" xmlns:xs="http://www.w3.org/2001/XMLSchema" xmlns:p="http://schemas.microsoft.com/office/2006/metadata/properties" xmlns:ns2="f8753f4c-4ed1-4889-8ca1-d877a73afbbb" xmlns:ns3="88e7c9ee-6af5-43dc-a60c-0acb741b8925" targetNamespace="http://schemas.microsoft.com/office/2006/metadata/properties" ma:root="true" ma:fieldsID="4e9db182807448a59e7b8b438c3f2598" ns2:_="" ns3:_="">
    <xsd:import namespace="f8753f4c-4ed1-4889-8ca1-d877a73afbbb"/>
    <xsd:import namespace="88e7c9ee-6af5-43dc-a60c-0acb741b89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53f4c-4ed1-4889-8ca1-d877a73afb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0dd2c77-3bcd-459e-b201-947657fccbc7"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e7c9ee-6af5-43dc-a60c-0acb741b8925"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62f65d8-500c-4ebe-8e38-c48ab18760c8}" ma:internalName="TaxCatchAll" ma:showField="CatchAllData" ma:web="88e7c9ee-6af5-43dc-a60c-0acb741b892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D7B55C-E76C-44CB-80DE-0874128F45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753f4c-4ed1-4889-8ca1-d877a73afbbb"/>
    <ds:schemaRef ds:uri="88e7c9ee-6af5-43dc-a60c-0acb741b89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CF9ADD2-D9F3-409C-AAFA-BF46CF278E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2999</TotalTime>
  <Words>2698</Words>
  <Application>Microsoft Office PowerPoint</Application>
  <PresentationFormat>Χαρτί Α4 (210x297 χιλ.)</PresentationFormat>
  <Paragraphs>192</Paragraphs>
  <Slides>17</Slides>
  <Notes>1</Notes>
  <HiddenSlides>0</HiddenSlides>
  <MMClips>0</MMClips>
  <ScaleCrop>false</ScaleCrop>
  <HeadingPairs>
    <vt:vector size="8" baseType="variant">
      <vt:variant>
        <vt:lpstr>Γραμματοσειρές που χρησιμοποιούνται</vt:lpstr>
      </vt:variant>
      <vt:variant>
        <vt:i4>4</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17</vt:i4>
      </vt:variant>
    </vt:vector>
  </HeadingPairs>
  <TitlesOfParts>
    <vt:vector size="23" baseType="lpstr">
      <vt:lpstr>Arial</vt:lpstr>
      <vt:lpstr>Calibri</vt:lpstr>
      <vt:lpstr>CeraGR-Black</vt:lpstr>
      <vt:lpstr>Wingdings</vt:lpstr>
      <vt:lpstr>Office Theme</vt:lpstr>
      <vt:lpstr>Worksheet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Petros Catsis</dc:creator>
  <cp:lastModifiedBy>Θανάσης Κεφαλάς</cp:lastModifiedBy>
  <cp:revision>97</cp:revision>
  <dcterms:created xsi:type="dcterms:W3CDTF">2023-07-05T16:39:25Z</dcterms:created>
  <dcterms:modified xsi:type="dcterms:W3CDTF">2024-12-02T17:02:33Z</dcterms:modified>
</cp:coreProperties>
</file>