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3.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3"/>
  </p:sldMasterIdLst>
  <p:notesMasterIdLst>
    <p:notesMasterId r:id="rId17"/>
  </p:notesMasterIdLst>
  <p:sldIdLst>
    <p:sldId id="256" r:id="rId4"/>
    <p:sldId id="257" r:id="rId5"/>
    <p:sldId id="409" r:id="rId6"/>
    <p:sldId id="398" r:id="rId7"/>
    <p:sldId id="399" r:id="rId8"/>
    <p:sldId id="400" r:id="rId9"/>
    <p:sldId id="403" r:id="rId10"/>
    <p:sldId id="405" r:id="rId11"/>
    <p:sldId id="404" r:id="rId12"/>
    <p:sldId id="406" r:id="rId13"/>
    <p:sldId id="407" r:id="rId14"/>
    <p:sldId id="408" r:id="rId15"/>
    <p:sldId id="397"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886B48"/>
    <a:srgbClr val="FFEAC9"/>
    <a:srgbClr val="FFDFAB"/>
    <a:srgbClr val="FFE9CA"/>
    <a:srgbClr val="DACBB9"/>
    <a:srgbClr val="E6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907" autoAdjust="0"/>
  </p:normalViewPr>
  <p:slideViewPr>
    <p:cSldViewPr snapToGrid="0">
      <p:cViewPr varScale="1">
        <p:scale>
          <a:sx n="77" d="100"/>
          <a:sy n="77" d="100"/>
        </p:scale>
        <p:origin x="1373" y="6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xfrm>
          <a:off x="362032" y="238701"/>
          <a:ext cx="8211454" cy="477708"/>
        </a:xfrm>
        <a:prstGeom prst="rect">
          <a:avLst/>
        </a:prstGeom>
        <a:solidFill>
          <a:sysClr val="window" lastClr="FFFFFF">
            <a:lumMod val="95000"/>
          </a:sysClr>
        </a:solidFill>
        <a:ln>
          <a:solidFill>
            <a:srgbClr val="886B48"/>
          </a:solidFill>
        </a:ln>
        <a:effectLst/>
        <a:scene3d>
          <a:camera prst="orthographicFront"/>
          <a:lightRig rig="flat" dir="t"/>
        </a:scene3d>
        <a:sp3d prstMaterial="dkEdge">
          <a:bevelT w="8200" h="38100"/>
        </a:sp3d>
      </dgm:spPr>
      <dgm:t>
        <a:bodyPr/>
        <a:lstStyle/>
        <a:p>
          <a:pPr algn="just">
            <a:buNone/>
          </a:pPr>
          <a:r>
            <a:rPr lang="el-GR" sz="1400" dirty="0">
              <a:latin typeface="Calibri" panose="020F0502020204030204" pitchFamily="34" charset="0"/>
              <a:cs typeface="Calibri" panose="020F0502020204030204" pitchFamily="34" charset="0"/>
            </a:rPr>
            <a:t>Ο σχεδιασμός του συστήματος διακυβέρνησης υπήρξε </a:t>
          </a:r>
          <a:r>
            <a:rPr lang="el-GR" sz="1600" b="1" dirty="0">
              <a:highlight>
                <a:srgbClr val="FFFF00"/>
              </a:highlight>
              <a:latin typeface="Calibri" panose="020F0502020204030204" pitchFamily="34" charset="0"/>
              <a:cs typeface="Calibri" panose="020F0502020204030204" pitchFamily="34" charset="0"/>
            </a:rPr>
            <a:t>αρκετά σύνθετος και πολύ-επίπεδος </a:t>
          </a:r>
          <a:r>
            <a:rPr lang="el-GR" sz="1400" dirty="0">
              <a:latin typeface="Calibri" panose="020F0502020204030204" pitchFamily="34" charset="0"/>
              <a:cs typeface="Calibri" panose="020F0502020204030204" pitchFamily="34" charset="0"/>
            </a:rPr>
            <a:t>υπό το πρίσμα της έλλειψης, μέχρι τότε, ουσιαστικής θεσμικής θωράκισης για τη διακυβέρνηση της έξυπνης εξειδίκευσης στην Ελλάδα, σε αντίθεση με τη διακυβέρνηση των επιχειρησιακών προγραμμάτων</a:t>
          </a:r>
          <a:endParaRPr lang="en-GB" sz="1400" b="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3E8C8BD6-D807-425D-A01C-5BBFA7A54E58}" type="parTrans" cxnId="{9AC5681D-CFD2-4EA0-8124-173809E5D6AD}">
      <dgm:prSet/>
      <dgm:spPr/>
      <dgm:t>
        <a:bodyPr/>
        <a:lstStyle/>
        <a:p>
          <a:pPr algn="just"/>
          <a:endParaRPr lang="en-GB" sz="1400">
            <a:latin typeface="Calibri" panose="020F0502020204030204" pitchFamily="34" charset="0"/>
            <a:cs typeface="Calibri" panose="020F0502020204030204" pitchFamily="34" charset="0"/>
          </a:endParaRPr>
        </a:p>
      </dgm:t>
    </dgm:pt>
    <dgm:pt modelId="{8F05116A-2EA6-4C49-A016-3965DE52BB07}" type="sibTrans" cxnId="{9AC5681D-CFD2-4EA0-8124-173809E5D6AD}">
      <dgm:prSet/>
      <dgm:spPr>
        <a:xfrm>
          <a:off x="-4318783" y="-662516"/>
          <a:ext cx="5145479" cy="5145479"/>
        </a:xfrm>
        <a:prstGeom prst="blockArc">
          <a:avLst>
            <a:gd name="adj1" fmla="val 18900000"/>
            <a:gd name="adj2" fmla="val 2700000"/>
            <a:gd name="adj3" fmla="val 420"/>
          </a:avLst>
        </a:prstGeom>
        <a:noFill/>
        <a:ln w="12700" cap="flat" cmpd="sng" algn="ctr">
          <a:solidFill>
            <a:srgbClr val="886B48"/>
          </a:solidFill>
          <a:prstDash val="solid"/>
          <a:miter lim="800000"/>
        </a:ln>
        <a:effectLst/>
      </dgm:spPr>
      <dgm:t>
        <a:bodyPr/>
        <a:lstStyle/>
        <a:p>
          <a:pPr algn="just"/>
          <a:endParaRPr lang="en-GB" sz="1400">
            <a:latin typeface="Calibri" panose="020F0502020204030204" pitchFamily="34" charset="0"/>
            <a:cs typeface="Calibri" panose="020F0502020204030204" pitchFamily="34" charset="0"/>
          </a:endParaRPr>
        </a:p>
      </dgm:t>
    </dgm:pt>
    <dgm:pt modelId="{C0470E47-5D15-45E2-818C-16AFDE44BF12}">
      <dgm:prSet custT="1"/>
      <dgm:spPr>
        <a:xfrm>
          <a:off x="704344" y="881912"/>
          <a:ext cx="7869142" cy="623954"/>
        </a:xfrm>
        <a:prstGeom prst="rect">
          <a:avLst/>
        </a:prstGeom>
        <a:solidFill>
          <a:sysClr val="window" lastClr="FFFFFF">
            <a:lumMod val="95000"/>
          </a:sysClr>
        </a:solidFill>
        <a:ln>
          <a:solidFill>
            <a:srgbClr val="886B48"/>
          </a:solidFill>
        </a:ln>
        <a:effectLst/>
        <a:scene3d>
          <a:camera prst="orthographicFront"/>
          <a:lightRig rig="flat" dir="t"/>
        </a:scene3d>
        <a:sp3d prstMaterial="dkEdge">
          <a:bevelT w="8200" h="38100"/>
        </a:sp3d>
      </dgm:spPr>
      <dgm:t>
        <a:bodyPr/>
        <a:lstStyle/>
        <a:p>
          <a:pPr algn="just">
            <a:buNone/>
          </a:pPr>
          <a:r>
            <a:rPr lang="el-GR" sz="1400" dirty="0">
              <a:effectLst/>
              <a:latin typeface="Calibri" panose="020F0502020204030204" pitchFamily="34" charset="0"/>
              <a:cs typeface="Calibri" panose="020F0502020204030204" pitchFamily="34" charset="0"/>
            </a:rPr>
            <a:t>Οι εμπλεκόμενοι φορείς ήταν πολυπληθείς και διαφορετικής επιχειρησιακής ικανότητας οδηγώντας </a:t>
          </a:r>
          <a:r>
            <a:rPr lang="el-GR" sz="1600" b="1" dirty="0">
              <a:effectLst/>
              <a:highlight>
                <a:srgbClr val="FFFF00"/>
              </a:highlight>
              <a:latin typeface="Calibri" panose="020F0502020204030204" pitchFamily="34" charset="0"/>
              <a:cs typeface="Calibri" panose="020F0502020204030204" pitchFamily="34" charset="0"/>
            </a:rPr>
            <a:t>εν τέλει σε δυσκολίες </a:t>
          </a:r>
          <a:r>
            <a:rPr lang="el-GR" sz="1600" b="1" dirty="0">
              <a:effectLst/>
              <a:latin typeface="Calibri" panose="020F0502020204030204" pitchFamily="34" charset="0"/>
              <a:cs typeface="Calibri" panose="020F0502020204030204" pitchFamily="34" charset="0"/>
            </a:rPr>
            <a:t>στη ροή ανταλλαγής πληροφορίας </a:t>
          </a:r>
          <a:r>
            <a:rPr lang="el-GR" sz="1400" dirty="0">
              <a:effectLst/>
              <a:latin typeface="Calibri" panose="020F0502020204030204" pitchFamily="34" charset="0"/>
              <a:cs typeface="Calibri" panose="020F0502020204030204" pitchFamily="34" charset="0"/>
            </a:rPr>
            <a:t>σύμφωνα με τις αρμοδιότητες που τους αναλογούν στο σύστημα διακυβέρνησης της RIS3.</a:t>
          </a:r>
          <a:endParaRPr lang="en-GB" sz="1400" b="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12EABEBC-9DF7-4447-B1CB-709A3BB8F02C}" type="parTrans" cxnId="{92AF61BD-A186-4755-A1A5-124C8734C28E}">
      <dgm:prSet/>
      <dgm:spPr/>
      <dgm:t>
        <a:bodyPr/>
        <a:lstStyle/>
        <a:p>
          <a:pPr algn="just"/>
          <a:endParaRPr lang="en-GB" sz="1400">
            <a:latin typeface="Calibri" panose="020F0502020204030204" pitchFamily="34" charset="0"/>
            <a:cs typeface="Calibri" panose="020F0502020204030204" pitchFamily="34" charset="0"/>
          </a:endParaRPr>
        </a:p>
      </dgm:t>
    </dgm:pt>
    <dgm:pt modelId="{B7EC47FF-C85D-4B0C-9A70-00973F5B2DAE}" type="sibTrans" cxnId="{92AF61BD-A186-4755-A1A5-124C8734C28E}">
      <dgm:prSet/>
      <dgm:spPr/>
      <dgm:t>
        <a:bodyPr/>
        <a:lstStyle/>
        <a:p>
          <a:pPr algn="just"/>
          <a:endParaRPr lang="en-GB" sz="1400">
            <a:latin typeface="Calibri" panose="020F0502020204030204" pitchFamily="34" charset="0"/>
            <a:cs typeface="Calibri" panose="020F0502020204030204" pitchFamily="34" charset="0"/>
          </a:endParaRPr>
        </a:p>
      </dgm:t>
    </dgm:pt>
    <dgm:pt modelId="{E00078FF-1343-4FBA-92B3-8E9D9D41BAA9}">
      <dgm:prSet custT="1"/>
      <dgm:spPr>
        <a:xfrm>
          <a:off x="809406" y="1643912"/>
          <a:ext cx="7764080" cy="532621"/>
        </a:xfrm>
        <a:solidFill>
          <a:sysClr val="window" lastClr="FFFFFF">
            <a:lumMod val="95000"/>
          </a:sysClr>
        </a:solidFill>
        <a:ln>
          <a:solidFill>
            <a:srgbClr val="886B48"/>
          </a:solidFill>
        </a:ln>
        <a:effectLst/>
        <a:scene3d>
          <a:camera prst="orthographicFront"/>
          <a:lightRig rig="flat" dir="t"/>
        </a:scene3d>
        <a:sp3d prstMaterial="dkEdge">
          <a:bevelT w="8200" h="38100"/>
        </a:sp3d>
      </dgm:spPr>
      <dgm:t>
        <a:bodyPr/>
        <a:lstStyle/>
        <a:p>
          <a:pPr algn="just">
            <a:buNone/>
          </a:pPr>
          <a:r>
            <a:rPr lang="el-GR" sz="1400" dirty="0">
              <a:latin typeface="Calibri" panose="020F0502020204030204" pitchFamily="34" charset="0"/>
              <a:cs typeface="Calibri" panose="020F0502020204030204" pitchFamily="34" charset="0"/>
            </a:rPr>
            <a:t>Το σύνθετο και πολύ-επίπεδο σύστημα διακυβέρνησης που σχεδιάστηκε ωστόσο </a:t>
          </a:r>
          <a:r>
            <a:rPr lang="el-GR" sz="1400" b="1" dirty="0">
              <a:latin typeface="Calibri" panose="020F0502020204030204" pitchFamily="34" charset="0"/>
              <a:cs typeface="Calibri" panose="020F0502020204030204" pitchFamily="34" charset="0"/>
            </a:rPr>
            <a:t>είναι κάτι κοινό σε πολλές από τις Ευρωπαϊκές χώρες που μελετήθηκαν </a:t>
          </a:r>
          <a:r>
            <a:rPr lang="el-GR" sz="1400" dirty="0">
              <a:latin typeface="Calibri" panose="020F0502020204030204" pitchFamily="34" charset="0"/>
              <a:cs typeface="Calibri" panose="020F0502020204030204" pitchFamily="34" charset="0"/>
            </a:rPr>
            <a:t>καθώς μία Στρατηγική Έξυπνης Εξειδίκευσης εκτείνεται σε πολλά επίπεδα των δραστηριοτήτων ΕΤΑΚ κάθε χώρας, επομένως ανάλογα με τα επίπεδα των δραστηριοτήτων ΕΤΑΚ που προβλέπεται να υλοποιηθούν πρέπει να συμπεριληφθούν και οι αντίστοιχοι εμπλεκόμενοι φορείς στο σύστημα διακυβέρνησης της </a:t>
          </a:r>
          <a:r>
            <a:rPr lang="en-GB" sz="1400" dirty="0">
              <a:latin typeface="Calibri" panose="020F0502020204030204" pitchFamily="34" charset="0"/>
              <a:cs typeface="Calibri" panose="020F0502020204030204" pitchFamily="34" charset="0"/>
            </a:rPr>
            <a:t>RIS</a:t>
          </a:r>
          <a:r>
            <a:rPr lang="el-GR" sz="1400" dirty="0">
              <a:latin typeface="Calibri" panose="020F0502020204030204" pitchFamily="34" charset="0"/>
              <a:cs typeface="Calibri" panose="020F0502020204030204" pitchFamily="34" charset="0"/>
            </a:rPr>
            <a:t>3.</a:t>
          </a:r>
          <a:endParaRPr lang="en-GB" sz="1400" b="1"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1B4F1AA7-87E7-4313-91A2-E0296DD66BD7}" type="parTrans" cxnId="{393A8321-C1F8-418D-A07C-D8F87B4AE389}">
      <dgm:prSet/>
      <dgm:spPr/>
      <dgm:t>
        <a:bodyPr/>
        <a:lstStyle/>
        <a:p>
          <a:pPr algn="just"/>
          <a:endParaRPr lang="en-GB" sz="1400">
            <a:latin typeface="Calibri" panose="020F0502020204030204" pitchFamily="34" charset="0"/>
            <a:cs typeface="Calibri" panose="020F0502020204030204" pitchFamily="34" charset="0"/>
          </a:endParaRPr>
        </a:p>
      </dgm:t>
    </dgm:pt>
    <dgm:pt modelId="{69100F6F-19C3-4C62-8AEC-4DDF426E46F4}" type="sibTrans" cxnId="{393A8321-C1F8-418D-A07C-D8F87B4AE389}">
      <dgm:prSet/>
      <dgm:spPr/>
      <dgm:t>
        <a:bodyPr/>
        <a:lstStyle/>
        <a:p>
          <a:pPr algn="just"/>
          <a:endParaRPr lang="en-GB" sz="1400">
            <a:latin typeface="Calibri" panose="020F0502020204030204" pitchFamily="34" charset="0"/>
            <a:cs typeface="Calibri" panose="020F0502020204030204" pitchFamily="34" charset="0"/>
          </a:endParaRPr>
        </a:p>
      </dgm:t>
    </dgm:pt>
    <dgm:pt modelId="{30EE6E60-659C-4DBD-8758-592030FE15CF}">
      <dgm:prSet custT="1"/>
      <dgm:spPr>
        <a:xfrm>
          <a:off x="704344" y="2387702"/>
          <a:ext cx="7869142" cy="477708"/>
        </a:xfrm>
        <a:solidFill>
          <a:srgbClr val="44546A"/>
        </a:solidFill>
        <a:ln>
          <a:solidFill>
            <a:srgbClr val="886B48"/>
          </a:solidFill>
        </a:ln>
        <a:effectLst/>
        <a:scene3d>
          <a:camera prst="orthographicFront"/>
          <a:lightRig rig="flat" dir="t"/>
        </a:scene3d>
        <a:sp3d prstMaterial="dkEdge">
          <a:bevelT w="8200" h="38100"/>
        </a:sp3d>
      </dgm:spPr>
      <dgm:t>
        <a:bodyPr/>
        <a:lstStyle/>
        <a:p>
          <a:pPr algn="just">
            <a:buNone/>
          </a:pPr>
          <a:r>
            <a:rPr lang="el-GR" sz="1400" dirty="0">
              <a:solidFill>
                <a:schemeClr val="bg1"/>
              </a:solidFill>
              <a:latin typeface="Calibri" panose="020F0502020204030204" pitchFamily="34" charset="0"/>
              <a:cs typeface="Calibri" panose="020F0502020204030204" pitchFamily="34" charset="0"/>
            </a:rPr>
            <a:t>Κατά συνέπεια, και σύμφωνα με πρακτικές άλλων Ευρωπαϊκών χωρών που υιοθέτησαν εθνική και περιφερειακή διάσταση της </a:t>
          </a:r>
          <a:r>
            <a:rPr lang="en-GB" sz="1400" dirty="0">
              <a:solidFill>
                <a:schemeClr val="bg1"/>
              </a:solidFill>
              <a:latin typeface="Calibri" panose="020F0502020204030204" pitchFamily="34" charset="0"/>
              <a:cs typeface="Calibri" panose="020F0502020204030204" pitchFamily="34" charset="0"/>
            </a:rPr>
            <a:t>RIS</a:t>
          </a:r>
          <a:r>
            <a:rPr lang="el-GR" sz="1600" b="1" dirty="0">
              <a:solidFill>
                <a:schemeClr val="bg1"/>
              </a:solidFill>
              <a:latin typeface="Calibri" panose="020F0502020204030204" pitchFamily="34" charset="0"/>
              <a:cs typeface="Calibri" panose="020F0502020204030204" pitchFamily="34" charset="0"/>
            </a:rPr>
            <a:t>3, η χώρα σχεδίασε ένα ορθό σύστημα Διακυβέρνησης</a:t>
          </a:r>
          <a:r>
            <a:rPr lang="el-GR" sz="1400" dirty="0">
              <a:solidFill>
                <a:schemeClr val="bg1"/>
              </a:solidFill>
              <a:latin typeface="Calibri" panose="020F0502020204030204" pitchFamily="34" charset="0"/>
              <a:cs typeface="Calibri" panose="020F0502020204030204" pitchFamily="34" charset="0"/>
            </a:rPr>
            <a:t>. Κατά το σχεδιασμό η επάρκεια των οργάνων που καθορίστηκαν ήταν ιδιαίτερα υψηλή.</a:t>
          </a:r>
          <a:endParaRPr lang="en-GB" sz="1400" dirty="0">
            <a:solidFill>
              <a:schemeClr val="bg1"/>
            </a:solidFill>
            <a:latin typeface="Calibri" panose="020F0502020204030204" pitchFamily="34" charset="0"/>
            <a:ea typeface="+mn-ea"/>
            <a:cs typeface="Calibri" panose="020F0502020204030204" pitchFamily="34" charset="0"/>
          </a:endParaRPr>
        </a:p>
      </dgm:t>
    </dgm:pt>
    <dgm:pt modelId="{102D3077-2326-4CEC-BCA8-28D32E774630}" type="parTrans" cxnId="{79326E51-9846-4A65-BF92-CBE45178D105}">
      <dgm:prSet/>
      <dgm:spPr/>
      <dgm:t>
        <a:bodyPr/>
        <a:lstStyle/>
        <a:p>
          <a:pPr algn="just"/>
          <a:endParaRPr lang="en-GB" sz="1400">
            <a:latin typeface="Calibri" panose="020F0502020204030204" pitchFamily="34" charset="0"/>
            <a:cs typeface="Calibri" panose="020F0502020204030204" pitchFamily="34" charset="0"/>
          </a:endParaRPr>
        </a:p>
      </dgm:t>
    </dgm:pt>
    <dgm:pt modelId="{408A8495-ADBD-4D81-8648-C029DB18192E}" type="sibTrans" cxnId="{79326E51-9846-4A65-BF92-CBE45178D105}">
      <dgm:prSet/>
      <dgm:spPr/>
      <dgm:t>
        <a:bodyPr/>
        <a:lstStyle/>
        <a:p>
          <a:pPr algn="just"/>
          <a:endParaRPr lang="en-GB" sz="1400">
            <a:latin typeface="Calibri" panose="020F0502020204030204" pitchFamily="34" charset="0"/>
            <a:cs typeface="Calibri" panose="020F0502020204030204" pitchFamily="34" charset="0"/>
          </a:endParaRPr>
        </a:p>
      </dgm:t>
    </dgm:pt>
    <dgm:pt modelId="{C7B69E11-46C7-4695-A0E9-A704C6AD2979}">
      <dgm:prSet custT="1"/>
      <dgm:spPr>
        <a:xfrm>
          <a:off x="704344" y="881912"/>
          <a:ext cx="7869142" cy="623954"/>
        </a:xfrm>
        <a:solidFill>
          <a:srgbClr val="44546A"/>
        </a:solidFill>
        <a:ln>
          <a:solidFill>
            <a:srgbClr val="886B48"/>
          </a:solidFill>
        </a:ln>
        <a:effectLst/>
        <a:scene3d>
          <a:camera prst="orthographicFront"/>
          <a:lightRig rig="flat" dir="t"/>
        </a:scene3d>
        <a:sp3d prstMaterial="dkEdge">
          <a:bevelT w="8200" h="38100"/>
        </a:sp3d>
      </dgm:spPr>
      <dgm:t>
        <a:bodyPr/>
        <a:lstStyle/>
        <a:p>
          <a:pPr>
            <a:buNone/>
          </a:pPr>
          <a:r>
            <a:rPr lang="el-GR" sz="1400" dirty="0">
              <a:solidFill>
                <a:schemeClr val="bg1"/>
              </a:solidFill>
              <a:effectLst/>
              <a:latin typeface="Calibri" panose="020F0502020204030204" pitchFamily="34" charset="0"/>
              <a:cs typeface="Calibri" panose="020F0502020204030204" pitchFamily="34" charset="0"/>
            </a:rPr>
            <a:t>Ένα τόσο σύνθετο σύστημα διακυβέρνησης θα έπρεπε να υποστηρίζεται από σαφείς διαδικασίες, εξειδικευμένες επαρκώς, πέραν του καθορισμού αρμοδιοτήτων.</a:t>
          </a:r>
          <a:endParaRPr lang="en-GB" sz="1400" b="0" dirty="0">
            <a:solidFill>
              <a:schemeClr val="bg1"/>
            </a:solidFill>
            <a:latin typeface="Calibri" panose="020F0502020204030204" pitchFamily="34" charset="0"/>
            <a:ea typeface="+mn-ea"/>
            <a:cs typeface="Calibri" panose="020F0502020204030204" pitchFamily="34" charset="0"/>
          </a:endParaRPr>
        </a:p>
      </dgm:t>
    </dgm:pt>
    <dgm:pt modelId="{68774EA6-1967-4C72-A1D6-DA05599C3A06}" type="parTrans" cxnId="{7F2B8DFC-85AA-48E4-90AA-5A275A11C2C3}">
      <dgm:prSet/>
      <dgm:spPr/>
      <dgm:t>
        <a:bodyPr/>
        <a:lstStyle/>
        <a:p>
          <a:endParaRPr lang="en-GB" sz="1400">
            <a:latin typeface="Calibri" panose="020F0502020204030204" pitchFamily="34" charset="0"/>
            <a:cs typeface="Calibri" panose="020F0502020204030204" pitchFamily="34" charset="0"/>
          </a:endParaRPr>
        </a:p>
      </dgm:t>
    </dgm:pt>
    <dgm:pt modelId="{2FBD5AE0-20D1-441D-8E00-208ED94E1AD6}" type="sibTrans" cxnId="{7F2B8DFC-85AA-48E4-90AA-5A275A11C2C3}">
      <dgm:prSet/>
      <dgm:spPr/>
      <dgm:t>
        <a:bodyPr/>
        <a:lstStyle/>
        <a:p>
          <a:endParaRPr lang="en-GB" sz="1400">
            <a:latin typeface="Calibri" panose="020F0502020204030204" pitchFamily="34" charset="0"/>
            <a:cs typeface="Calibri" panose="020F0502020204030204" pitchFamily="34" charset="0"/>
          </a:endParaRPr>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5"/>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5"/>
      <dgm:spPr/>
    </dgm:pt>
    <dgm:pt modelId="{1BF42E5B-11E6-4F6A-A326-B7976CA66B55}" type="pres">
      <dgm:prSet presAssocID="{4E8EA2CC-F97D-4F49-A5F8-B22064FE9416}" presName="dstNode" presStyleLbl="node1" presStyleIdx="0" presStyleCnt="5"/>
      <dgm:spPr/>
    </dgm:pt>
    <dgm:pt modelId="{236B72BA-E283-420B-944D-B96DC472BB32}" type="pres">
      <dgm:prSet presAssocID="{33D7DADD-EEB8-4A26-8853-6BAE1623BD3A}" presName="text_1" presStyleLbl="node1" presStyleIdx="0" presStyleCnt="5" custScaleY="142156">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5"/>
      <dgm:spPr>
        <a:xfrm>
          <a:off x="63464" y="178987"/>
          <a:ext cx="597135" cy="597135"/>
        </a:xfrm>
        <a:prstGeom prst="ellipse">
          <a:avLst/>
        </a:prstGeom>
        <a:solidFill>
          <a:srgbClr val="FFE9CA"/>
        </a:solidFill>
        <a:ln w="6350" cap="flat" cmpd="sng" algn="ctr">
          <a:solidFill>
            <a:srgbClr val="886B48"/>
          </a:solidFill>
          <a:prstDash val="solid"/>
          <a:miter lim="800000"/>
        </a:ln>
        <a:effectLst/>
      </dgm:spPr>
    </dgm:pt>
    <dgm:pt modelId="{13B0DF42-52C8-45C3-A4CB-C74BD9C3177C}" type="pres">
      <dgm:prSet presAssocID="{C0470E47-5D15-45E2-818C-16AFDE44BF12}" presName="text_2" presStyleLbl="node1" presStyleIdx="1" presStyleCnt="5" custScaleY="121534">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5"/>
      <dgm:spPr>
        <a:xfrm>
          <a:off x="405776" y="895321"/>
          <a:ext cx="597135" cy="597135"/>
        </a:xfrm>
        <a:prstGeom prst="ellipse">
          <a:avLst/>
        </a:prstGeom>
        <a:solidFill>
          <a:srgbClr val="FFE9CA"/>
        </a:solidFill>
        <a:ln w="6350" cap="flat" cmpd="sng" algn="ctr">
          <a:solidFill>
            <a:srgbClr val="886B48"/>
          </a:solidFill>
          <a:prstDash val="solid"/>
          <a:miter lim="800000"/>
        </a:ln>
        <a:effectLst/>
      </dgm:spPr>
    </dgm:pt>
    <dgm:pt modelId="{38CD751E-374C-4E5A-9E13-2F050AFF2D49}" type="pres">
      <dgm:prSet presAssocID="{C7B69E11-46C7-4695-A0E9-A704C6AD2979}" presName="text_3" presStyleLbl="node1" presStyleIdx="2" presStyleCnt="5" custScaleX="98816" custScaleY="130614" custLinFactNeighborX="552" custLinFactNeighborY="-19161">
        <dgm:presLayoutVars>
          <dgm:bulletEnabled val="1"/>
        </dgm:presLayoutVars>
      </dgm:prSet>
      <dgm:spPr>
        <a:prstGeom prst="rect">
          <a:avLst/>
        </a:prstGeom>
      </dgm:spPr>
    </dgm:pt>
    <dgm:pt modelId="{AA0DECA0-7E4A-4727-9B36-59B8F5841A58}" type="pres">
      <dgm:prSet presAssocID="{C7B69E11-46C7-4695-A0E9-A704C6AD2979}" presName="accent_3" presStyleCnt="0"/>
      <dgm:spPr/>
    </dgm:pt>
    <dgm:pt modelId="{D0058BAC-93B4-409D-8AEE-A5C9122DA2D7}" type="pres">
      <dgm:prSet presAssocID="{C7B69E11-46C7-4695-A0E9-A704C6AD2979}" presName="accentRepeatNode" presStyleLbl="solidFgAcc1" presStyleIdx="2" presStyleCnt="5" custLinFactNeighborX="666" custLinFactNeighborY="-13996"/>
      <dgm:spPr>
        <a:solidFill>
          <a:schemeClr val="bg1">
            <a:lumMod val="95000"/>
          </a:schemeClr>
        </a:solidFill>
        <a:ln>
          <a:solidFill>
            <a:srgbClr val="886B48"/>
          </a:solidFill>
        </a:ln>
      </dgm:spPr>
    </dgm:pt>
    <dgm:pt modelId="{51408AB8-7F6B-4B19-B73C-AF1B97B51909}" type="pres">
      <dgm:prSet presAssocID="{E00078FF-1343-4FBA-92B3-8E9D9D41BAA9}" presName="text_4" presStyleLbl="node1" presStyleIdx="3" presStyleCnt="5" custScaleY="181602">
        <dgm:presLayoutVars>
          <dgm:bulletEnabled val="1"/>
        </dgm:presLayoutVars>
      </dgm:prSet>
      <dgm:spPr>
        <a:prstGeom prst="rect">
          <a:avLst/>
        </a:prstGeom>
      </dgm:spPr>
    </dgm:pt>
    <dgm:pt modelId="{AC937328-F2E1-4682-9BEC-AC613F2A3AF3}" type="pres">
      <dgm:prSet presAssocID="{E00078FF-1343-4FBA-92B3-8E9D9D41BAA9}" presName="accent_4" presStyleCnt="0"/>
      <dgm:spPr/>
    </dgm:pt>
    <dgm:pt modelId="{821A34F8-A597-497F-A37D-D19A3C1BC622}" type="pres">
      <dgm:prSet presAssocID="{E00078FF-1343-4FBA-92B3-8E9D9D41BAA9}" presName="accentRepeatNode" presStyleLbl="solidFgAcc1" presStyleIdx="3" presStyleCnt="5"/>
      <dgm:spPr>
        <a:xfrm>
          <a:off x="510838" y="1611655"/>
          <a:ext cx="597135" cy="597135"/>
        </a:xfrm>
        <a:prstGeom prst="ellipse">
          <a:avLst/>
        </a:prstGeom>
        <a:solidFill>
          <a:srgbClr val="FFE9CA"/>
        </a:solidFill>
        <a:ln w="6350" cap="flat" cmpd="sng" algn="ctr">
          <a:solidFill>
            <a:srgbClr val="886B48"/>
          </a:solidFill>
          <a:prstDash val="solid"/>
          <a:miter lim="800000"/>
        </a:ln>
        <a:effectLst/>
      </dgm:spPr>
    </dgm:pt>
    <dgm:pt modelId="{0885DF19-258E-4CD9-BE92-EDBB5681E974}" type="pres">
      <dgm:prSet presAssocID="{30EE6E60-659C-4DBD-8758-592030FE15CF}" presName="text_5" presStyleLbl="node1" presStyleIdx="4" presStyleCnt="5">
        <dgm:presLayoutVars>
          <dgm:bulletEnabled val="1"/>
        </dgm:presLayoutVars>
      </dgm:prSet>
      <dgm:spPr>
        <a:prstGeom prst="rect">
          <a:avLst/>
        </a:prstGeom>
      </dgm:spPr>
    </dgm:pt>
    <dgm:pt modelId="{54C64397-2A00-4A1D-A24B-F6A49725D3DD}" type="pres">
      <dgm:prSet presAssocID="{30EE6E60-659C-4DBD-8758-592030FE15CF}" presName="accent_5" presStyleCnt="0"/>
      <dgm:spPr/>
    </dgm:pt>
    <dgm:pt modelId="{FE32AD02-F5CC-417D-9725-EC6958CA39E7}" type="pres">
      <dgm:prSet presAssocID="{30EE6E60-659C-4DBD-8758-592030FE15CF}" presName="accentRepeatNode" presStyleLbl="solidFgAcc1" presStyleIdx="4" presStyleCnt="5"/>
      <dgm:spPr>
        <a:xfrm>
          <a:off x="405776" y="2327988"/>
          <a:ext cx="597135" cy="597135"/>
        </a:xfrm>
        <a:prstGeom prst="ellipse">
          <a:avLst/>
        </a:prstGeom>
        <a:solidFill>
          <a:schemeClr val="bg1">
            <a:lumMod val="95000"/>
          </a:schemeClr>
        </a:solidFill>
        <a:ln w="6350" cap="flat" cmpd="sng" algn="ctr">
          <a:solidFill>
            <a:srgbClr val="886B48"/>
          </a:solidFill>
          <a:prstDash val="solid"/>
          <a:miter lim="800000"/>
        </a:ln>
        <a:effectLst/>
      </dgm:spPr>
    </dgm:pt>
  </dgm:ptLst>
  <dgm:cxnLst>
    <dgm:cxn modelId="{42837E02-C9EE-4BC3-8285-2B4EFFD660FA}" type="presOf" srcId="{C7B69E11-46C7-4695-A0E9-A704C6AD2979}" destId="{38CD751E-374C-4E5A-9E13-2F050AFF2D49}" srcOrd="0" destOrd="0" presId="urn:microsoft.com/office/officeart/2008/layout/VerticalCurvedList"/>
    <dgm:cxn modelId="{D1EB6E12-56D4-4CB0-820F-6B575F913E56}" type="presOf" srcId="{C0470E47-5D15-45E2-818C-16AFDE44BF12}" destId="{13B0DF42-52C8-45C3-A4CB-C74BD9C3177C}" srcOrd="0" destOrd="0" presId="urn:microsoft.com/office/officeart/2008/layout/VerticalCurvedList"/>
    <dgm:cxn modelId="{FD7E1A1A-51D7-4234-8BBC-B04D7A5427E3}" type="presOf" srcId="{E00078FF-1343-4FBA-92B3-8E9D9D41BAA9}" destId="{51408AB8-7F6B-4B19-B73C-AF1B97B51909}"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3"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4" destOrd="0" parTransId="{102D3077-2326-4CEC-BCA8-28D32E774630}" sibTransId="{408A8495-ADBD-4D81-8648-C029DB18192E}"/>
    <dgm:cxn modelId="{9564F851-CA3C-4B9F-B843-A0032309E3B1}" type="presOf" srcId="{30EE6E60-659C-4DBD-8758-592030FE15CF}" destId="{0885DF19-258E-4CD9-BE92-EDBB5681E974}"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7F2B8DFC-85AA-48E4-90AA-5A275A11C2C3}" srcId="{4E8EA2CC-F97D-4F49-A5F8-B22064FE9416}" destId="{C7B69E11-46C7-4695-A0E9-A704C6AD2979}" srcOrd="2" destOrd="0" parTransId="{68774EA6-1967-4C72-A1D6-DA05599C3A06}" sibTransId="{2FBD5AE0-20D1-441D-8E00-208ED94E1AD6}"/>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BC4C38A4-E6AD-44E2-9A3E-6C5250339995}" type="presParOf" srcId="{4D48C7C4-2B44-4258-8295-E349D7D40EB3}" destId="{38CD751E-374C-4E5A-9E13-2F050AFF2D49}" srcOrd="5" destOrd="0" presId="urn:microsoft.com/office/officeart/2008/layout/VerticalCurvedList"/>
    <dgm:cxn modelId="{EE2B6CE2-A564-4A36-A4BB-190E61848A15}" type="presParOf" srcId="{4D48C7C4-2B44-4258-8295-E349D7D40EB3}" destId="{AA0DECA0-7E4A-4727-9B36-59B8F5841A58}" srcOrd="6" destOrd="0" presId="urn:microsoft.com/office/officeart/2008/layout/VerticalCurvedList"/>
    <dgm:cxn modelId="{6D9C9629-0AC0-48D4-BC7A-53EB301BB8FC}" type="presParOf" srcId="{AA0DECA0-7E4A-4727-9B36-59B8F5841A58}" destId="{D0058BAC-93B4-409D-8AEE-A5C9122DA2D7}" srcOrd="0" destOrd="0" presId="urn:microsoft.com/office/officeart/2008/layout/VerticalCurvedList"/>
    <dgm:cxn modelId="{7F8C8471-819D-49E5-8BAB-DD62CD86B4FB}" type="presParOf" srcId="{4D48C7C4-2B44-4258-8295-E349D7D40EB3}" destId="{51408AB8-7F6B-4B19-B73C-AF1B97B51909}" srcOrd="7" destOrd="0" presId="urn:microsoft.com/office/officeart/2008/layout/VerticalCurvedList"/>
    <dgm:cxn modelId="{8AA16CC5-1D76-46FD-A1E4-81B1CCD773EB}" type="presParOf" srcId="{4D48C7C4-2B44-4258-8295-E349D7D40EB3}" destId="{AC937328-F2E1-4682-9BEC-AC613F2A3AF3}" srcOrd="8" destOrd="0" presId="urn:microsoft.com/office/officeart/2008/layout/VerticalCurvedList"/>
    <dgm:cxn modelId="{042BD7E5-568E-4557-AF30-F8C1A7D42337}" type="presParOf" srcId="{AC937328-F2E1-4682-9BEC-AC613F2A3AF3}" destId="{821A34F8-A597-497F-A37D-D19A3C1BC622}" srcOrd="0" destOrd="0" presId="urn:microsoft.com/office/officeart/2008/layout/VerticalCurvedList"/>
    <dgm:cxn modelId="{5A774034-5A09-4926-9E88-9A24200BBCE6}" type="presParOf" srcId="{4D48C7C4-2B44-4258-8295-E349D7D40EB3}" destId="{0885DF19-258E-4CD9-BE92-EDBB5681E974}" srcOrd="9" destOrd="0" presId="urn:microsoft.com/office/officeart/2008/layout/VerticalCurvedList"/>
    <dgm:cxn modelId="{1D93E895-C72F-40D6-A5AD-707BA31810F8}" type="presParOf" srcId="{4D48C7C4-2B44-4258-8295-E349D7D40EB3}" destId="{54C64397-2A00-4A1D-A24B-F6A49725D3DD}" srcOrd="10" destOrd="0" presId="urn:microsoft.com/office/officeart/2008/layout/VerticalCurvedList"/>
    <dgm:cxn modelId="{02CF8059-38CC-4B51-8927-A8435B42D8B6}" type="presParOf" srcId="{54C64397-2A00-4A1D-A24B-F6A49725D3DD}" destId="{FE32AD02-F5CC-417D-9725-EC6958CA39E7}"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xfrm>
          <a:off x="374469" y="149167"/>
          <a:ext cx="11514882" cy="682072"/>
        </a:xfrm>
        <a:prstGeom prst="rect">
          <a:avLst/>
        </a:prstGeom>
        <a:solidFill>
          <a:srgbClr val="44546A"/>
        </a:solidFill>
        <a:ln w="12700" cap="flat" cmpd="sng" algn="ctr">
          <a:solidFill>
            <a:srgbClr val="E7E6E6">
              <a:hueOff val="0"/>
              <a:satOff val="0"/>
              <a:lumOff val="0"/>
              <a:alphaOff val="0"/>
            </a:srgbClr>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400" kern="1200" dirty="0">
              <a:solidFill>
                <a:schemeClr val="bg1"/>
              </a:solidFill>
              <a:latin typeface="Calibri" panose="020F0502020204030204" pitchFamily="34" charset="0"/>
              <a:cs typeface="Calibri" panose="020F0502020204030204" pitchFamily="34" charset="0"/>
            </a:rPr>
            <a:t>Ο Μηχανισμός Παρακολούθησης της </a:t>
          </a:r>
          <a:r>
            <a:rPr lang="en-GB" sz="1400" kern="1200" dirty="0">
              <a:solidFill>
                <a:schemeClr val="bg1"/>
              </a:solidFill>
              <a:latin typeface="Calibri" panose="020F0502020204030204" pitchFamily="34" charset="0"/>
              <a:cs typeface="Calibri" panose="020F0502020204030204" pitchFamily="34" charset="0"/>
            </a:rPr>
            <a:t>RIS</a:t>
          </a:r>
          <a:r>
            <a:rPr lang="el-GR" sz="1400" kern="1200" dirty="0">
              <a:solidFill>
                <a:schemeClr val="bg1"/>
              </a:solidFill>
              <a:latin typeface="Calibri" panose="020F0502020204030204" pitchFamily="34" charset="0"/>
              <a:cs typeface="Calibri" panose="020F0502020204030204" pitchFamily="34" charset="0"/>
            </a:rPr>
            <a:t>3 </a:t>
          </a:r>
          <a:r>
            <a:rPr lang="el-GR" sz="1600" b="1" kern="1200" dirty="0">
              <a:solidFill>
                <a:schemeClr val="bg1"/>
              </a:solidFill>
              <a:latin typeface="Calibri" panose="020F0502020204030204" pitchFamily="34" charset="0"/>
              <a:cs typeface="Calibri" panose="020F0502020204030204" pitchFamily="34" charset="0"/>
            </a:rPr>
            <a:t>δεν προέβλεπε την ανάπτυξη εξειδικευμένων δεικτών, </a:t>
          </a:r>
          <a:r>
            <a:rPr lang="el-GR" sz="1400" kern="1200" dirty="0">
              <a:solidFill>
                <a:schemeClr val="bg1"/>
              </a:solidFill>
              <a:latin typeface="Calibri" panose="020F0502020204030204" pitchFamily="34" charset="0"/>
              <a:cs typeface="Calibri" panose="020F0502020204030204" pitchFamily="34" charset="0"/>
            </a:rPr>
            <a:t>και στις περισσότερες περιπτώσεις οι δείκτες παρακολούθησης (εκροών και αποτελεσμάτων) ταυτίζονται με αυτούς των Επιχειρησιακών Προγραμμάτων εθνικών και περιφερειακών, επομένως η πρόοδος της ΕΣΕΕ 2014-2020 συνάγεται από την πρόοδο της υλοποίησης των έργων και των δράσεων των ΕΠ. Ειδικότερα ως προς τους Δείκτες:</a:t>
          </a:r>
          <a:endParaRPr lang="en-GB" sz="1400" b="1" kern="1200" dirty="0">
            <a:solidFill>
              <a:schemeClr val="bg1"/>
            </a:solidFill>
            <a:latin typeface="Calibri" panose="020F0502020204030204" pitchFamily="34" charset="0"/>
            <a:ea typeface="+mn-ea"/>
            <a:cs typeface="Calibri" panose="020F0502020204030204" pitchFamily="34" charset="0"/>
          </a:endParaRPr>
        </a:p>
      </dgm:t>
    </dgm:pt>
    <dgm:pt modelId="{9AC91FA5-AE25-4CA2-BB68-4AA33BD6E16C}" type="parTrans" cxnId="{44251D5F-D4FF-43BD-96F2-95E99DC0B676}">
      <dgm:prSet/>
      <dgm:spPr/>
      <dgm:t>
        <a:bodyPr/>
        <a:lstStyle/>
        <a:p>
          <a:pPr algn="just"/>
          <a:endParaRPr lang="en-GB" sz="1400" b="1">
            <a:latin typeface="Calibri" panose="020F0502020204030204" pitchFamily="34" charset="0"/>
            <a:cs typeface="Calibri" panose="020F0502020204030204" pitchFamily="34" charset="0"/>
          </a:endParaRPr>
        </a:p>
      </dgm:t>
    </dgm:pt>
    <dgm:pt modelId="{6D1348F2-2A29-4CFF-8F7F-780A1768329F}" type="sibTrans" cxnId="{44251D5F-D4FF-43BD-96F2-95E99DC0B676}">
      <dgm:prSet/>
      <dgm:spPr>
        <a:xfrm>
          <a:off x="-5263330" y="-806112"/>
          <a:ext cx="6267533" cy="6267533"/>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400" b="1">
            <a:latin typeface="Calibri" panose="020F0502020204030204" pitchFamily="34" charset="0"/>
            <a:cs typeface="Calibri" panose="020F0502020204030204" pitchFamily="34" charset="0"/>
          </a:endParaRPr>
        </a:p>
      </dgm:t>
    </dgm:pt>
    <dgm:pt modelId="{FC057F4B-F982-4C18-8E9B-28319FD2A0B7}">
      <dgm:prSet custT="1"/>
      <dgm:spPr>
        <a:xfrm>
          <a:off x="777619" y="980221"/>
          <a:ext cx="11111732" cy="490110"/>
        </a:xfrm>
        <a:prstGeom prst="rect">
          <a:avLst/>
        </a:prstGeom>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600" b="1" kern="1200" dirty="0">
              <a:latin typeface="Calibri" panose="020F0502020204030204" pitchFamily="34" charset="0"/>
              <a:cs typeface="Calibri" panose="020F0502020204030204" pitchFamily="34" charset="0"/>
            </a:rPr>
            <a:t>έλλειψη ξεκάθαρης ποσοτικοποιημένης στοχοθεσίας</a:t>
          </a:r>
          <a:r>
            <a:rPr lang="el-GR" sz="1400" kern="1200" dirty="0">
              <a:latin typeface="Calibri" panose="020F0502020204030204" pitchFamily="34" charset="0"/>
              <a:cs typeface="Calibri" panose="020F0502020204030204" pitchFamily="34" charset="0"/>
            </a:rPr>
            <a:t> καθώς στο κείμενο της Στρατηγικής δεν αναγνωρίζονται και στοχοθετούνται δείκτες αποτελέσματος που καταγράφουν την επιδιωκόμενη αλλαγή και σχετίζονται άμεσα με διατυπωμένους στόχους της συγκεκριμένης Στρατηγικής</a:t>
          </a:r>
          <a:endParaRPr lang="en-GB"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DB3BCE2F-1A1A-47CE-B3F1-122C70C571C1}" type="parTrans" cxnId="{51ADD7CE-9D4D-455F-B0EC-7415B618847E}">
      <dgm:prSet/>
      <dgm:spPr/>
      <dgm:t>
        <a:bodyPr/>
        <a:lstStyle/>
        <a:p>
          <a:endParaRPr lang="en-GB" sz="1400">
            <a:latin typeface="Calibri" panose="020F0502020204030204" pitchFamily="34" charset="0"/>
            <a:cs typeface="Calibri" panose="020F0502020204030204" pitchFamily="34" charset="0"/>
          </a:endParaRPr>
        </a:p>
      </dgm:t>
    </dgm:pt>
    <dgm:pt modelId="{4FD649BE-7128-474B-B274-BB004A140270}" type="sibTrans" cxnId="{51ADD7CE-9D4D-455F-B0EC-7415B618847E}">
      <dgm:prSet/>
      <dgm:spPr/>
      <dgm:t>
        <a:bodyPr/>
        <a:lstStyle/>
        <a:p>
          <a:endParaRPr lang="en-GB" sz="1400">
            <a:latin typeface="Calibri" panose="020F0502020204030204" pitchFamily="34" charset="0"/>
            <a:cs typeface="Calibri" panose="020F0502020204030204" pitchFamily="34" charset="0"/>
          </a:endParaRPr>
        </a:p>
      </dgm:t>
    </dgm:pt>
    <dgm:pt modelId="{B88DF68E-FD5B-462D-8861-B19A76DBA8A6}">
      <dgm:prSet custT="1"/>
      <dgm:spPr>
        <a:xfrm>
          <a:off x="961969" y="1688270"/>
          <a:ext cx="10927382" cy="544160"/>
        </a:xfrm>
        <a:prstGeom prst="rect">
          <a:avLst/>
        </a:prstGeom>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600" b="1" dirty="0">
              <a:latin typeface="Calibri" panose="020F0502020204030204" pitchFamily="34" charset="0"/>
              <a:cs typeface="Calibri" panose="020F0502020204030204" pitchFamily="34" charset="0"/>
            </a:rPr>
            <a:t>πρόβλημα με την ‘καθολικότητα’ των δεικτών παρακολούθησης </a:t>
          </a:r>
          <a:r>
            <a:rPr lang="el-GR" sz="1400" dirty="0">
              <a:latin typeface="Calibri" panose="020F0502020204030204" pitchFamily="34" charset="0"/>
              <a:cs typeface="Calibri" panose="020F0502020204030204" pitchFamily="34" charset="0"/>
            </a:rPr>
            <a:t>(σε επίπεδο αποτελέσματος) καθώς οι τελευταίοι προέρχονται κυρίως από το σύστημα δεικτών του ΕΣΠΑ 2014-2020 και δεν είναι </a:t>
          </a:r>
          <a:r>
            <a:rPr lang="en-US" sz="1400" dirty="0">
              <a:latin typeface="Calibri" panose="020F0502020204030204" pitchFamily="34" charset="0"/>
              <a:cs typeface="Calibri" panose="020F0502020204030204" pitchFamily="34" charset="0"/>
            </a:rPr>
            <a:t>Strategy Specific</a:t>
          </a:r>
          <a:r>
            <a:rPr lang="el-GR" sz="1400" dirty="0">
              <a:latin typeface="Calibri" panose="020F0502020204030204" pitchFamily="34" charset="0"/>
              <a:cs typeface="Calibri" panose="020F0502020204030204" pitchFamily="34" charset="0"/>
            </a:rPr>
            <a:t> και συνολικά </a:t>
          </a:r>
          <a:r>
            <a:rPr lang="en-US" sz="1400" dirty="0">
              <a:latin typeface="Calibri" panose="020F0502020204030204" pitchFamily="34" charset="0"/>
              <a:cs typeface="Calibri" panose="020F0502020204030204" pitchFamily="34" charset="0"/>
            </a:rPr>
            <a:t>SMART</a:t>
          </a:r>
          <a:endParaRPr lang="en-GB" sz="14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AF362A83-7292-4DF4-A930-8F8F273302A2}" type="parTrans" cxnId="{114F3BD0-9827-431D-8D1D-211D9441BC7C}">
      <dgm:prSet/>
      <dgm:spPr/>
      <dgm:t>
        <a:bodyPr/>
        <a:lstStyle/>
        <a:p>
          <a:endParaRPr lang="en-GB" sz="1400">
            <a:latin typeface="Calibri" panose="020F0502020204030204" pitchFamily="34" charset="0"/>
            <a:cs typeface="Calibri" panose="020F0502020204030204" pitchFamily="34" charset="0"/>
          </a:endParaRPr>
        </a:p>
      </dgm:t>
    </dgm:pt>
    <dgm:pt modelId="{AEEB93EB-54AA-4637-BA99-4C65E255D6AD}" type="sibTrans" cxnId="{114F3BD0-9827-431D-8D1D-211D9441BC7C}">
      <dgm:prSet/>
      <dgm:spPr/>
      <dgm:t>
        <a:bodyPr/>
        <a:lstStyle/>
        <a:p>
          <a:endParaRPr lang="en-GB" sz="1400">
            <a:latin typeface="Calibri" panose="020F0502020204030204" pitchFamily="34" charset="0"/>
            <a:cs typeface="Calibri" panose="020F0502020204030204" pitchFamily="34" charset="0"/>
          </a:endParaRPr>
        </a:p>
      </dgm:t>
    </dgm:pt>
    <dgm:pt modelId="{A3A6A736-E69B-4E29-8070-858FA15226F6}">
      <dgm:prSet custT="1"/>
      <dgm:spPr>
        <a:xfrm>
          <a:off x="961969" y="2449902"/>
          <a:ext cx="10927382" cy="490110"/>
        </a:xfrm>
        <a:prstGeom prst="rect">
          <a:avLst/>
        </a:prstGeom>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600" b="1" dirty="0">
              <a:latin typeface="Calibri" panose="020F0502020204030204" pitchFamily="34" charset="0"/>
              <a:cs typeface="Calibri" panose="020F0502020204030204" pitchFamily="34" charset="0"/>
            </a:rPr>
            <a:t>απουσία συστήματος δεικτών διαρθρωμένου με τρόπο που να αντανακλά τις επιδιώξεις της ΕΣΕΕ 2014-2020  </a:t>
          </a:r>
          <a:r>
            <a:rPr lang="el-GR" sz="1400" dirty="0">
              <a:latin typeface="Calibri" panose="020F0502020204030204" pitchFamily="34" charset="0"/>
              <a:cs typeface="Calibri" panose="020F0502020204030204" pitchFamily="34" charset="0"/>
            </a:rPr>
            <a:t>έτσι ώστε να μπορέσει να αναγνωριστεί η καθαρή συμβολή των δράσεων της ΕΣΕΕ και των αποτελεσμάτων της στη βελτίωση των εθνικών δεικτών</a:t>
          </a:r>
          <a:endParaRPr lang="en-GB" sz="14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26B4412D-4555-460B-88E8-146F950B5670}" type="parTrans" cxnId="{BF3FE8D6-6049-4484-82B2-84CFB4D06C04}">
      <dgm:prSet/>
      <dgm:spPr/>
      <dgm:t>
        <a:bodyPr/>
        <a:lstStyle/>
        <a:p>
          <a:endParaRPr lang="en-GB" sz="1400">
            <a:latin typeface="Calibri" panose="020F0502020204030204" pitchFamily="34" charset="0"/>
            <a:cs typeface="Calibri" panose="020F0502020204030204" pitchFamily="34" charset="0"/>
          </a:endParaRPr>
        </a:p>
      </dgm:t>
    </dgm:pt>
    <dgm:pt modelId="{C9924FBF-2B1C-418B-B819-5609B331BEF5}" type="sibTrans" cxnId="{BF3FE8D6-6049-4484-82B2-84CFB4D06C04}">
      <dgm:prSet/>
      <dgm:spPr/>
      <dgm:t>
        <a:bodyPr/>
        <a:lstStyle/>
        <a:p>
          <a:endParaRPr lang="en-GB" sz="14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4"/>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4"/>
      <dgm:spPr/>
    </dgm:pt>
    <dgm:pt modelId="{4C5FAB8E-3F69-42F7-85F1-F9023CE13A79}" type="pres">
      <dgm:prSet presAssocID="{14A3A30A-2341-4A02-9852-E7E656DBB53C}" presName="dstNode" presStyleLbl="node1" presStyleIdx="0" presStyleCnt="4"/>
      <dgm:spPr/>
    </dgm:pt>
    <dgm:pt modelId="{3E1C046D-6723-4E52-9BBB-4FA77F1FDE30}" type="pres">
      <dgm:prSet presAssocID="{317E66A9-FE84-435B-BD16-67BACFA42045}" presName="text_1" presStyleLbl="node1" presStyleIdx="0" presStyleCnt="4" custScaleY="117684">
        <dgm:presLayoutVars>
          <dgm:bulletEnabled val="1"/>
        </dgm:presLayoutVars>
      </dgm:prSet>
      <dgm:spPr>
        <a:xfrm>
          <a:off x="254181" y="120178"/>
          <a:ext cx="5834525" cy="549737"/>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4"/>
      <dgm:spPr>
        <a:xfrm>
          <a:off x="68150" y="183884"/>
          <a:ext cx="612638" cy="612638"/>
        </a:xfrm>
        <a:prstGeom prst="ellipse">
          <a:avLst/>
        </a:prstGeom>
        <a:solidFill>
          <a:srgbClr val="E7E6E6">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EC726ECC-391F-4192-83E9-4588F69F7E26}" type="pres">
      <dgm:prSet presAssocID="{FC057F4B-F982-4C18-8E9B-28319FD2A0B7}" presName="text_2" presStyleLbl="node1" presStyleIdx="1" presStyleCnt="4" custScaleY="110984">
        <dgm:presLayoutVars>
          <dgm:bulletEnabled val="1"/>
        </dgm:presLayoutVars>
      </dgm:prSet>
      <dgm:spPr>
        <a:xfrm>
          <a:off x="254181" y="790177"/>
          <a:ext cx="5834525" cy="395019"/>
        </a:xfrm>
        <a:prstGeom prst="rect">
          <a:avLst/>
        </a:prstGeom>
      </dgm:spPr>
    </dgm:pt>
    <dgm:pt modelId="{5EBC271C-2FB9-4422-908A-1FFC7803E2B4}" type="pres">
      <dgm:prSet presAssocID="{FC057F4B-F982-4C18-8E9B-28319FD2A0B7}" presName="accent_2" presStyleCnt="0"/>
      <dgm:spPr/>
    </dgm:pt>
    <dgm:pt modelId="{95057EC7-D3D5-45B3-8070-02F16855203E}" type="pres">
      <dgm:prSet presAssocID="{FC057F4B-F982-4C18-8E9B-28319FD2A0B7}" presName="accentRepeatNode" presStyleLbl="solidFgAcc1" presStyleIdx="1" presStyleCnt="4"/>
      <dgm:spPr>
        <a:xfrm>
          <a:off x="471300" y="918957"/>
          <a:ext cx="612638" cy="612638"/>
        </a:xfrm>
        <a:prstGeom prst="ellipse">
          <a:avLst/>
        </a:prstGeom>
        <a:solidFill>
          <a:srgbClr val="FFE9CA"/>
        </a:solidFill>
        <a:ln w="6350" cap="flat" cmpd="sng" algn="ctr">
          <a:solidFill>
            <a:srgbClr val="886B48"/>
          </a:solidFill>
          <a:prstDash val="solid"/>
          <a:miter lim="800000"/>
        </a:ln>
        <a:effectLst/>
      </dgm:spPr>
    </dgm:pt>
    <dgm:pt modelId="{3F1E9F87-5045-4FBC-8716-2822E697CB9D}" type="pres">
      <dgm:prSet presAssocID="{B88DF68E-FD5B-462D-8861-B19A76DBA8A6}" presName="text_3" presStyleLbl="node1" presStyleIdx="2" presStyleCnt="4" custScaleY="111028">
        <dgm:presLayoutVars>
          <dgm:bulletEnabled val="1"/>
        </dgm:presLayoutVars>
      </dgm:prSet>
      <dgm:spPr>
        <a:prstGeom prst="rect">
          <a:avLst/>
        </a:prstGeom>
      </dgm:spPr>
    </dgm:pt>
    <dgm:pt modelId="{0422E7D4-89B3-415C-B384-A2E62454E9B2}" type="pres">
      <dgm:prSet presAssocID="{B88DF68E-FD5B-462D-8861-B19A76DBA8A6}" presName="accent_3" presStyleCnt="0"/>
      <dgm:spPr/>
    </dgm:pt>
    <dgm:pt modelId="{51B93BD1-B98D-48CD-8174-5C17EB33B1D1}" type="pres">
      <dgm:prSet presAssocID="{B88DF68E-FD5B-462D-8861-B19A76DBA8A6}" presName="accentRepeatNode" presStyleLbl="solidFgAcc1" presStyleIdx="2" presStyleCnt="4"/>
      <dgm:spPr>
        <a:xfrm>
          <a:off x="655650" y="1654030"/>
          <a:ext cx="612638" cy="612638"/>
        </a:xfrm>
        <a:prstGeom prst="ellipse">
          <a:avLst/>
        </a:prstGeom>
        <a:solidFill>
          <a:srgbClr val="FFE9CA"/>
        </a:solidFill>
        <a:ln w="6350" cap="flat" cmpd="sng" algn="ctr">
          <a:solidFill>
            <a:srgbClr val="886B48"/>
          </a:solidFill>
          <a:prstDash val="solid"/>
          <a:miter lim="800000"/>
        </a:ln>
        <a:effectLst/>
      </dgm:spPr>
    </dgm:pt>
    <dgm:pt modelId="{9C64696E-A7BF-403F-8E7F-675B8344C612}" type="pres">
      <dgm:prSet presAssocID="{A3A6A736-E69B-4E29-8070-858FA15226F6}" presName="text_4" presStyleLbl="node1" presStyleIdx="3" presStyleCnt="4">
        <dgm:presLayoutVars>
          <dgm:bulletEnabled val="1"/>
        </dgm:presLayoutVars>
      </dgm:prSet>
      <dgm:spPr>
        <a:prstGeom prst="rect">
          <a:avLst/>
        </a:prstGeom>
      </dgm:spPr>
    </dgm:pt>
    <dgm:pt modelId="{6638CFCB-4BEB-4F29-B2E2-1EB1EE517938}" type="pres">
      <dgm:prSet presAssocID="{A3A6A736-E69B-4E29-8070-858FA15226F6}" presName="accent_4" presStyleCnt="0"/>
      <dgm:spPr/>
    </dgm:pt>
    <dgm:pt modelId="{7EF7AC36-A898-4B36-9291-4DEC19E232AF}" type="pres">
      <dgm:prSet presAssocID="{A3A6A736-E69B-4E29-8070-858FA15226F6}" presName="accentRepeatNode" presStyleLbl="solidFgAcc1" presStyleIdx="3" presStyleCnt="4"/>
      <dgm:spPr>
        <a:xfrm>
          <a:off x="655650" y="2388638"/>
          <a:ext cx="612638" cy="612638"/>
        </a:xfrm>
        <a:prstGeom prst="ellipse">
          <a:avLst/>
        </a:prstGeom>
        <a:solidFill>
          <a:srgbClr val="FFE9CA"/>
        </a:solidFill>
        <a:ln w="6350" cap="flat" cmpd="sng" algn="ctr">
          <a:solidFill>
            <a:srgbClr val="886B48"/>
          </a:solidFill>
          <a:prstDash val="solid"/>
          <a:miter lim="800000"/>
        </a:ln>
        <a:effectLst/>
      </dgm:spPr>
    </dgm:pt>
  </dgm:ptLst>
  <dgm:cxnLst>
    <dgm:cxn modelId="{B7E3D716-67A4-4F1F-8489-93077F8B46F1}" type="presOf" srcId="{B88DF68E-FD5B-462D-8861-B19A76DBA8A6}" destId="{3F1E9F87-5045-4FBC-8716-2822E697CB9D}" srcOrd="0" destOrd="0" presId="urn:microsoft.com/office/officeart/2008/layout/VerticalCurvedLi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1C97D9B1-9B76-4AFE-BA82-FD21A51AD0FB}" type="presOf" srcId="{FC057F4B-F982-4C18-8E9B-28319FD2A0B7}" destId="{EC726ECC-391F-4192-83E9-4588F69F7E26}" srcOrd="0" destOrd="0" presId="urn:microsoft.com/office/officeart/2008/layout/VerticalCurvedList"/>
    <dgm:cxn modelId="{3D8BF3B3-9B49-44FA-8BDC-D6B8130C1B71}" type="presOf" srcId="{6D1348F2-2A29-4CFF-8F7F-780A1768329F}" destId="{ADEDB903-B4D4-41BD-9438-4796BF9EEFAC}" srcOrd="0" destOrd="0" presId="urn:microsoft.com/office/officeart/2008/layout/VerticalCurvedList"/>
    <dgm:cxn modelId="{51ADD7CE-9D4D-455F-B0EC-7415B618847E}" srcId="{14A3A30A-2341-4A02-9852-E7E656DBB53C}" destId="{FC057F4B-F982-4C18-8E9B-28319FD2A0B7}" srcOrd="1" destOrd="0" parTransId="{DB3BCE2F-1A1A-47CE-B3F1-122C70C571C1}" sibTransId="{4FD649BE-7128-474B-B274-BB004A140270}"/>
    <dgm:cxn modelId="{114F3BD0-9827-431D-8D1D-211D9441BC7C}" srcId="{14A3A30A-2341-4A02-9852-E7E656DBB53C}" destId="{B88DF68E-FD5B-462D-8861-B19A76DBA8A6}" srcOrd="2" destOrd="0" parTransId="{AF362A83-7292-4DF4-A930-8F8F273302A2}" sibTransId="{AEEB93EB-54AA-4637-BA99-4C65E255D6AD}"/>
    <dgm:cxn modelId="{BF3FE8D6-6049-4484-82B2-84CFB4D06C04}" srcId="{14A3A30A-2341-4A02-9852-E7E656DBB53C}" destId="{A3A6A736-E69B-4E29-8070-858FA15226F6}" srcOrd="3" destOrd="0" parTransId="{26B4412D-4555-460B-88E8-146F950B5670}" sibTransId="{C9924FBF-2B1C-418B-B819-5609B331BEF5}"/>
    <dgm:cxn modelId="{6A13B5ED-E6EE-45B6-9E73-DF8F56DA43AE}" type="presOf" srcId="{A3A6A736-E69B-4E29-8070-858FA15226F6}" destId="{9C64696E-A7BF-403F-8E7F-675B8344C612}"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CB11BC5C-BB8C-4412-9257-472E594A2022}" type="presParOf" srcId="{74B2AF90-ADCA-4E2F-AF05-AAF8CDE2D26E}" destId="{EC726ECC-391F-4192-83E9-4588F69F7E26}" srcOrd="3" destOrd="0" presId="urn:microsoft.com/office/officeart/2008/layout/VerticalCurvedList"/>
    <dgm:cxn modelId="{1D8DEF98-25BD-4666-B201-108DE69DC78D}" type="presParOf" srcId="{74B2AF90-ADCA-4E2F-AF05-AAF8CDE2D26E}" destId="{5EBC271C-2FB9-4422-908A-1FFC7803E2B4}" srcOrd="4" destOrd="0" presId="urn:microsoft.com/office/officeart/2008/layout/VerticalCurvedList"/>
    <dgm:cxn modelId="{B692CD53-B6C7-4AC7-97CD-506E20C2D4C8}" type="presParOf" srcId="{5EBC271C-2FB9-4422-908A-1FFC7803E2B4}" destId="{95057EC7-D3D5-45B3-8070-02F16855203E}" srcOrd="0" destOrd="0" presId="urn:microsoft.com/office/officeart/2008/layout/VerticalCurvedList"/>
    <dgm:cxn modelId="{CDB52C14-2358-4FBA-ADFC-C965AB77DC5D}" type="presParOf" srcId="{74B2AF90-ADCA-4E2F-AF05-AAF8CDE2D26E}" destId="{3F1E9F87-5045-4FBC-8716-2822E697CB9D}" srcOrd="5" destOrd="0" presId="urn:microsoft.com/office/officeart/2008/layout/VerticalCurvedList"/>
    <dgm:cxn modelId="{14FBF827-627E-445C-9885-8406F813A503}" type="presParOf" srcId="{74B2AF90-ADCA-4E2F-AF05-AAF8CDE2D26E}" destId="{0422E7D4-89B3-415C-B384-A2E62454E9B2}" srcOrd="6" destOrd="0" presId="urn:microsoft.com/office/officeart/2008/layout/VerticalCurvedList"/>
    <dgm:cxn modelId="{7195170A-8BB0-469C-B73E-5FB18450CA6B}" type="presParOf" srcId="{0422E7D4-89B3-415C-B384-A2E62454E9B2}" destId="{51B93BD1-B98D-48CD-8174-5C17EB33B1D1}" srcOrd="0" destOrd="0" presId="urn:microsoft.com/office/officeart/2008/layout/VerticalCurvedList"/>
    <dgm:cxn modelId="{DB26F82C-B8A3-46E2-80F6-D4B1DDF2139D}" type="presParOf" srcId="{74B2AF90-ADCA-4E2F-AF05-AAF8CDE2D26E}" destId="{9C64696E-A7BF-403F-8E7F-675B8344C612}" srcOrd="7" destOrd="0" presId="urn:microsoft.com/office/officeart/2008/layout/VerticalCurvedList"/>
    <dgm:cxn modelId="{4A69B67D-D9B9-47A3-97DB-D21730E791CD}" type="presParOf" srcId="{74B2AF90-ADCA-4E2F-AF05-AAF8CDE2D26E}" destId="{6638CFCB-4BEB-4F29-B2E2-1EB1EE517938}" srcOrd="8" destOrd="0" presId="urn:microsoft.com/office/officeart/2008/layout/VerticalCurvedList"/>
    <dgm:cxn modelId="{E015E775-C9F8-4DEC-96B4-D0823B6C6B2E}" type="presParOf" srcId="{6638CFCB-4BEB-4F29-B2E2-1EB1EE517938}" destId="{7EF7AC36-A898-4B36-9291-4DEC19E232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FC057F4B-F982-4C18-8E9B-28319FD2A0B7}">
      <dgm:prSet custT="1"/>
      <dgm:spPr>
        <a:xfrm>
          <a:off x="777619" y="980221"/>
          <a:ext cx="11111732" cy="490110"/>
        </a:xfrm>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600" kern="1200" dirty="0">
              <a:latin typeface="Calibri" panose="020F0502020204030204" pitchFamily="34" charset="0"/>
              <a:cs typeface="Calibri" panose="020F0502020204030204" pitchFamily="34" charset="0"/>
            </a:rPr>
            <a:t>Ο αρχικός σχεδιασμός του συστήματος Διακυβέρνησης </a:t>
          </a:r>
          <a:r>
            <a:rPr lang="el-GR" sz="1800" b="1" kern="1200" dirty="0">
              <a:latin typeface="Calibri" panose="020F0502020204030204" pitchFamily="34" charset="0"/>
              <a:cs typeface="Calibri" panose="020F0502020204030204" pitchFamily="34" charset="0"/>
            </a:rPr>
            <a:t>διασφάλιζε επί της αρχής την πολύ-επίπεδη σύνδεση και συνεργασία με τα περιφερειακά όργανα διακυβέρνησης </a:t>
          </a:r>
          <a:r>
            <a:rPr lang="el-GR" sz="1600" kern="1200" dirty="0">
              <a:latin typeface="Calibri" panose="020F0502020204030204" pitchFamily="34" charset="0"/>
              <a:cs typeface="Calibri" panose="020F0502020204030204" pitchFamily="34" charset="0"/>
            </a:rPr>
            <a:t>σε όλα τα επίπεδα διακυβέρνησης και τη συνεχή διάδραση τόσο κατά το σχεδιασμό των περιφερειακών </a:t>
          </a:r>
          <a:r>
            <a:rPr lang="en-GB" sz="1600" kern="1200" dirty="0">
              <a:latin typeface="Calibri" panose="020F0502020204030204" pitchFamily="34" charset="0"/>
              <a:cs typeface="Calibri" panose="020F0502020204030204" pitchFamily="34" charset="0"/>
            </a:rPr>
            <a:t>RIS</a:t>
          </a:r>
          <a:r>
            <a:rPr lang="el-GR" sz="1600" kern="1200" dirty="0">
              <a:latin typeface="Calibri" panose="020F0502020204030204" pitchFamily="34" charset="0"/>
              <a:cs typeface="Calibri" panose="020F0502020204030204" pitchFamily="34" charset="0"/>
            </a:rPr>
            <a:t>3 όσο και κατά το στάδιο της παρακολούθησης και αξιολόγησης της υλοποίησής τους</a:t>
          </a:r>
          <a:endParaRPr lang="en-GB" sz="16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DB3BCE2F-1A1A-47CE-B3F1-122C70C571C1}" type="parTrans" cxnId="{51ADD7CE-9D4D-455F-B0EC-7415B618847E}">
      <dgm:prSet/>
      <dgm:spPr/>
      <dgm:t>
        <a:bodyPr/>
        <a:lstStyle/>
        <a:p>
          <a:pPr algn="just"/>
          <a:endParaRPr lang="en-GB" sz="1400">
            <a:latin typeface="Calibri" panose="020F0502020204030204" pitchFamily="34" charset="0"/>
            <a:cs typeface="Calibri" panose="020F0502020204030204" pitchFamily="34" charset="0"/>
          </a:endParaRPr>
        </a:p>
      </dgm:t>
    </dgm:pt>
    <dgm:pt modelId="{4FD649BE-7128-474B-B274-BB004A140270}" type="sibTrans" cxnId="{51ADD7CE-9D4D-455F-B0EC-7415B618847E}">
      <dgm:prSet/>
      <dgm:spPr>
        <a:ln>
          <a:solidFill>
            <a:srgbClr val="886B48"/>
          </a:solidFill>
        </a:ln>
      </dgm:spPr>
      <dgm:t>
        <a:bodyPr/>
        <a:lstStyle/>
        <a:p>
          <a:pPr algn="just"/>
          <a:endParaRPr lang="en-GB" sz="1400">
            <a:latin typeface="Calibri" panose="020F0502020204030204" pitchFamily="34" charset="0"/>
            <a:cs typeface="Calibri" panose="020F0502020204030204" pitchFamily="34" charset="0"/>
          </a:endParaRPr>
        </a:p>
      </dgm:t>
    </dgm:pt>
    <dgm:pt modelId="{B88DF68E-FD5B-462D-8861-B19A76DBA8A6}">
      <dgm:prSet custT="1"/>
      <dgm:spPr>
        <a:xfrm>
          <a:off x="961969" y="1688270"/>
          <a:ext cx="10927382" cy="544160"/>
        </a:xfrm>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Κατά συνέπεια, και σύμφωνα με πρακτικές άλλων Ευρωπαϊκών χωρών που υιοθέτησαν εθνική και περιφερειακή διάσταση της </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a:t>
          </a:r>
          <a:r>
            <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ο βαθμός συνέργειας και συμπληρωματικότητας του μηχανισμού διακυβέρνησης με τα Περιφερειακά όργανα διακυβέρνησης κατά το στάδιο του σχεδιασμού </a:t>
          </a:r>
          <a:r>
            <a:rPr lang="el-G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ήταν ιδιαίτερα υψηλός</a:t>
          </a:r>
          <a:endParaRPr lang="en-GB" sz="1600" b="1" dirty="0">
            <a:solidFill>
              <a:schemeClr val="bg1"/>
            </a:solidFill>
            <a:latin typeface="Calibri" panose="020F0502020204030204" pitchFamily="34" charset="0"/>
            <a:ea typeface="+mn-ea"/>
            <a:cs typeface="Calibri" panose="020F0502020204030204" pitchFamily="34" charset="0"/>
          </a:endParaRPr>
        </a:p>
      </dgm:t>
    </dgm:pt>
    <dgm:pt modelId="{AF362A83-7292-4DF4-A930-8F8F273302A2}" type="parTrans" cxnId="{114F3BD0-9827-431D-8D1D-211D9441BC7C}">
      <dgm:prSet/>
      <dgm:spPr/>
      <dgm:t>
        <a:bodyPr/>
        <a:lstStyle/>
        <a:p>
          <a:pPr algn="just"/>
          <a:endParaRPr lang="en-GB" sz="1400">
            <a:latin typeface="Calibri" panose="020F0502020204030204" pitchFamily="34" charset="0"/>
            <a:cs typeface="Calibri" panose="020F0502020204030204" pitchFamily="34" charset="0"/>
          </a:endParaRPr>
        </a:p>
      </dgm:t>
    </dgm:pt>
    <dgm:pt modelId="{AEEB93EB-54AA-4637-BA99-4C65E255D6AD}" type="sibTrans" cxnId="{114F3BD0-9827-431D-8D1D-211D9441BC7C}">
      <dgm:prSet/>
      <dgm:spPr/>
      <dgm:t>
        <a:bodyPr/>
        <a:lstStyle/>
        <a:p>
          <a:pPr algn="just"/>
          <a:endParaRPr lang="en-GB" sz="14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2"/>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2"/>
      <dgm:spPr/>
    </dgm:pt>
    <dgm:pt modelId="{4C5FAB8E-3F69-42F7-85F1-F9023CE13A79}" type="pres">
      <dgm:prSet presAssocID="{14A3A30A-2341-4A02-9852-E7E656DBB53C}" presName="dstNode" presStyleLbl="node1" presStyleIdx="0" presStyleCnt="2"/>
      <dgm:spPr/>
    </dgm:pt>
    <dgm:pt modelId="{E12D85C2-377C-49CC-863D-18F426D8538C}" type="pres">
      <dgm:prSet presAssocID="{FC057F4B-F982-4C18-8E9B-28319FD2A0B7}" presName="text_1" presStyleLbl="node1" presStyleIdx="0" presStyleCnt="2" custScaleX="89052" custLinFactNeighborX="164" custLinFactNeighborY="1024">
        <dgm:presLayoutVars>
          <dgm:bulletEnabled val="1"/>
        </dgm:presLayoutVars>
      </dgm:prSet>
      <dgm:spPr>
        <a:prstGeom prst="rect">
          <a:avLst/>
        </a:prstGeom>
      </dgm:spPr>
    </dgm:pt>
    <dgm:pt modelId="{B2BE65DD-F6E0-4B8C-B068-61A67E981667}"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2"/>
      <dgm:spPr>
        <a:xfrm>
          <a:off x="471300" y="918957"/>
          <a:ext cx="612638" cy="612638"/>
        </a:xfrm>
        <a:prstGeom prst="ellipse">
          <a:avLst/>
        </a:prstGeom>
        <a:solidFill>
          <a:srgbClr val="FFE9CA"/>
        </a:solidFill>
        <a:ln w="6350" cap="flat" cmpd="sng" algn="ctr">
          <a:solidFill>
            <a:srgbClr val="886B48"/>
          </a:solidFill>
          <a:prstDash val="solid"/>
          <a:miter lim="800000"/>
        </a:ln>
        <a:effectLst/>
      </dgm:spPr>
    </dgm:pt>
    <dgm:pt modelId="{1D3DB4B6-3150-400B-A9E3-73985144100B}" type="pres">
      <dgm:prSet presAssocID="{B88DF68E-FD5B-462D-8861-B19A76DBA8A6}" presName="text_2" presStyleLbl="node1" presStyleIdx="1" presStyleCnt="2" custScaleX="89581">
        <dgm:presLayoutVars>
          <dgm:bulletEnabled val="1"/>
        </dgm:presLayoutVars>
      </dgm:prSet>
      <dgm:spPr>
        <a:prstGeom prst="rect">
          <a:avLst/>
        </a:prstGeom>
      </dgm:spPr>
    </dgm:pt>
    <dgm:pt modelId="{825C99B5-70DF-404B-A762-BADCA4C1F368}" type="pres">
      <dgm:prSet presAssocID="{B88DF68E-FD5B-462D-8861-B19A76DBA8A6}" presName="accent_2" presStyleCnt="0"/>
      <dgm:spPr/>
    </dgm:pt>
    <dgm:pt modelId="{51B93BD1-B98D-48CD-8174-5C17EB33B1D1}" type="pres">
      <dgm:prSet presAssocID="{B88DF68E-FD5B-462D-8861-B19A76DBA8A6}" presName="accentRepeatNode" presStyleLbl="solidFgAcc1" presStyleIdx="1" presStyleCnt="2"/>
      <dgm:spPr>
        <a:xfrm>
          <a:off x="655650" y="1654030"/>
          <a:ext cx="612638" cy="612638"/>
        </a:xfrm>
        <a:prstGeom prst="ellipse">
          <a:avLst/>
        </a:prstGeom>
        <a:solidFill>
          <a:schemeClr val="bg1">
            <a:lumMod val="95000"/>
          </a:schemeClr>
        </a:solidFill>
        <a:ln w="6350" cap="flat" cmpd="sng" algn="ctr">
          <a:solidFill>
            <a:srgbClr val="886B48"/>
          </a:solidFill>
          <a:prstDash val="solid"/>
          <a:miter lim="800000"/>
        </a:ln>
        <a:effectLst/>
      </dgm:spPr>
    </dgm:pt>
  </dgm:ptLst>
  <dgm:cxnLst>
    <dgm:cxn modelId="{F3C03A0A-4CD1-4D50-B3BA-B2B9FE5D921D}" type="presOf" srcId="{B88DF68E-FD5B-462D-8861-B19A76DBA8A6}" destId="{1D3DB4B6-3150-400B-A9E3-73985144100B}" srcOrd="0" destOrd="0" presId="urn:microsoft.com/office/officeart/2008/layout/VerticalCurvedList"/>
    <dgm:cxn modelId="{D0CA7664-FD5E-46DB-9A8E-3CA18D61999C}" type="presOf" srcId="{FC057F4B-F982-4C18-8E9B-28319FD2A0B7}" destId="{E12D85C2-377C-49CC-863D-18F426D8538C}" srcOrd="0" destOrd="0" presId="urn:microsoft.com/office/officeart/2008/layout/VerticalCurvedList"/>
    <dgm:cxn modelId="{51ADD7CE-9D4D-455F-B0EC-7415B618847E}" srcId="{14A3A30A-2341-4A02-9852-E7E656DBB53C}" destId="{FC057F4B-F982-4C18-8E9B-28319FD2A0B7}" srcOrd="0" destOrd="0" parTransId="{DB3BCE2F-1A1A-47CE-B3F1-122C70C571C1}" sibTransId="{4FD649BE-7128-474B-B274-BB004A140270}"/>
    <dgm:cxn modelId="{114F3BD0-9827-431D-8D1D-211D9441BC7C}" srcId="{14A3A30A-2341-4A02-9852-E7E656DBB53C}" destId="{B88DF68E-FD5B-462D-8861-B19A76DBA8A6}" srcOrd="1" destOrd="0" parTransId="{AF362A83-7292-4DF4-A930-8F8F273302A2}" sibTransId="{AEEB93EB-54AA-4637-BA99-4C65E255D6AD}"/>
    <dgm:cxn modelId="{4347BAEE-F083-4E91-99B6-429011C5E69B}" type="presOf" srcId="{4FD649BE-7128-474B-B274-BB004A140270}" destId="{ADEDB903-B4D4-41BD-9438-4796BF9EEFAC}"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BF3644A-3748-425B-A335-5B554535DF5D}" type="presParOf" srcId="{74B2AF90-ADCA-4E2F-AF05-AAF8CDE2D26E}" destId="{E12D85C2-377C-49CC-863D-18F426D8538C}" srcOrd="1" destOrd="0" presId="urn:microsoft.com/office/officeart/2008/layout/VerticalCurvedList"/>
    <dgm:cxn modelId="{4F748419-4A7B-44D8-AB38-FFC071681E93}" type="presParOf" srcId="{74B2AF90-ADCA-4E2F-AF05-AAF8CDE2D26E}" destId="{B2BE65DD-F6E0-4B8C-B068-61A67E981667}" srcOrd="2" destOrd="0" presId="urn:microsoft.com/office/officeart/2008/layout/VerticalCurvedList"/>
    <dgm:cxn modelId="{14CACE84-4640-4781-959B-844F4A38986C}" type="presParOf" srcId="{B2BE65DD-F6E0-4B8C-B068-61A67E981667}" destId="{95057EC7-D3D5-45B3-8070-02F16855203E}" srcOrd="0" destOrd="0" presId="urn:microsoft.com/office/officeart/2008/layout/VerticalCurvedList"/>
    <dgm:cxn modelId="{EBEB965D-9E71-4469-8D4C-2C0EF67968BF}" type="presParOf" srcId="{74B2AF90-ADCA-4E2F-AF05-AAF8CDE2D26E}" destId="{1D3DB4B6-3150-400B-A9E3-73985144100B}" srcOrd="3" destOrd="0" presId="urn:microsoft.com/office/officeart/2008/layout/VerticalCurvedList"/>
    <dgm:cxn modelId="{126907A6-8EBD-4687-A19A-F9AB11E8719B}" type="presParOf" srcId="{74B2AF90-ADCA-4E2F-AF05-AAF8CDE2D26E}" destId="{825C99B5-70DF-404B-A762-BADCA4C1F368}" srcOrd="4" destOrd="0" presId="urn:microsoft.com/office/officeart/2008/layout/VerticalCurvedList"/>
    <dgm:cxn modelId="{62694A59-896E-41EB-9F5C-812781AB7A44}" type="presParOf" srcId="{825C99B5-70DF-404B-A762-BADCA4C1F368}" destId="{51B93BD1-B98D-48CD-8174-5C17EB33B1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FC057F4B-F982-4C18-8E9B-28319FD2A0B7}">
      <dgm:prSet custT="1"/>
      <dgm:spPr>
        <a:xfrm>
          <a:off x="777619" y="980221"/>
          <a:ext cx="11111732" cy="490110"/>
        </a:xfrm>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200" kern="1200" dirty="0">
              <a:latin typeface="Calibri" panose="020F0502020204030204" pitchFamily="34" charset="0"/>
              <a:cs typeface="Calibri" panose="020F0502020204030204" pitchFamily="34" charset="0"/>
            </a:rPr>
            <a:t>Κατά την εφαρμογή του συστήματος διακυβέρνησης </a:t>
          </a:r>
          <a:r>
            <a:rPr lang="el-GR" sz="1400" b="1" kern="1200" dirty="0">
              <a:latin typeface="Calibri" panose="020F0502020204030204" pitchFamily="34" charset="0"/>
              <a:cs typeface="Calibri" panose="020F0502020204030204" pitchFamily="34" charset="0"/>
            </a:rPr>
            <a:t>εντοπίστηκαν αστοχίες συγκριτικά με τον αρχικό σχεδιασμό</a:t>
          </a:r>
          <a:r>
            <a:rPr lang="el-GR" sz="1200" kern="1200" dirty="0">
              <a:latin typeface="Calibri" panose="020F0502020204030204" pitchFamily="34" charset="0"/>
              <a:cs typeface="Calibri" panose="020F0502020204030204" pitchFamily="34" charset="0"/>
            </a:rPr>
            <a:t>. Στο αποφασιστικό επίπεδο το </a:t>
          </a:r>
          <a:r>
            <a:rPr lang="el-GR" sz="1400" b="1" kern="1200" dirty="0">
              <a:latin typeface="Calibri" panose="020F0502020204030204" pitchFamily="34" charset="0"/>
              <a:cs typeface="Calibri" panose="020F0502020204030204" pitchFamily="34" charset="0"/>
            </a:rPr>
            <a:t>Συμβούλιο Στρατηγικής Έξυπνης Εξειδίκευσης παρουσίασε χαμηλό βαθμό ενεργοποίησης</a:t>
          </a:r>
          <a:r>
            <a:rPr lang="el-GR" sz="1200" kern="1200" dirty="0">
              <a:latin typeface="Calibri" panose="020F0502020204030204" pitchFamily="34" charset="0"/>
              <a:cs typeface="Calibri" panose="020F0502020204030204" pitchFamily="34" charset="0"/>
            </a:rPr>
            <a:t>, ενώ όσον αφορά την παρακολούθηση / αναθεώρηση της ΕΣΕΕ δεν παρουσιάστηκε ενεργοποίηση αν και προβλεπόταν ως αρμοδιότητα. Στο ίδιο επίπεδο κυμάνθηκε και η λειτουργία των Περιφερειακών Συμβουλίων με χαμηλή ενεργοποίηση.</a:t>
          </a:r>
          <a:endParaRPr lang="en-GB"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DB3BCE2F-1A1A-47CE-B3F1-122C70C571C1}" type="parTrans" cxnId="{51ADD7CE-9D4D-455F-B0EC-7415B618847E}">
      <dgm:prSet/>
      <dgm:spPr/>
      <dgm:t>
        <a:bodyPr/>
        <a:lstStyle/>
        <a:p>
          <a:pPr algn="just"/>
          <a:endParaRPr lang="en-GB" sz="1200">
            <a:latin typeface="Calibri" panose="020F0502020204030204" pitchFamily="34" charset="0"/>
            <a:cs typeface="Calibri" panose="020F0502020204030204" pitchFamily="34" charset="0"/>
          </a:endParaRPr>
        </a:p>
      </dgm:t>
    </dgm:pt>
    <dgm:pt modelId="{4FD649BE-7128-474B-B274-BB004A140270}" type="sibTrans" cxnId="{51ADD7CE-9D4D-455F-B0EC-7415B618847E}">
      <dgm:prSet/>
      <dgm:spPr>
        <a:ln>
          <a:solidFill>
            <a:srgbClr val="886B48"/>
          </a:solidFill>
        </a:ln>
      </dgm:spPr>
      <dgm:t>
        <a:bodyPr/>
        <a:lstStyle/>
        <a:p>
          <a:pPr algn="just"/>
          <a:endParaRPr lang="en-GB" sz="1200">
            <a:latin typeface="Calibri" panose="020F0502020204030204" pitchFamily="34" charset="0"/>
            <a:cs typeface="Calibri" panose="020F0502020204030204" pitchFamily="34" charset="0"/>
          </a:endParaRPr>
        </a:p>
      </dgm:t>
    </dgm:pt>
    <dgm:pt modelId="{9C805D5E-13DD-4179-9DCC-D2079DE0877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200" kern="1200" dirty="0">
              <a:latin typeface="Calibri" panose="020F0502020204030204" pitchFamily="34" charset="0"/>
              <a:cs typeface="Calibri" panose="020F0502020204030204" pitchFamily="34" charset="0"/>
            </a:rPr>
            <a:t>Σε επιτελικό επίπεδο το Εθνικό Συμβούλιο Έρευνας και Καινοτομίας και η ανασύστασή του σε Εθνικό Συμβούλιο Έρευνας, Τεχνολογίας και Καινοτομίας (2019) </a:t>
          </a:r>
          <a:r>
            <a:rPr lang="el-GR" sz="1200" b="1" kern="1200" dirty="0">
              <a:latin typeface="Calibri" panose="020F0502020204030204" pitchFamily="34" charset="0"/>
              <a:cs typeface="Calibri" panose="020F0502020204030204" pitchFamily="34" charset="0"/>
            </a:rPr>
            <a:t>παρουσίασε υψηλό βαθμό ενεργοποίησης με τακτικές συνεδριάσεις κατόπιν της ανασύστασής του.</a:t>
          </a:r>
          <a:endParaRPr lang="en-GB" sz="1200" b="1" kern="1200" dirty="0">
            <a:latin typeface="Calibri" panose="020F0502020204030204" pitchFamily="34" charset="0"/>
            <a:cs typeface="Calibri" panose="020F0502020204030204" pitchFamily="34" charset="0"/>
          </a:endParaRPr>
        </a:p>
      </dgm:t>
    </dgm:pt>
    <dgm:pt modelId="{DBD45022-5A58-4ABB-A17C-1D660B610A00}" type="parTrans" cxnId="{C7FF76A4-DC87-46A8-B916-5EDE639CCED9}">
      <dgm:prSet/>
      <dgm:spPr/>
      <dgm:t>
        <a:bodyPr/>
        <a:lstStyle/>
        <a:p>
          <a:pPr algn="just"/>
          <a:endParaRPr lang="en-GB" sz="1200">
            <a:latin typeface="Calibri" panose="020F0502020204030204" pitchFamily="34" charset="0"/>
            <a:cs typeface="Calibri" panose="020F0502020204030204" pitchFamily="34" charset="0"/>
          </a:endParaRPr>
        </a:p>
      </dgm:t>
    </dgm:pt>
    <dgm:pt modelId="{28EE842C-3791-4922-936F-FF8743CEAA71}" type="sibTrans" cxnId="{C7FF76A4-DC87-46A8-B916-5EDE639CCED9}">
      <dgm:prSet/>
      <dgm:spPr/>
      <dgm:t>
        <a:bodyPr/>
        <a:lstStyle/>
        <a:p>
          <a:pPr algn="just"/>
          <a:endParaRPr lang="en-GB" sz="1200">
            <a:latin typeface="Calibri" panose="020F0502020204030204" pitchFamily="34" charset="0"/>
            <a:cs typeface="Calibri" panose="020F0502020204030204" pitchFamily="34" charset="0"/>
          </a:endParaRPr>
        </a:p>
      </dgm:t>
    </dgm:pt>
    <dgm:pt modelId="{4739B48A-E412-4592-8FA1-CA8980846A7D}">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200" kern="1200" dirty="0">
              <a:latin typeface="Calibri" panose="020F0502020204030204" pitchFamily="34" charset="0"/>
              <a:cs typeface="Calibri" panose="020F0502020204030204" pitchFamily="34" charset="0"/>
            </a:rPr>
            <a:t>Σε περιφερειακό επίπεδο, οι αρμόδιες Διευθύνσεις των Περιφερειών θα αναλάμβαναν το σχεδιασμό, υλοποίηση, και παρακολούθηση των περιφερειακών ΣΕΕ, ωστόσο οι </a:t>
          </a:r>
          <a:r>
            <a:rPr lang="el-GR" sz="1400" b="1" kern="1200" dirty="0">
              <a:latin typeface="Calibri" panose="020F0502020204030204" pitchFamily="34" charset="0"/>
              <a:cs typeface="Calibri" panose="020F0502020204030204" pitchFamily="34" charset="0"/>
            </a:rPr>
            <a:t>Φορείς Διαχείρισης εν τέλει </a:t>
          </a:r>
          <a:r>
            <a:rPr lang="el-GR" sz="14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προχώρησαν</a:t>
          </a:r>
          <a:r>
            <a:rPr lang="el-GR" sz="1400" b="1" kern="1200" dirty="0">
              <a:latin typeface="Calibri" panose="020F0502020204030204" pitchFamily="34" charset="0"/>
              <a:cs typeface="Calibri" panose="020F0502020204030204" pitchFamily="34" charset="0"/>
            </a:rPr>
            <a:t> τις διαδικασίες </a:t>
          </a:r>
          <a:r>
            <a:rPr lang="el-GR" sz="1200" kern="1200" dirty="0">
              <a:latin typeface="Calibri" panose="020F0502020204030204" pitchFamily="34" charset="0"/>
              <a:cs typeface="Calibri" panose="020F0502020204030204" pitchFamily="34" charset="0"/>
            </a:rPr>
            <a:t>τόσο του σχεδιασμού όσο και της υλοποίησης των περιφερειακών ΣΕΕ.</a:t>
          </a:r>
          <a:endParaRPr lang="en-GB" sz="1200" kern="1200" dirty="0">
            <a:latin typeface="Calibri" panose="020F0502020204030204" pitchFamily="34" charset="0"/>
            <a:cs typeface="Calibri" panose="020F0502020204030204" pitchFamily="34" charset="0"/>
          </a:endParaRPr>
        </a:p>
      </dgm:t>
    </dgm:pt>
    <dgm:pt modelId="{1047584D-8FBD-40D2-BC42-C61A2E5825A9}" type="parTrans" cxnId="{8B2286BD-44A4-423E-A6A6-6E0BC02756B5}">
      <dgm:prSet/>
      <dgm:spPr/>
      <dgm:t>
        <a:bodyPr/>
        <a:lstStyle/>
        <a:p>
          <a:pPr algn="just"/>
          <a:endParaRPr lang="en-GB" sz="1200">
            <a:latin typeface="Calibri" panose="020F0502020204030204" pitchFamily="34" charset="0"/>
            <a:cs typeface="Calibri" panose="020F0502020204030204" pitchFamily="34" charset="0"/>
          </a:endParaRPr>
        </a:p>
      </dgm:t>
    </dgm:pt>
    <dgm:pt modelId="{5421199F-83F2-43EB-9F11-A3E902D65E84}" type="sibTrans" cxnId="{8B2286BD-44A4-423E-A6A6-6E0BC02756B5}">
      <dgm:prSet/>
      <dgm:spPr/>
      <dgm:t>
        <a:bodyPr/>
        <a:lstStyle/>
        <a:p>
          <a:pPr algn="just"/>
          <a:endParaRPr lang="en-GB" sz="1200">
            <a:latin typeface="Calibri" panose="020F0502020204030204" pitchFamily="34" charset="0"/>
            <a:cs typeface="Calibri" panose="020F0502020204030204" pitchFamily="34" charset="0"/>
          </a:endParaRPr>
        </a:p>
      </dgm:t>
    </dgm:pt>
    <dgm:pt modelId="{E92879CC-F1C0-405B-B7A9-824CCA0AE763}">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200" dirty="0">
              <a:latin typeface="Calibri" panose="020F0502020204030204" pitchFamily="34" charset="0"/>
              <a:cs typeface="Calibri" panose="020F0502020204030204" pitchFamily="34" charset="0"/>
            </a:rPr>
            <a:t>Σε επίπεδο λήψης αποφάσεων, το </a:t>
          </a:r>
          <a:r>
            <a:rPr lang="el-GR" sz="1400" b="1" dirty="0">
              <a:latin typeface="Calibri" panose="020F0502020204030204" pitchFamily="34" charset="0"/>
              <a:cs typeface="Calibri" panose="020F0502020204030204" pitchFamily="34" charset="0"/>
            </a:rPr>
            <a:t>Εθνικό Συμβούλιο Στρατηγικής και Καινοτομίας  συνέβαλλε θετικά </a:t>
          </a:r>
          <a:r>
            <a:rPr lang="el-GR" sz="1200" dirty="0">
              <a:latin typeface="Calibri" panose="020F0502020204030204" pitchFamily="34" charset="0"/>
              <a:cs typeface="Calibri" panose="020F0502020204030204" pitchFamily="34" charset="0"/>
            </a:rPr>
            <a:t>στις διαρθρωτικές και νομοθετικές αλλαγές στοχεύοντας στη βελτίωση της υλοποίησης των περιφερειακών ΣΕΕ, στην ανάλυση των εμποδίων διάχυσης της καινοτομίας στη βιομηχανία και την οικονομία και στην αξιολόγηση του ΕΣΚ.</a:t>
          </a:r>
          <a:endParaRPr lang="en-GB" sz="1200" dirty="0">
            <a:latin typeface="Calibri" panose="020F0502020204030204" pitchFamily="34" charset="0"/>
            <a:cs typeface="Calibri" panose="020F0502020204030204" pitchFamily="34" charset="0"/>
          </a:endParaRPr>
        </a:p>
      </dgm:t>
    </dgm:pt>
    <dgm:pt modelId="{7D597A98-900F-4BBC-9163-1CF4F4D832A3}" type="parTrans" cxnId="{0B1247C4-9073-4497-9FD3-F4395A69EC9E}">
      <dgm:prSet/>
      <dgm:spPr/>
      <dgm:t>
        <a:bodyPr/>
        <a:lstStyle/>
        <a:p>
          <a:pPr algn="just"/>
          <a:endParaRPr lang="en-GB" sz="1200">
            <a:latin typeface="Calibri" panose="020F0502020204030204" pitchFamily="34" charset="0"/>
            <a:cs typeface="Calibri" panose="020F0502020204030204" pitchFamily="34" charset="0"/>
          </a:endParaRPr>
        </a:p>
      </dgm:t>
    </dgm:pt>
    <dgm:pt modelId="{03841DA9-43E2-4BAA-897E-44B3406E7D9F}" type="sibTrans" cxnId="{0B1247C4-9073-4497-9FD3-F4395A69EC9E}">
      <dgm:prSet/>
      <dgm:spPr/>
      <dgm:t>
        <a:bodyPr/>
        <a:lstStyle/>
        <a:p>
          <a:pPr algn="just"/>
          <a:endParaRPr lang="en-GB" sz="1200">
            <a:latin typeface="Calibri" panose="020F0502020204030204" pitchFamily="34" charset="0"/>
            <a:cs typeface="Calibri" panose="020F0502020204030204" pitchFamily="34" charset="0"/>
          </a:endParaRPr>
        </a:p>
      </dgm:t>
    </dgm:pt>
    <dgm:pt modelId="{9F53C6BF-52B9-433E-AFCA-F2FBF970BDAD}">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b="1" kern="1200" dirty="0">
              <a:latin typeface="Calibri" panose="020F0502020204030204" pitchFamily="34" charset="0"/>
              <a:cs typeface="Calibri" panose="020F0502020204030204" pitchFamily="34" charset="0"/>
            </a:rPr>
            <a:t>Σε εκτελεστικό </a:t>
          </a:r>
          <a:r>
            <a:rPr lang="el-GR" sz="14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επίπεδο</a:t>
          </a:r>
          <a:r>
            <a:rPr lang="el-GR" sz="1400" b="1" kern="1200" dirty="0">
              <a:latin typeface="Calibri" panose="020F0502020204030204" pitchFamily="34" charset="0"/>
              <a:cs typeface="Calibri" panose="020F0502020204030204" pitchFamily="34" charset="0"/>
            </a:rPr>
            <a:t> παρατηρείται έλλειψη συντονισμού κέντρου – περιφέρειας </a:t>
          </a:r>
          <a:r>
            <a:rPr lang="el-GR" sz="1200" kern="1200" dirty="0">
              <a:latin typeface="Calibri" panose="020F0502020204030204" pitchFamily="34" charset="0"/>
              <a:cs typeface="Calibri" panose="020F0502020204030204" pitchFamily="34" charset="0"/>
            </a:rPr>
            <a:t>και κατακερματισμός των αρμοδιοτήτων, χωρίς κεντρική μονάδα με αρμοδιότητες το συνολικό έλεγχο και παρακολούθηση των ΣΕΕ.</a:t>
          </a:r>
          <a:endParaRPr lang="en-GB" sz="1200" kern="1200" dirty="0">
            <a:latin typeface="Calibri" panose="020F0502020204030204" pitchFamily="34" charset="0"/>
            <a:cs typeface="Calibri" panose="020F0502020204030204" pitchFamily="34" charset="0"/>
          </a:endParaRPr>
        </a:p>
      </dgm:t>
    </dgm:pt>
    <dgm:pt modelId="{88B31840-C7D2-4203-8050-6A70DCE5B68B}" type="parTrans" cxnId="{B7D856F8-39C3-4B26-81E5-5EFB34C56833}">
      <dgm:prSet/>
      <dgm:spPr/>
      <dgm:t>
        <a:bodyPr/>
        <a:lstStyle/>
        <a:p>
          <a:pPr algn="just"/>
          <a:endParaRPr lang="en-GB" sz="1200">
            <a:latin typeface="Calibri" panose="020F0502020204030204" pitchFamily="34" charset="0"/>
            <a:cs typeface="Calibri" panose="020F0502020204030204" pitchFamily="34" charset="0"/>
          </a:endParaRPr>
        </a:p>
      </dgm:t>
    </dgm:pt>
    <dgm:pt modelId="{02A51E2B-76C3-4EB9-B06E-283620B04F36}" type="sibTrans" cxnId="{B7D856F8-39C3-4B26-81E5-5EFB34C56833}">
      <dgm:prSet/>
      <dgm:spPr/>
      <dgm:t>
        <a:bodyPr/>
        <a:lstStyle/>
        <a:p>
          <a:pPr algn="just"/>
          <a:endParaRPr lang="en-GB" sz="1200">
            <a:latin typeface="Calibri" panose="020F0502020204030204" pitchFamily="34" charset="0"/>
            <a:cs typeface="Calibri" panose="020F0502020204030204" pitchFamily="34" charset="0"/>
          </a:endParaRPr>
        </a:p>
      </dgm:t>
    </dgm:pt>
    <dgm:pt modelId="{FE536CEF-7C2E-4B40-9D10-9095B6D38A0A}">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b="1" kern="1200" dirty="0">
              <a:latin typeface="Calibri" panose="020F0502020204030204" pitchFamily="34" charset="0"/>
              <a:cs typeface="Calibri" panose="020F0502020204030204" pitchFamily="34" charset="0"/>
            </a:rPr>
            <a:t>Η ΓΓΕΚ συνέβαλε ουσιαστικά στην ομαλή και εύρυθμη διεξαγωγή της ΔΕΑ, τόσο σε εθνικό όσο και σε περιφερειακό επίπεδο</a:t>
          </a:r>
          <a:r>
            <a:rPr lang="el-GR" sz="1200" kern="1200" dirty="0">
              <a:latin typeface="Calibri" panose="020F0502020204030204" pitchFamily="34" charset="0"/>
              <a:cs typeface="Calibri" panose="020F0502020204030204" pitchFamily="34" charset="0"/>
            </a:rPr>
            <a:t>. Τα εργαλεία και οι διαδικασίες που χρησιμοποιήθηκαν στο πλαίσιο της ΔΕΑ περιλάμβαναν </a:t>
          </a:r>
          <a:r>
            <a:rPr lang="el-GR"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διαβουλεύσεις</a:t>
          </a:r>
          <a:r>
            <a:rPr lang="el-GR" sz="1200" kern="1200" dirty="0">
              <a:latin typeface="Calibri" panose="020F0502020204030204" pitchFamily="34" charset="0"/>
              <a:cs typeface="Calibri" panose="020F0502020204030204" pitchFamily="34" charset="0"/>
            </a:rPr>
            <a:t> με παράγοντες της επιχειρηματικής, ακαδημαϊκής και ερευνητικής κοινότητας, καθώς και με κοινωνικούς φορείς και με φορείς διαμόρφωσης πολιτικής, βιβλιογραφικές μελέτες και υλικό τεκμηρίωσης επιλογής των τομέων προτεραιότητας και την ανάπτυξη των πλατφορμών καινοτομίας για τους τομείς Έξυπνης Εξειδίκευσης</a:t>
          </a:r>
          <a:endParaRPr lang="en-GB" sz="1200" kern="1200" dirty="0">
            <a:latin typeface="Calibri" panose="020F0502020204030204" pitchFamily="34" charset="0"/>
            <a:cs typeface="Calibri" panose="020F0502020204030204" pitchFamily="34" charset="0"/>
          </a:endParaRPr>
        </a:p>
      </dgm:t>
    </dgm:pt>
    <dgm:pt modelId="{48B8EB31-B437-45AE-8788-C91B1438A013}" type="parTrans" cxnId="{65D04F39-6DEA-4DE9-9DF9-59EAC9FA6861}">
      <dgm:prSet/>
      <dgm:spPr/>
      <dgm:t>
        <a:bodyPr/>
        <a:lstStyle/>
        <a:p>
          <a:pPr algn="just"/>
          <a:endParaRPr lang="en-GB" sz="1200">
            <a:latin typeface="Calibri" panose="020F0502020204030204" pitchFamily="34" charset="0"/>
            <a:cs typeface="Calibri" panose="020F0502020204030204" pitchFamily="34" charset="0"/>
          </a:endParaRPr>
        </a:p>
      </dgm:t>
    </dgm:pt>
    <dgm:pt modelId="{6674140D-8C04-4FB5-819B-1017A891F088}" type="sibTrans" cxnId="{65D04F39-6DEA-4DE9-9DF9-59EAC9FA6861}">
      <dgm:prSet/>
      <dgm:spPr/>
      <dgm:t>
        <a:bodyPr/>
        <a:lstStyle/>
        <a:p>
          <a:pPr algn="just"/>
          <a:endParaRPr lang="en-GB" sz="12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6"/>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6"/>
      <dgm:spPr/>
    </dgm:pt>
    <dgm:pt modelId="{4C5FAB8E-3F69-42F7-85F1-F9023CE13A79}" type="pres">
      <dgm:prSet presAssocID="{14A3A30A-2341-4A02-9852-E7E656DBB53C}" presName="dstNode" presStyleLbl="node1" presStyleIdx="0" presStyleCnt="6"/>
      <dgm:spPr/>
    </dgm:pt>
    <dgm:pt modelId="{E12D85C2-377C-49CC-863D-18F426D8538C}" type="pres">
      <dgm:prSet presAssocID="{FC057F4B-F982-4C18-8E9B-28319FD2A0B7}" presName="text_1" presStyleLbl="node1" presStyleIdx="0" presStyleCnt="6" custScaleX="98480" custScaleY="143030" custLinFactNeighborX="164" custLinFactNeighborY="1024">
        <dgm:presLayoutVars>
          <dgm:bulletEnabled val="1"/>
        </dgm:presLayoutVars>
      </dgm:prSet>
      <dgm:spPr>
        <a:prstGeom prst="rect">
          <a:avLst/>
        </a:prstGeom>
      </dgm:spPr>
    </dgm:pt>
    <dgm:pt modelId="{B2BE65DD-F6E0-4B8C-B068-61A67E981667}"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6"/>
      <dgm:spPr>
        <a:xfrm>
          <a:off x="471300" y="918957"/>
          <a:ext cx="612638" cy="612638"/>
        </a:xfrm>
        <a:prstGeom prst="ellipse">
          <a:avLst/>
        </a:prstGeom>
        <a:solidFill>
          <a:srgbClr val="FFE9CA"/>
        </a:solidFill>
        <a:ln w="6350" cap="flat" cmpd="sng" algn="ctr">
          <a:solidFill>
            <a:srgbClr val="886B48"/>
          </a:solidFill>
          <a:prstDash val="solid"/>
          <a:miter lim="800000"/>
        </a:ln>
        <a:effectLst/>
      </dgm:spPr>
    </dgm:pt>
    <dgm:pt modelId="{F9FCE66D-4FED-4A41-A4E0-B94EC181A26D}" type="pres">
      <dgm:prSet presAssocID="{9C805D5E-13DD-4179-9DCC-D2079DE08777}" presName="text_2" presStyleLbl="node1" presStyleIdx="1" presStyleCnt="6">
        <dgm:presLayoutVars>
          <dgm:bulletEnabled val="1"/>
        </dgm:presLayoutVars>
      </dgm:prSet>
      <dgm:spPr>
        <a:xfrm>
          <a:off x="725515" y="913773"/>
          <a:ext cx="8868532" cy="456886"/>
        </a:xfrm>
        <a:prstGeom prst="rect">
          <a:avLst/>
        </a:prstGeom>
      </dgm:spPr>
    </dgm:pt>
    <dgm:pt modelId="{09D445B1-8969-4C99-8FC3-711A9D9EE7BC}" type="pres">
      <dgm:prSet presAssocID="{9C805D5E-13DD-4179-9DCC-D2079DE08777}" presName="accent_2" presStyleCnt="0"/>
      <dgm:spPr/>
    </dgm:pt>
    <dgm:pt modelId="{2C0EDBE4-BD44-445F-BB87-DA0846CD85F1}" type="pres">
      <dgm:prSet presAssocID="{9C805D5E-13DD-4179-9DCC-D2079DE08777}" presName="accentRepeatNode" presStyleLbl="solidFgAcc1" presStyleIdx="1" presStyleCnt="6"/>
      <dgm:spPr>
        <a:xfrm>
          <a:off x="439961" y="856662"/>
          <a:ext cx="571108" cy="571108"/>
        </a:xfrm>
        <a:prstGeom prst="ellipse">
          <a:avLst/>
        </a:prstGeom>
        <a:solidFill>
          <a:srgbClr val="FFE9CA"/>
        </a:solidFill>
        <a:ln w="6350" cap="flat" cmpd="sng" algn="ctr">
          <a:solidFill>
            <a:srgbClr val="886B48"/>
          </a:solidFill>
          <a:prstDash val="solid"/>
          <a:miter lim="800000"/>
        </a:ln>
        <a:effectLst/>
      </dgm:spPr>
    </dgm:pt>
    <dgm:pt modelId="{67D72C01-E3C0-4797-BE60-0895F60449AB}" type="pres">
      <dgm:prSet presAssocID="{4739B48A-E412-4592-8FA1-CA8980846A7D}" presName="text_3" presStyleLbl="node1" presStyleIdx="2" presStyleCnt="6">
        <dgm:presLayoutVars>
          <dgm:bulletEnabled val="1"/>
        </dgm:presLayoutVars>
      </dgm:prSet>
      <dgm:spPr>
        <a:xfrm>
          <a:off x="897369" y="1599017"/>
          <a:ext cx="8696679" cy="456886"/>
        </a:xfrm>
        <a:prstGeom prst="rect">
          <a:avLst/>
        </a:prstGeom>
      </dgm:spPr>
    </dgm:pt>
    <dgm:pt modelId="{D9D3C644-CCA3-41D3-A9E9-3EFF2671064D}" type="pres">
      <dgm:prSet presAssocID="{4739B48A-E412-4592-8FA1-CA8980846A7D}" presName="accent_3" presStyleCnt="0"/>
      <dgm:spPr/>
    </dgm:pt>
    <dgm:pt modelId="{01512033-4269-4AB1-8EDB-FC99E2D64A45}" type="pres">
      <dgm:prSet presAssocID="{4739B48A-E412-4592-8FA1-CA8980846A7D}" presName="accentRepeatNode" presStyleLbl="solidFgAcc1" presStyleIdx="2" presStyleCnt="6"/>
      <dgm:spPr>
        <a:xfrm>
          <a:off x="611814" y="1541906"/>
          <a:ext cx="571108" cy="571108"/>
        </a:xfrm>
        <a:prstGeom prst="ellipse">
          <a:avLst/>
        </a:prstGeom>
        <a:solidFill>
          <a:srgbClr val="FFE9CA"/>
        </a:solidFill>
        <a:ln w="6350" cap="flat" cmpd="sng" algn="ctr">
          <a:solidFill>
            <a:srgbClr val="886B48"/>
          </a:solidFill>
          <a:prstDash val="solid"/>
          <a:miter lim="800000"/>
        </a:ln>
        <a:effectLst/>
      </dgm:spPr>
    </dgm:pt>
    <dgm:pt modelId="{D9BE8A97-A021-4DB1-A432-7166D109C758}" type="pres">
      <dgm:prSet presAssocID="{E92879CC-F1C0-405B-B7A9-824CCA0AE763}" presName="text_4" presStyleLbl="node1" presStyleIdx="3" presStyleCnt="6">
        <dgm:presLayoutVars>
          <dgm:bulletEnabled val="1"/>
        </dgm:presLayoutVars>
      </dgm:prSet>
      <dgm:spPr>
        <a:xfrm>
          <a:off x="897369" y="2283826"/>
          <a:ext cx="8696679" cy="456886"/>
        </a:xfrm>
        <a:prstGeom prst="rect">
          <a:avLst/>
        </a:prstGeom>
      </dgm:spPr>
    </dgm:pt>
    <dgm:pt modelId="{BDA6A62C-E9C2-4044-B656-B1587FC12ECE}" type="pres">
      <dgm:prSet presAssocID="{E92879CC-F1C0-405B-B7A9-824CCA0AE763}" presName="accent_4" presStyleCnt="0"/>
      <dgm:spPr/>
    </dgm:pt>
    <dgm:pt modelId="{71C69913-4539-41C7-BE10-FCC8AEFB778A}" type="pres">
      <dgm:prSet presAssocID="{E92879CC-F1C0-405B-B7A9-824CCA0AE763}" presName="accentRepeatNode" presStyleLbl="solidFgAcc1" presStyleIdx="3" presStyleCnt="6"/>
      <dgm:spPr>
        <a:xfrm>
          <a:off x="611814" y="2226715"/>
          <a:ext cx="571108" cy="571108"/>
        </a:xfrm>
        <a:prstGeom prst="ellipse">
          <a:avLst/>
        </a:prstGeom>
        <a:solidFill>
          <a:srgbClr val="FFE9CA"/>
        </a:solidFill>
        <a:ln w="6350" cap="flat" cmpd="sng" algn="ctr">
          <a:solidFill>
            <a:srgbClr val="886B48"/>
          </a:solidFill>
          <a:prstDash val="solid"/>
          <a:miter lim="800000"/>
        </a:ln>
        <a:effectLst/>
      </dgm:spPr>
    </dgm:pt>
    <dgm:pt modelId="{B62485CC-BEBF-4447-BEBD-45A24C321FA0}" type="pres">
      <dgm:prSet presAssocID="{9F53C6BF-52B9-433E-AFCA-F2FBF970BDAD}" presName="text_5" presStyleLbl="node1" presStyleIdx="4" presStyleCnt="6">
        <dgm:presLayoutVars>
          <dgm:bulletEnabled val="1"/>
        </dgm:presLayoutVars>
      </dgm:prSet>
      <dgm:spPr>
        <a:xfrm>
          <a:off x="725515" y="2969070"/>
          <a:ext cx="8868532" cy="456886"/>
        </a:xfrm>
        <a:prstGeom prst="rect">
          <a:avLst/>
        </a:prstGeom>
      </dgm:spPr>
    </dgm:pt>
    <dgm:pt modelId="{365DABF5-9704-44D5-A429-8259A285B1D8}" type="pres">
      <dgm:prSet presAssocID="{9F53C6BF-52B9-433E-AFCA-F2FBF970BDAD}" presName="accent_5" presStyleCnt="0"/>
      <dgm:spPr/>
    </dgm:pt>
    <dgm:pt modelId="{73629F1F-76DC-463F-A0EE-E1F943C44D09}" type="pres">
      <dgm:prSet presAssocID="{9F53C6BF-52B9-433E-AFCA-F2FBF970BDAD}" presName="accentRepeatNode" presStyleLbl="solidFgAcc1" presStyleIdx="4" presStyleCnt="6"/>
      <dgm:spPr>
        <a:xfrm>
          <a:off x="439961" y="2911959"/>
          <a:ext cx="571108" cy="571108"/>
        </a:xfrm>
        <a:prstGeom prst="ellipse">
          <a:avLst/>
        </a:prstGeom>
        <a:solidFill>
          <a:srgbClr val="FFE9CA"/>
        </a:solidFill>
        <a:ln w="6350" cap="flat" cmpd="sng" algn="ctr">
          <a:solidFill>
            <a:srgbClr val="886B48"/>
          </a:solidFill>
          <a:prstDash val="solid"/>
          <a:miter lim="800000"/>
        </a:ln>
        <a:effectLst/>
      </dgm:spPr>
    </dgm:pt>
    <dgm:pt modelId="{B45644E9-C4E0-4054-A897-891319686877}" type="pres">
      <dgm:prSet presAssocID="{FE536CEF-7C2E-4B40-9D10-9095B6D38A0A}" presName="text_6" presStyleLbl="node1" presStyleIdx="5" presStyleCnt="6" custScaleY="178716">
        <dgm:presLayoutVars>
          <dgm:bulletEnabled val="1"/>
        </dgm:presLayoutVars>
      </dgm:prSet>
      <dgm:spPr>
        <a:xfrm>
          <a:off x="349695" y="3654313"/>
          <a:ext cx="9244353" cy="456886"/>
        </a:xfrm>
        <a:prstGeom prst="rect">
          <a:avLst/>
        </a:prstGeom>
      </dgm:spPr>
    </dgm:pt>
    <dgm:pt modelId="{9E45AF32-365E-4EF6-96A2-C76CBB8F6582}" type="pres">
      <dgm:prSet presAssocID="{FE536CEF-7C2E-4B40-9D10-9095B6D38A0A}" presName="accent_6" presStyleCnt="0"/>
      <dgm:spPr/>
    </dgm:pt>
    <dgm:pt modelId="{EBDCC0DA-129B-46B6-87FB-049A67D4B6A0}" type="pres">
      <dgm:prSet presAssocID="{FE536CEF-7C2E-4B40-9D10-9095B6D38A0A}" presName="accentRepeatNode" presStyleLbl="solidFgAcc1" presStyleIdx="5" presStyleCnt="6"/>
      <dgm:spPr>
        <a:xfrm>
          <a:off x="64140" y="3597203"/>
          <a:ext cx="571108" cy="571108"/>
        </a:xfrm>
        <a:prstGeom prst="ellipse">
          <a:avLst/>
        </a:prstGeom>
        <a:solidFill>
          <a:srgbClr val="FFE9CA"/>
        </a:solidFill>
        <a:ln w="6350" cap="flat" cmpd="sng" algn="ctr">
          <a:solidFill>
            <a:srgbClr val="886B48"/>
          </a:solidFill>
          <a:prstDash val="solid"/>
          <a:miter lim="800000"/>
        </a:ln>
        <a:effectLst/>
      </dgm:spPr>
    </dgm:pt>
  </dgm:ptLst>
  <dgm:cxnLst>
    <dgm:cxn modelId="{87F8EA04-2F19-4F41-81AA-EA40CA20C1FE}" type="presOf" srcId="{4739B48A-E412-4592-8FA1-CA8980846A7D}" destId="{67D72C01-E3C0-4797-BE60-0895F60449AB}" srcOrd="0" destOrd="0" presId="urn:microsoft.com/office/officeart/2008/layout/VerticalCurvedList"/>
    <dgm:cxn modelId="{65D04F39-6DEA-4DE9-9DF9-59EAC9FA6861}" srcId="{14A3A30A-2341-4A02-9852-E7E656DBB53C}" destId="{FE536CEF-7C2E-4B40-9D10-9095B6D38A0A}" srcOrd="5" destOrd="0" parTransId="{48B8EB31-B437-45AE-8788-C91B1438A013}" sibTransId="{6674140D-8C04-4FB5-819B-1017A891F088}"/>
    <dgm:cxn modelId="{ED5FD743-F174-4E8E-902A-3361A57A14CC}" type="presOf" srcId="{9F53C6BF-52B9-433E-AFCA-F2FBF970BDAD}" destId="{B62485CC-BEBF-4447-BEBD-45A24C321FA0}" srcOrd="0" destOrd="0" presId="urn:microsoft.com/office/officeart/2008/layout/VerticalCurvedList"/>
    <dgm:cxn modelId="{D0CA7664-FD5E-46DB-9A8E-3CA18D61999C}" type="presOf" srcId="{FC057F4B-F982-4C18-8E9B-28319FD2A0B7}" destId="{E12D85C2-377C-49CC-863D-18F426D8538C}" srcOrd="0" destOrd="0" presId="urn:microsoft.com/office/officeart/2008/layout/VerticalCurvedList"/>
    <dgm:cxn modelId="{C7FF76A4-DC87-46A8-B916-5EDE639CCED9}" srcId="{14A3A30A-2341-4A02-9852-E7E656DBB53C}" destId="{9C805D5E-13DD-4179-9DCC-D2079DE08777}" srcOrd="1" destOrd="0" parTransId="{DBD45022-5A58-4ABB-A17C-1D660B610A00}" sibTransId="{28EE842C-3791-4922-936F-FF8743CEAA71}"/>
    <dgm:cxn modelId="{ACFFDCA9-E75E-49BC-B07D-7C6F0D1CE8A7}" type="presOf" srcId="{FE536CEF-7C2E-4B40-9D10-9095B6D38A0A}" destId="{B45644E9-C4E0-4054-A897-891319686877}" srcOrd="0" destOrd="0" presId="urn:microsoft.com/office/officeart/2008/layout/VerticalCurvedList"/>
    <dgm:cxn modelId="{8B2286BD-44A4-423E-A6A6-6E0BC02756B5}" srcId="{14A3A30A-2341-4A02-9852-E7E656DBB53C}" destId="{4739B48A-E412-4592-8FA1-CA8980846A7D}" srcOrd="2" destOrd="0" parTransId="{1047584D-8FBD-40D2-BC42-C61A2E5825A9}" sibTransId="{5421199F-83F2-43EB-9F11-A3E902D65E84}"/>
    <dgm:cxn modelId="{0B1247C4-9073-4497-9FD3-F4395A69EC9E}" srcId="{14A3A30A-2341-4A02-9852-E7E656DBB53C}" destId="{E92879CC-F1C0-405B-B7A9-824CCA0AE763}" srcOrd="3" destOrd="0" parTransId="{7D597A98-900F-4BBC-9163-1CF4F4D832A3}" sibTransId="{03841DA9-43E2-4BAA-897E-44B3406E7D9F}"/>
    <dgm:cxn modelId="{51ADD7CE-9D4D-455F-B0EC-7415B618847E}" srcId="{14A3A30A-2341-4A02-9852-E7E656DBB53C}" destId="{FC057F4B-F982-4C18-8E9B-28319FD2A0B7}" srcOrd="0" destOrd="0" parTransId="{DB3BCE2F-1A1A-47CE-B3F1-122C70C571C1}" sibTransId="{4FD649BE-7128-474B-B274-BB004A140270}"/>
    <dgm:cxn modelId="{B81A41E1-E008-4C75-9505-06DA742F9AB7}" type="presOf" srcId="{E92879CC-F1C0-405B-B7A9-824CCA0AE763}" destId="{D9BE8A97-A021-4DB1-A432-7166D109C758}" srcOrd="0" destOrd="0" presId="urn:microsoft.com/office/officeart/2008/layout/VerticalCurvedList"/>
    <dgm:cxn modelId="{4347BAEE-F083-4E91-99B6-429011C5E69B}" type="presOf" srcId="{4FD649BE-7128-474B-B274-BB004A140270}" destId="{ADEDB903-B4D4-41BD-9438-4796BF9EEFAC}" srcOrd="0" destOrd="0" presId="urn:microsoft.com/office/officeart/2008/layout/VerticalCurvedList"/>
    <dgm:cxn modelId="{5DDC76EF-7F97-4927-8EC5-9D13BB219DEF}" type="presOf" srcId="{9C805D5E-13DD-4179-9DCC-D2079DE08777}" destId="{F9FCE66D-4FED-4A41-A4E0-B94EC181A26D}"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B7D856F8-39C3-4B26-81E5-5EFB34C56833}" srcId="{14A3A30A-2341-4A02-9852-E7E656DBB53C}" destId="{9F53C6BF-52B9-433E-AFCA-F2FBF970BDAD}" srcOrd="4" destOrd="0" parTransId="{88B31840-C7D2-4203-8050-6A70DCE5B68B}" sibTransId="{02A51E2B-76C3-4EB9-B06E-283620B04F36}"/>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BF3644A-3748-425B-A335-5B554535DF5D}" type="presParOf" srcId="{74B2AF90-ADCA-4E2F-AF05-AAF8CDE2D26E}" destId="{E12D85C2-377C-49CC-863D-18F426D8538C}" srcOrd="1" destOrd="0" presId="urn:microsoft.com/office/officeart/2008/layout/VerticalCurvedList"/>
    <dgm:cxn modelId="{4F748419-4A7B-44D8-AB38-FFC071681E93}" type="presParOf" srcId="{74B2AF90-ADCA-4E2F-AF05-AAF8CDE2D26E}" destId="{B2BE65DD-F6E0-4B8C-B068-61A67E981667}" srcOrd="2" destOrd="0" presId="urn:microsoft.com/office/officeart/2008/layout/VerticalCurvedList"/>
    <dgm:cxn modelId="{14CACE84-4640-4781-959B-844F4A38986C}" type="presParOf" srcId="{B2BE65DD-F6E0-4B8C-B068-61A67E981667}" destId="{95057EC7-D3D5-45B3-8070-02F16855203E}" srcOrd="0" destOrd="0" presId="urn:microsoft.com/office/officeart/2008/layout/VerticalCurvedList"/>
    <dgm:cxn modelId="{FD670DBD-C23E-4BC2-BDBE-F1C718AD3F93}" type="presParOf" srcId="{74B2AF90-ADCA-4E2F-AF05-AAF8CDE2D26E}" destId="{F9FCE66D-4FED-4A41-A4E0-B94EC181A26D}" srcOrd="3" destOrd="0" presId="urn:microsoft.com/office/officeart/2008/layout/VerticalCurvedList"/>
    <dgm:cxn modelId="{6E37C21D-DAE9-4CDA-B988-BA5C3EC5FBF3}" type="presParOf" srcId="{74B2AF90-ADCA-4E2F-AF05-AAF8CDE2D26E}" destId="{09D445B1-8969-4C99-8FC3-711A9D9EE7BC}" srcOrd="4" destOrd="0" presId="urn:microsoft.com/office/officeart/2008/layout/VerticalCurvedList"/>
    <dgm:cxn modelId="{29A5D5A4-C019-4997-AE41-5BAA922A698E}" type="presParOf" srcId="{09D445B1-8969-4C99-8FC3-711A9D9EE7BC}" destId="{2C0EDBE4-BD44-445F-BB87-DA0846CD85F1}" srcOrd="0" destOrd="0" presId="urn:microsoft.com/office/officeart/2008/layout/VerticalCurvedList"/>
    <dgm:cxn modelId="{A2E09907-C4A3-4BE9-95DA-345363EAF159}" type="presParOf" srcId="{74B2AF90-ADCA-4E2F-AF05-AAF8CDE2D26E}" destId="{67D72C01-E3C0-4797-BE60-0895F60449AB}" srcOrd="5" destOrd="0" presId="urn:microsoft.com/office/officeart/2008/layout/VerticalCurvedList"/>
    <dgm:cxn modelId="{AFD0A14F-5122-4F17-A1F4-1D90A9729871}" type="presParOf" srcId="{74B2AF90-ADCA-4E2F-AF05-AAF8CDE2D26E}" destId="{D9D3C644-CCA3-41D3-A9E9-3EFF2671064D}" srcOrd="6" destOrd="0" presId="urn:microsoft.com/office/officeart/2008/layout/VerticalCurvedList"/>
    <dgm:cxn modelId="{9D36AA80-3578-4FFC-B68E-7989A973CCE3}" type="presParOf" srcId="{D9D3C644-CCA3-41D3-A9E9-3EFF2671064D}" destId="{01512033-4269-4AB1-8EDB-FC99E2D64A45}" srcOrd="0" destOrd="0" presId="urn:microsoft.com/office/officeart/2008/layout/VerticalCurvedList"/>
    <dgm:cxn modelId="{363E4BEA-9EE8-4351-B009-9C1824A537BC}" type="presParOf" srcId="{74B2AF90-ADCA-4E2F-AF05-AAF8CDE2D26E}" destId="{D9BE8A97-A021-4DB1-A432-7166D109C758}" srcOrd="7" destOrd="0" presId="urn:microsoft.com/office/officeart/2008/layout/VerticalCurvedList"/>
    <dgm:cxn modelId="{6CFCBB37-1079-40F8-9BA8-68262AA14BDF}" type="presParOf" srcId="{74B2AF90-ADCA-4E2F-AF05-AAF8CDE2D26E}" destId="{BDA6A62C-E9C2-4044-B656-B1587FC12ECE}" srcOrd="8" destOrd="0" presId="urn:microsoft.com/office/officeart/2008/layout/VerticalCurvedList"/>
    <dgm:cxn modelId="{F75660D5-D16E-4E33-8488-E0FC6A977C9A}" type="presParOf" srcId="{BDA6A62C-E9C2-4044-B656-B1587FC12ECE}" destId="{71C69913-4539-41C7-BE10-FCC8AEFB778A}" srcOrd="0" destOrd="0" presId="urn:microsoft.com/office/officeart/2008/layout/VerticalCurvedList"/>
    <dgm:cxn modelId="{64D0C346-AAA4-43ED-83DA-4F6F6A6C53DA}" type="presParOf" srcId="{74B2AF90-ADCA-4E2F-AF05-AAF8CDE2D26E}" destId="{B62485CC-BEBF-4447-BEBD-45A24C321FA0}" srcOrd="9" destOrd="0" presId="urn:microsoft.com/office/officeart/2008/layout/VerticalCurvedList"/>
    <dgm:cxn modelId="{1E540FC2-185A-4978-BDF5-6CC8FF01C552}" type="presParOf" srcId="{74B2AF90-ADCA-4E2F-AF05-AAF8CDE2D26E}" destId="{365DABF5-9704-44D5-A429-8259A285B1D8}" srcOrd="10" destOrd="0" presId="urn:microsoft.com/office/officeart/2008/layout/VerticalCurvedList"/>
    <dgm:cxn modelId="{F61EFBE8-2EDD-470D-B86F-C6C3064E85B4}" type="presParOf" srcId="{365DABF5-9704-44D5-A429-8259A285B1D8}" destId="{73629F1F-76DC-463F-A0EE-E1F943C44D09}" srcOrd="0" destOrd="0" presId="urn:microsoft.com/office/officeart/2008/layout/VerticalCurvedList"/>
    <dgm:cxn modelId="{C991D465-0462-4F64-8706-3FBFE9BFAEC2}" type="presParOf" srcId="{74B2AF90-ADCA-4E2F-AF05-AAF8CDE2D26E}" destId="{B45644E9-C4E0-4054-A897-891319686877}" srcOrd="11" destOrd="0" presId="urn:microsoft.com/office/officeart/2008/layout/VerticalCurvedList"/>
    <dgm:cxn modelId="{771D9826-823D-4533-8D83-81FEB0540F5A}" type="presParOf" srcId="{74B2AF90-ADCA-4E2F-AF05-AAF8CDE2D26E}" destId="{9E45AF32-365E-4EF6-96A2-C76CBB8F6582}" srcOrd="12" destOrd="0" presId="urn:microsoft.com/office/officeart/2008/layout/VerticalCurvedList"/>
    <dgm:cxn modelId="{E6BED7ED-5A95-4D99-A20F-CF873752F5CE}" type="presParOf" srcId="{9E45AF32-365E-4EF6-96A2-C76CBB8F6582}" destId="{EBDCC0DA-129B-46B6-87FB-049A67D4B6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FC057F4B-F982-4C18-8E9B-28319FD2A0B7}">
      <dgm:prSet custT="1"/>
      <dgm:spPr>
        <a:xfrm>
          <a:off x="777619" y="980221"/>
          <a:ext cx="11111732" cy="490110"/>
        </a:xfrm>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400" kern="1200" dirty="0">
              <a:solidFill>
                <a:schemeClr val="bg1"/>
              </a:solidFill>
              <a:latin typeface="Calibri" panose="020F0502020204030204" pitchFamily="34" charset="0"/>
              <a:cs typeface="Calibri" panose="020F0502020204030204" pitchFamily="34" charset="0"/>
            </a:rPr>
            <a:t>Η εφαρμογή του μηχανισμού παρακολούθησης προβλέφθηκε στον αρχικό σχεδιασμό και υλοποιείται από τη ΓΓΕΚ στο πλαίσιο του έργου «Εγκατάσταση Μηχανισμού παρακολούθησης της ΕΣΕΕ 2014-2020». </a:t>
          </a:r>
          <a:endParaRPr lang="en-GB" sz="1400" kern="1200" dirty="0">
            <a:solidFill>
              <a:schemeClr val="bg1"/>
            </a:solidFill>
            <a:latin typeface="Calibri" panose="020F0502020204030204" pitchFamily="34" charset="0"/>
            <a:ea typeface="+mn-ea"/>
            <a:cs typeface="Calibri" panose="020F0502020204030204" pitchFamily="34" charset="0"/>
          </a:endParaRPr>
        </a:p>
      </dgm:t>
    </dgm:pt>
    <dgm:pt modelId="{DB3BCE2F-1A1A-47CE-B3F1-122C70C571C1}" type="parTrans" cxnId="{51ADD7CE-9D4D-455F-B0EC-7415B618847E}">
      <dgm:prSet/>
      <dgm:spPr/>
      <dgm:t>
        <a:bodyPr/>
        <a:lstStyle/>
        <a:p>
          <a:pPr algn="just"/>
          <a:endParaRPr lang="en-GB" sz="1400">
            <a:latin typeface="Calibri" panose="020F0502020204030204" pitchFamily="34" charset="0"/>
            <a:cs typeface="Calibri" panose="020F0502020204030204" pitchFamily="34" charset="0"/>
          </a:endParaRPr>
        </a:p>
      </dgm:t>
    </dgm:pt>
    <dgm:pt modelId="{4FD649BE-7128-474B-B274-BB004A140270}" type="sibTrans" cxnId="{51ADD7CE-9D4D-455F-B0EC-7415B618847E}">
      <dgm:prSet/>
      <dgm:spPr>
        <a:ln>
          <a:solidFill>
            <a:srgbClr val="886B48"/>
          </a:solidFill>
        </a:ln>
      </dgm:spPr>
      <dgm:t>
        <a:bodyPr/>
        <a:lstStyle/>
        <a:p>
          <a:pPr algn="just"/>
          <a:endParaRPr lang="en-GB" sz="1400">
            <a:latin typeface="Calibri" panose="020F0502020204030204" pitchFamily="34" charset="0"/>
            <a:cs typeface="Calibri" panose="020F0502020204030204" pitchFamily="34" charset="0"/>
          </a:endParaRPr>
        </a:p>
      </dgm:t>
    </dgm:pt>
    <dgm:pt modelId="{9C805D5E-13DD-4179-9DCC-D2079DE0877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kern="1200" dirty="0">
              <a:latin typeface="Calibri" panose="020F0502020204030204" pitchFamily="34" charset="0"/>
              <a:cs typeface="Calibri" panose="020F0502020204030204" pitchFamily="34" charset="0"/>
            </a:rPr>
            <a:t>Ωστόσο σημειώνεται ότι ο Μηχανισμός Παρακολούθησης και Αξιολόγησης προέβλεπε και την επικαιροποίηση / αναθεώρηση της ΕΣΕΕ αλλά </a:t>
          </a:r>
          <a:r>
            <a:rPr lang="el-GR" sz="1600" b="1" kern="1200" dirty="0">
              <a:latin typeface="Calibri" panose="020F0502020204030204" pitchFamily="34" charset="0"/>
              <a:cs typeface="Calibri" panose="020F0502020204030204" pitchFamily="34" charset="0"/>
            </a:rPr>
            <a:t>περιορίστηκε μόνο στην επικαιροποίηση των τομέων Έξυπνης Εξειδίκευσης μέσω της ΔΕΑ</a:t>
          </a:r>
          <a:endParaRPr lang="en-GB" sz="1400" b="1" kern="1200" dirty="0">
            <a:latin typeface="Calibri" panose="020F0502020204030204" pitchFamily="34" charset="0"/>
            <a:cs typeface="Calibri" panose="020F0502020204030204" pitchFamily="34" charset="0"/>
          </a:endParaRPr>
        </a:p>
      </dgm:t>
    </dgm:pt>
    <dgm:pt modelId="{DBD45022-5A58-4ABB-A17C-1D660B610A00}" type="parTrans" cxnId="{C7FF76A4-DC87-46A8-B916-5EDE639CCED9}">
      <dgm:prSet/>
      <dgm:spPr/>
      <dgm:t>
        <a:bodyPr/>
        <a:lstStyle/>
        <a:p>
          <a:pPr algn="just"/>
          <a:endParaRPr lang="en-GB" sz="1400">
            <a:latin typeface="Calibri" panose="020F0502020204030204" pitchFamily="34" charset="0"/>
            <a:cs typeface="Calibri" panose="020F0502020204030204" pitchFamily="34" charset="0"/>
          </a:endParaRPr>
        </a:p>
      </dgm:t>
    </dgm:pt>
    <dgm:pt modelId="{28EE842C-3791-4922-936F-FF8743CEAA71}" type="sibTrans" cxnId="{C7FF76A4-DC87-46A8-B916-5EDE639CCED9}">
      <dgm:prSet/>
      <dgm:spPr/>
      <dgm:t>
        <a:bodyPr/>
        <a:lstStyle/>
        <a:p>
          <a:pPr algn="just"/>
          <a:endParaRPr lang="en-GB" sz="1400">
            <a:latin typeface="Calibri" panose="020F0502020204030204" pitchFamily="34" charset="0"/>
            <a:cs typeface="Calibri" panose="020F0502020204030204" pitchFamily="34" charset="0"/>
          </a:endParaRPr>
        </a:p>
      </dgm:t>
    </dgm:pt>
    <dgm:pt modelId="{4739B48A-E412-4592-8FA1-CA8980846A7D}">
      <dgm:prSet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kern="1200" dirty="0">
              <a:solidFill>
                <a:schemeClr val="bg1"/>
              </a:solidFill>
              <a:latin typeface="Calibri" panose="020F0502020204030204" pitchFamily="34" charset="0"/>
              <a:cs typeface="Calibri" panose="020F0502020204030204" pitchFamily="34" charset="0"/>
            </a:rPr>
            <a:t>Η εφαρμογή του Μηχανισμού Παρακολούθησης και αξιολόγησης </a:t>
          </a:r>
          <a:r>
            <a:rPr lang="el-GR" sz="1600" b="1" kern="1200" dirty="0">
              <a:solidFill>
                <a:schemeClr val="bg1"/>
              </a:solidFill>
              <a:latin typeface="Calibri" panose="020F0502020204030204" pitchFamily="34" charset="0"/>
              <a:cs typeface="Calibri" panose="020F0502020204030204" pitchFamily="34" charset="0"/>
            </a:rPr>
            <a:t>άργησε να εκκινήσει και εν μέρει αυτό προκάλεσε την καθυστέρηση των προκηρύξεων</a:t>
          </a:r>
          <a:r>
            <a:rPr lang="el-GR" sz="1400" kern="1200" dirty="0">
              <a:solidFill>
                <a:schemeClr val="bg1"/>
              </a:solidFill>
              <a:latin typeface="Calibri" panose="020F0502020204030204" pitchFamily="34" charset="0"/>
              <a:cs typeface="Calibri" panose="020F0502020204030204" pitchFamily="34" charset="0"/>
            </a:rPr>
            <a:t>, των αξιολογήσεων και χρηματοδοτήσεων των προγραμμάτων τόσο σε εθνικό όσο και σε περιφερειακό επίπεδο που καθυστέρησαν εν γένει την υλοποίηση της ΕΣΕΕ 2014-2020. Βασικές αιτίες αποτέλεσαν:</a:t>
          </a:r>
          <a:endParaRPr lang="en-GB" sz="1400" kern="1200" dirty="0">
            <a:solidFill>
              <a:schemeClr val="bg1"/>
            </a:solidFill>
            <a:latin typeface="Calibri" panose="020F0502020204030204" pitchFamily="34" charset="0"/>
            <a:cs typeface="Calibri" panose="020F0502020204030204" pitchFamily="34" charset="0"/>
          </a:endParaRPr>
        </a:p>
      </dgm:t>
    </dgm:pt>
    <dgm:pt modelId="{1047584D-8FBD-40D2-BC42-C61A2E5825A9}" type="parTrans" cxnId="{8B2286BD-44A4-423E-A6A6-6E0BC02756B5}">
      <dgm:prSet/>
      <dgm:spPr/>
      <dgm:t>
        <a:bodyPr/>
        <a:lstStyle/>
        <a:p>
          <a:pPr algn="just"/>
          <a:endParaRPr lang="en-GB" sz="1400">
            <a:latin typeface="Calibri" panose="020F0502020204030204" pitchFamily="34" charset="0"/>
            <a:cs typeface="Calibri" panose="020F0502020204030204" pitchFamily="34" charset="0"/>
          </a:endParaRPr>
        </a:p>
      </dgm:t>
    </dgm:pt>
    <dgm:pt modelId="{5421199F-83F2-43EB-9F11-A3E902D65E84}" type="sibTrans" cxnId="{8B2286BD-44A4-423E-A6A6-6E0BC02756B5}">
      <dgm:prSet/>
      <dgm:spPr/>
      <dgm:t>
        <a:bodyPr/>
        <a:lstStyle/>
        <a:p>
          <a:pPr algn="just"/>
          <a:endParaRPr lang="en-GB" sz="1400">
            <a:latin typeface="Calibri" panose="020F0502020204030204" pitchFamily="34" charset="0"/>
            <a:cs typeface="Calibri" panose="020F0502020204030204" pitchFamily="34" charset="0"/>
          </a:endParaRPr>
        </a:p>
      </dgm:t>
    </dgm:pt>
    <dgm:pt modelId="{E92879CC-F1C0-405B-B7A9-824CCA0AE763}">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b="1" dirty="0">
              <a:latin typeface="Calibri" panose="020F0502020204030204" pitchFamily="34" charset="0"/>
              <a:cs typeface="Calibri" panose="020F0502020204030204" pitchFamily="34" charset="0"/>
            </a:rPr>
            <a:t>οι χρονοβόρες διαδικασίες δημοπράτησης/προκήρυξης του Ελληνικού Δημοσίου</a:t>
          </a:r>
          <a:endParaRPr lang="en-GB" sz="1600" b="1" dirty="0">
            <a:latin typeface="Calibri" panose="020F0502020204030204" pitchFamily="34" charset="0"/>
            <a:cs typeface="Calibri" panose="020F0502020204030204" pitchFamily="34" charset="0"/>
          </a:endParaRPr>
        </a:p>
      </dgm:t>
    </dgm:pt>
    <dgm:pt modelId="{7D597A98-900F-4BBC-9163-1CF4F4D832A3}" type="parTrans" cxnId="{0B1247C4-9073-4497-9FD3-F4395A69EC9E}">
      <dgm:prSet/>
      <dgm:spPr/>
      <dgm:t>
        <a:bodyPr/>
        <a:lstStyle/>
        <a:p>
          <a:pPr algn="just"/>
          <a:endParaRPr lang="en-GB" sz="1400">
            <a:latin typeface="Calibri" panose="020F0502020204030204" pitchFamily="34" charset="0"/>
            <a:cs typeface="Calibri" panose="020F0502020204030204" pitchFamily="34" charset="0"/>
          </a:endParaRPr>
        </a:p>
      </dgm:t>
    </dgm:pt>
    <dgm:pt modelId="{03841DA9-43E2-4BAA-897E-44B3406E7D9F}" type="sibTrans" cxnId="{0B1247C4-9073-4497-9FD3-F4395A69EC9E}">
      <dgm:prSet/>
      <dgm:spPr/>
      <dgm:t>
        <a:bodyPr/>
        <a:lstStyle/>
        <a:p>
          <a:pPr algn="just"/>
          <a:endParaRPr lang="en-GB" sz="1400">
            <a:latin typeface="Calibri" panose="020F0502020204030204" pitchFamily="34" charset="0"/>
            <a:cs typeface="Calibri" panose="020F0502020204030204" pitchFamily="34" charset="0"/>
          </a:endParaRPr>
        </a:p>
      </dgm:t>
    </dgm:pt>
    <dgm:pt modelId="{9F53C6BF-52B9-433E-AFCA-F2FBF970BDAD}">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b="1" kern="1200" dirty="0">
              <a:latin typeface="Calibri" panose="020F0502020204030204" pitchFamily="34" charset="0"/>
              <a:cs typeface="Calibri" panose="020F0502020204030204" pitchFamily="34" charset="0"/>
            </a:rPr>
            <a:t>το σύνθετο κανονιστικό πλαίσιο</a:t>
          </a:r>
          <a:endParaRPr lang="en-GB" sz="1600" b="1" kern="1200" dirty="0">
            <a:latin typeface="Calibri" panose="020F0502020204030204" pitchFamily="34" charset="0"/>
            <a:cs typeface="Calibri" panose="020F0502020204030204" pitchFamily="34" charset="0"/>
          </a:endParaRPr>
        </a:p>
      </dgm:t>
    </dgm:pt>
    <dgm:pt modelId="{88B31840-C7D2-4203-8050-6A70DCE5B68B}" type="parTrans" cxnId="{B7D856F8-39C3-4B26-81E5-5EFB34C56833}">
      <dgm:prSet/>
      <dgm:spPr/>
      <dgm:t>
        <a:bodyPr/>
        <a:lstStyle/>
        <a:p>
          <a:pPr algn="just"/>
          <a:endParaRPr lang="en-GB" sz="1400">
            <a:latin typeface="Calibri" panose="020F0502020204030204" pitchFamily="34" charset="0"/>
            <a:cs typeface="Calibri" panose="020F0502020204030204" pitchFamily="34" charset="0"/>
          </a:endParaRPr>
        </a:p>
      </dgm:t>
    </dgm:pt>
    <dgm:pt modelId="{02A51E2B-76C3-4EB9-B06E-283620B04F36}" type="sibTrans" cxnId="{B7D856F8-39C3-4B26-81E5-5EFB34C56833}">
      <dgm:prSet/>
      <dgm:spPr/>
      <dgm:t>
        <a:bodyPr/>
        <a:lstStyle/>
        <a:p>
          <a:pPr algn="just"/>
          <a:endParaRPr lang="en-GB" sz="1400">
            <a:latin typeface="Calibri" panose="020F0502020204030204" pitchFamily="34" charset="0"/>
            <a:cs typeface="Calibri" panose="020F0502020204030204" pitchFamily="34" charset="0"/>
          </a:endParaRPr>
        </a:p>
      </dgm:t>
    </dgm:pt>
    <dgm:pt modelId="{FE536CEF-7C2E-4B40-9D10-9095B6D38A0A}">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b="1" kern="1200" dirty="0">
              <a:latin typeface="Calibri" panose="020F0502020204030204" pitchFamily="34" charset="0"/>
              <a:cs typeface="Calibri" panose="020F0502020204030204" pitchFamily="34" charset="0"/>
            </a:rPr>
            <a:t>η χαμηλή αποδοτικότητα του Ολοκληρωμένου Πληροφοριακού συστήματος</a:t>
          </a:r>
          <a:endParaRPr lang="en-GB" sz="1600" b="1" kern="1200" dirty="0">
            <a:latin typeface="Calibri" panose="020F0502020204030204" pitchFamily="34" charset="0"/>
            <a:cs typeface="Calibri" panose="020F0502020204030204" pitchFamily="34" charset="0"/>
          </a:endParaRPr>
        </a:p>
      </dgm:t>
    </dgm:pt>
    <dgm:pt modelId="{48B8EB31-B437-45AE-8788-C91B1438A013}" type="parTrans" cxnId="{65D04F39-6DEA-4DE9-9DF9-59EAC9FA6861}">
      <dgm:prSet/>
      <dgm:spPr/>
      <dgm:t>
        <a:bodyPr/>
        <a:lstStyle/>
        <a:p>
          <a:pPr algn="just"/>
          <a:endParaRPr lang="en-GB" sz="1400">
            <a:latin typeface="Calibri" panose="020F0502020204030204" pitchFamily="34" charset="0"/>
            <a:cs typeface="Calibri" panose="020F0502020204030204" pitchFamily="34" charset="0"/>
          </a:endParaRPr>
        </a:p>
      </dgm:t>
    </dgm:pt>
    <dgm:pt modelId="{6674140D-8C04-4FB5-819B-1017A891F088}" type="sibTrans" cxnId="{65D04F39-6DEA-4DE9-9DF9-59EAC9FA6861}">
      <dgm:prSet/>
      <dgm:spPr/>
      <dgm:t>
        <a:bodyPr/>
        <a:lstStyle/>
        <a:p>
          <a:pPr algn="just"/>
          <a:endParaRPr lang="en-GB" sz="14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6"/>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6"/>
      <dgm:spPr/>
    </dgm:pt>
    <dgm:pt modelId="{4C5FAB8E-3F69-42F7-85F1-F9023CE13A79}" type="pres">
      <dgm:prSet presAssocID="{14A3A30A-2341-4A02-9852-E7E656DBB53C}" presName="dstNode" presStyleLbl="node1" presStyleIdx="0" presStyleCnt="6"/>
      <dgm:spPr/>
    </dgm:pt>
    <dgm:pt modelId="{E12D85C2-377C-49CC-863D-18F426D8538C}" type="pres">
      <dgm:prSet presAssocID="{FC057F4B-F982-4C18-8E9B-28319FD2A0B7}" presName="text_1" presStyleLbl="node1" presStyleIdx="0" presStyleCnt="6" custScaleX="99592" custScaleY="143030" custLinFactNeighborX="164" custLinFactNeighborY="1024">
        <dgm:presLayoutVars>
          <dgm:bulletEnabled val="1"/>
        </dgm:presLayoutVars>
      </dgm:prSet>
      <dgm:spPr>
        <a:prstGeom prst="rect">
          <a:avLst/>
        </a:prstGeom>
      </dgm:spPr>
    </dgm:pt>
    <dgm:pt modelId="{B2BE65DD-F6E0-4B8C-B068-61A67E981667}"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6"/>
      <dgm:spPr>
        <a:xfrm>
          <a:off x="471300" y="918957"/>
          <a:ext cx="612638" cy="612638"/>
        </a:xfrm>
        <a:prstGeom prst="ellipse">
          <a:avLst/>
        </a:prstGeom>
        <a:solidFill>
          <a:schemeClr val="bg1">
            <a:lumMod val="95000"/>
          </a:schemeClr>
        </a:solidFill>
        <a:ln w="6350" cap="flat" cmpd="sng" algn="ctr">
          <a:solidFill>
            <a:srgbClr val="886B48"/>
          </a:solidFill>
          <a:prstDash val="solid"/>
          <a:miter lim="800000"/>
        </a:ln>
        <a:effectLst/>
      </dgm:spPr>
    </dgm:pt>
    <dgm:pt modelId="{F9FCE66D-4FED-4A41-A4E0-B94EC181A26D}" type="pres">
      <dgm:prSet presAssocID="{9C805D5E-13DD-4179-9DCC-D2079DE08777}" presName="text_2" presStyleLbl="node1" presStyleIdx="1" presStyleCnt="6" custScaleY="123127">
        <dgm:presLayoutVars>
          <dgm:bulletEnabled val="1"/>
        </dgm:presLayoutVars>
      </dgm:prSet>
      <dgm:spPr>
        <a:xfrm>
          <a:off x="725515" y="913773"/>
          <a:ext cx="8868532" cy="456886"/>
        </a:xfrm>
        <a:prstGeom prst="rect">
          <a:avLst/>
        </a:prstGeom>
      </dgm:spPr>
    </dgm:pt>
    <dgm:pt modelId="{09D445B1-8969-4C99-8FC3-711A9D9EE7BC}" type="pres">
      <dgm:prSet presAssocID="{9C805D5E-13DD-4179-9DCC-D2079DE08777}" presName="accent_2" presStyleCnt="0"/>
      <dgm:spPr/>
    </dgm:pt>
    <dgm:pt modelId="{2C0EDBE4-BD44-445F-BB87-DA0846CD85F1}" type="pres">
      <dgm:prSet presAssocID="{9C805D5E-13DD-4179-9DCC-D2079DE08777}" presName="accentRepeatNode" presStyleLbl="solidFgAcc1" presStyleIdx="1" presStyleCnt="6"/>
      <dgm:spPr>
        <a:xfrm>
          <a:off x="439961" y="856662"/>
          <a:ext cx="571108" cy="571108"/>
        </a:xfrm>
        <a:prstGeom prst="ellipse">
          <a:avLst/>
        </a:prstGeom>
        <a:solidFill>
          <a:srgbClr val="FFE9CA"/>
        </a:solidFill>
        <a:ln w="6350" cap="flat" cmpd="sng" algn="ctr">
          <a:solidFill>
            <a:srgbClr val="886B48"/>
          </a:solidFill>
          <a:prstDash val="solid"/>
          <a:miter lim="800000"/>
        </a:ln>
        <a:effectLst/>
      </dgm:spPr>
    </dgm:pt>
    <dgm:pt modelId="{67D72C01-E3C0-4797-BE60-0895F60449AB}" type="pres">
      <dgm:prSet presAssocID="{4739B48A-E412-4592-8FA1-CA8980846A7D}" presName="text_3" presStyleLbl="node1" presStyleIdx="2" presStyleCnt="6" custScaleY="158467">
        <dgm:presLayoutVars>
          <dgm:bulletEnabled val="1"/>
        </dgm:presLayoutVars>
      </dgm:prSet>
      <dgm:spPr>
        <a:xfrm>
          <a:off x="897369" y="1599017"/>
          <a:ext cx="8696679" cy="456886"/>
        </a:xfrm>
        <a:prstGeom prst="rect">
          <a:avLst/>
        </a:prstGeom>
      </dgm:spPr>
    </dgm:pt>
    <dgm:pt modelId="{D9D3C644-CCA3-41D3-A9E9-3EFF2671064D}" type="pres">
      <dgm:prSet presAssocID="{4739B48A-E412-4592-8FA1-CA8980846A7D}" presName="accent_3" presStyleCnt="0"/>
      <dgm:spPr/>
    </dgm:pt>
    <dgm:pt modelId="{01512033-4269-4AB1-8EDB-FC99E2D64A45}" type="pres">
      <dgm:prSet presAssocID="{4739B48A-E412-4592-8FA1-CA8980846A7D}" presName="accentRepeatNode" presStyleLbl="solidFgAcc1" presStyleIdx="2" presStyleCnt="6"/>
      <dgm:spPr>
        <a:xfrm>
          <a:off x="611814" y="1541906"/>
          <a:ext cx="571108" cy="571108"/>
        </a:xfrm>
        <a:prstGeom prst="ellipse">
          <a:avLst/>
        </a:prstGeom>
        <a:solidFill>
          <a:schemeClr val="bg1">
            <a:lumMod val="95000"/>
          </a:schemeClr>
        </a:solidFill>
        <a:ln w="6350" cap="flat" cmpd="sng" algn="ctr">
          <a:solidFill>
            <a:srgbClr val="886B48"/>
          </a:solidFill>
          <a:prstDash val="solid"/>
          <a:miter lim="800000"/>
        </a:ln>
        <a:effectLst/>
      </dgm:spPr>
    </dgm:pt>
    <dgm:pt modelId="{D9BE8A97-A021-4DB1-A432-7166D109C758}" type="pres">
      <dgm:prSet presAssocID="{E92879CC-F1C0-405B-B7A9-824CCA0AE763}" presName="text_4" presStyleLbl="node1" presStyleIdx="3" presStyleCnt="6">
        <dgm:presLayoutVars>
          <dgm:bulletEnabled val="1"/>
        </dgm:presLayoutVars>
      </dgm:prSet>
      <dgm:spPr>
        <a:xfrm>
          <a:off x="897369" y="2283826"/>
          <a:ext cx="8696679" cy="456886"/>
        </a:xfrm>
        <a:prstGeom prst="rect">
          <a:avLst/>
        </a:prstGeom>
      </dgm:spPr>
    </dgm:pt>
    <dgm:pt modelId="{BDA6A62C-E9C2-4044-B656-B1587FC12ECE}" type="pres">
      <dgm:prSet presAssocID="{E92879CC-F1C0-405B-B7A9-824CCA0AE763}" presName="accent_4" presStyleCnt="0"/>
      <dgm:spPr/>
    </dgm:pt>
    <dgm:pt modelId="{71C69913-4539-41C7-BE10-FCC8AEFB778A}" type="pres">
      <dgm:prSet presAssocID="{E92879CC-F1C0-405B-B7A9-824CCA0AE763}" presName="accentRepeatNode" presStyleLbl="solidFgAcc1" presStyleIdx="3" presStyleCnt="6"/>
      <dgm:spPr>
        <a:xfrm>
          <a:off x="611814" y="2226715"/>
          <a:ext cx="571108" cy="571108"/>
        </a:xfrm>
        <a:prstGeom prst="ellipse">
          <a:avLst/>
        </a:prstGeom>
        <a:solidFill>
          <a:srgbClr val="FFE9CA"/>
        </a:solidFill>
        <a:ln w="6350" cap="flat" cmpd="sng" algn="ctr">
          <a:solidFill>
            <a:srgbClr val="886B48"/>
          </a:solidFill>
          <a:prstDash val="solid"/>
          <a:miter lim="800000"/>
        </a:ln>
        <a:effectLst/>
      </dgm:spPr>
    </dgm:pt>
    <dgm:pt modelId="{B62485CC-BEBF-4447-BEBD-45A24C321FA0}" type="pres">
      <dgm:prSet presAssocID="{9F53C6BF-52B9-433E-AFCA-F2FBF970BDAD}" presName="text_5" presStyleLbl="node1" presStyleIdx="4" presStyleCnt="6">
        <dgm:presLayoutVars>
          <dgm:bulletEnabled val="1"/>
        </dgm:presLayoutVars>
      </dgm:prSet>
      <dgm:spPr>
        <a:xfrm>
          <a:off x="725515" y="2969070"/>
          <a:ext cx="8868532" cy="456886"/>
        </a:xfrm>
        <a:prstGeom prst="rect">
          <a:avLst/>
        </a:prstGeom>
      </dgm:spPr>
    </dgm:pt>
    <dgm:pt modelId="{365DABF5-9704-44D5-A429-8259A285B1D8}" type="pres">
      <dgm:prSet presAssocID="{9F53C6BF-52B9-433E-AFCA-F2FBF970BDAD}" presName="accent_5" presStyleCnt="0"/>
      <dgm:spPr/>
    </dgm:pt>
    <dgm:pt modelId="{73629F1F-76DC-463F-A0EE-E1F943C44D09}" type="pres">
      <dgm:prSet presAssocID="{9F53C6BF-52B9-433E-AFCA-F2FBF970BDAD}" presName="accentRepeatNode" presStyleLbl="solidFgAcc1" presStyleIdx="4" presStyleCnt="6"/>
      <dgm:spPr>
        <a:xfrm>
          <a:off x="439961" y="2911959"/>
          <a:ext cx="571108" cy="571108"/>
        </a:xfrm>
        <a:prstGeom prst="ellipse">
          <a:avLst/>
        </a:prstGeom>
        <a:solidFill>
          <a:srgbClr val="FFE9CA"/>
        </a:solidFill>
        <a:ln w="6350" cap="flat" cmpd="sng" algn="ctr">
          <a:solidFill>
            <a:srgbClr val="886B48"/>
          </a:solidFill>
          <a:prstDash val="solid"/>
          <a:miter lim="800000"/>
        </a:ln>
        <a:effectLst/>
      </dgm:spPr>
    </dgm:pt>
    <dgm:pt modelId="{B45644E9-C4E0-4054-A897-891319686877}" type="pres">
      <dgm:prSet presAssocID="{FE536CEF-7C2E-4B40-9D10-9095B6D38A0A}" presName="text_6" presStyleLbl="node1" presStyleIdx="5" presStyleCnt="6" custScaleY="92945">
        <dgm:presLayoutVars>
          <dgm:bulletEnabled val="1"/>
        </dgm:presLayoutVars>
      </dgm:prSet>
      <dgm:spPr>
        <a:xfrm>
          <a:off x="349695" y="3654313"/>
          <a:ext cx="9244353" cy="456886"/>
        </a:xfrm>
        <a:prstGeom prst="rect">
          <a:avLst/>
        </a:prstGeom>
      </dgm:spPr>
    </dgm:pt>
    <dgm:pt modelId="{9E45AF32-365E-4EF6-96A2-C76CBB8F6582}" type="pres">
      <dgm:prSet presAssocID="{FE536CEF-7C2E-4B40-9D10-9095B6D38A0A}" presName="accent_6" presStyleCnt="0"/>
      <dgm:spPr/>
    </dgm:pt>
    <dgm:pt modelId="{EBDCC0DA-129B-46B6-87FB-049A67D4B6A0}" type="pres">
      <dgm:prSet presAssocID="{FE536CEF-7C2E-4B40-9D10-9095B6D38A0A}" presName="accentRepeatNode" presStyleLbl="solidFgAcc1" presStyleIdx="5" presStyleCnt="6"/>
      <dgm:spPr>
        <a:xfrm>
          <a:off x="64140" y="3597203"/>
          <a:ext cx="571108" cy="571108"/>
        </a:xfrm>
        <a:prstGeom prst="ellipse">
          <a:avLst/>
        </a:prstGeom>
        <a:solidFill>
          <a:srgbClr val="FFE9CA"/>
        </a:solidFill>
        <a:ln w="6350" cap="flat" cmpd="sng" algn="ctr">
          <a:solidFill>
            <a:srgbClr val="886B48"/>
          </a:solidFill>
          <a:prstDash val="solid"/>
          <a:miter lim="800000"/>
        </a:ln>
        <a:effectLst/>
      </dgm:spPr>
    </dgm:pt>
  </dgm:ptLst>
  <dgm:cxnLst>
    <dgm:cxn modelId="{87F8EA04-2F19-4F41-81AA-EA40CA20C1FE}" type="presOf" srcId="{4739B48A-E412-4592-8FA1-CA8980846A7D}" destId="{67D72C01-E3C0-4797-BE60-0895F60449AB}" srcOrd="0" destOrd="0" presId="urn:microsoft.com/office/officeart/2008/layout/VerticalCurvedList"/>
    <dgm:cxn modelId="{65D04F39-6DEA-4DE9-9DF9-59EAC9FA6861}" srcId="{14A3A30A-2341-4A02-9852-E7E656DBB53C}" destId="{FE536CEF-7C2E-4B40-9D10-9095B6D38A0A}" srcOrd="5" destOrd="0" parTransId="{48B8EB31-B437-45AE-8788-C91B1438A013}" sibTransId="{6674140D-8C04-4FB5-819B-1017A891F088}"/>
    <dgm:cxn modelId="{ED5FD743-F174-4E8E-902A-3361A57A14CC}" type="presOf" srcId="{9F53C6BF-52B9-433E-AFCA-F2FBF970BDAD}" destId="{B62485CC-BEBF-4447-BEBD-45A24C321FA0}" srcOrd="0" destOrd="0" presId="urn:microsoft.com/office/officeart/2008/layout/VerticalCurvedList"/>
    <dgm:cxn modelId="{D0CA7664-FD5E-46DB-9A8E-3CA18D61999C}" type="presOf" srcId="{FC057F4B-F982-4C18-8E9B-28319FD2A0B7}" destId="{E12D85C2-377C-49CC-863D-18F426D8538C}" srcOrd="0" destOrd="0" presId="urn:microsoft.com/office/officeart/2008/layout/VerticalCurvedList"/>
    <dgm:cxn modelId="{C7FF76A4-DC87-46A8-B916-5EDE639CCED9}" srcId="{14A3A30A-2341-4A02-9852-E7E656DBB53C}" destId="{9C805D5E-13DD-4179-9DCC-D2079DE08777}" srcOrd="1" destOrd="0" parTransId="{DBD45022-5A58-4ABB-A17C-1D660B610A00}" sibTransId="{28EE842C-3791-4922-936F-FF8743CEAA71}"/>
    <dgm:cxn modelId="{ACFFDCA9-E75E-49BC-B07D-7C6F0D1CE8A7}" type="presOf" srcId="{FE536CEF-7C2E-4B40-9D10-9095B6D38A0A}" destId="{B45644E9-C4E0-4054-A897-891319686877}" srcOrd="0" destOrd="0" presId="urn:microsoft.com/office/officeart/2008/layout/VerticalCurvedList"/>
    <dgm:cxn modelId="{8B2286BD-44A4-423E-A6A6-6E0BC02756B5}" srcId="{14A3A30A-2341-4A02-9852-E7E656DBB53C}" destId="{4739B48A-E412-4592-8FA1-CA8980846A7D}" srcOrd="2" destOrd="0" parTransId="{1047584D-8FBD-40D2-BC42-C61A2E5825A9}" sibTransId="{5421199F-83F2-43EB-9F11-A3E902D65E84}"/>
    <dgm:cxn modelId="{0B1247C4-9073-4497-9FD3-F4395A69EC9E}" srcId="{14A3A30A-2341-4A02-9852-E7E656DBB53C}" destId="{E92879CC-F1C0-405B-B7A9-824CCA0AE763}" srcOrd="3" destOrd="0" parTransId="{7D597A98-900F-4BBC-9163-1CF4F4D832A3}" sibTransId="{03841DA9-43E2-4BAA-897E-44B3406E7D9F}"/>
    <dgm:cxn modelId="{51ADD7CE-9D4D-455F-B0EC-7415B618847E}" srcId="{14A3A30A-2341-4A02-9852-E7E656DBB53C}" destId="{FC057F4B-F982-4C18-8E9B-28319FD2A0B7}" srcOrd="0" destOrd="0" parTransId="{DB3BCE2F-1A1A-47CE-B3F1-122C70C571C1}" sibTransId="{4FD649BE-7128-474B-B274-BB004A140270}"/>
    <dgm:cxn modelId="{B81A41E1-E008-4C75-9505-06DA742F9AB7}" type="presOf" srcId="{E92879CC-F1C0-405B-B7A9-824CCA0AE763}" destId="{D9BE8A97-A021-4DB1-A432-7166D109C758}" srcOrd="0" destOrd="0" presId="urn:microsoft.com/office/officeart/2008/layout/VerticalCurvedList"/>
    <dgm:cxn modelId="{4347BAEE-F083-4E91-99B6-429011C5E69B}" type="presOf" srcId="{4FD649BE-7128-474B-B274-BB004A140270}" destId="{ADEDB903-B4D4-41BD-9438-4796BF9EEFAC}" srcOrd="0" destOrd="0" presId="urn:microsoft.com/office/officeart/2008/layout/VerticalCurvedList"/>
    <dgm:cxn modelId="{5DDC76EF-7F97-4927-8EC5-9D13BB219DEF}" type="presOf" srcId="{9C805D5E-13DD-4179-9DCC-D2079DE08777}" destId="{F9FCE66D-4FED-4A41-A4E0-B94EC181A26D}"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B7D856F8-39C3-4B26-81E5-5EFB34C56833}" srcId="{14A3A30A-2341-4A02-9852-E7E656DBB53C}" destId="{9F53C6BF-52B9-433E-AFCA-F2FBF970BDAD}" srcOrd="4" destOrd="0" parTransId="{88B31840-C7D2-4203-8050-6A70DCE5B68B}" sibTransId="{02A51E2B-76C3-4EB9-B06E-283620B04F36}"/>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BF3644A-3748-425B-A335-5B554535DF5D}" type="presParOf" srcId="{74B2AF90-ADCA-4E2F-AF05-AAF8CDE2D26E}" destId="{E12D85C2-377C-49CC-863D-18F426D8538C}" srcOrd="1" destOrd="0" presId="urn:microsoft.com/office/officeart/2008/layout/VerticalCurvedList"/>
    <dgm:cxn modelId="{4F748419-4A7B-44D8-AB38-FFC071681E93}" type="presParOf" srcId="{74B2AF90-ADCA-4E2F-AF05-AAF8CDE2D26E}" destId="{B2BE65DD-F6E0-4B8C-B068-61A67E981667}" srcOrd="2" destOrd="0" presId="urn:microsoft.com/office/officeart/2008/layout/VerticalCurvedList"/>
    <dgm:cxn modelId="{14CACE84-4640-4781-959B-844F4A38986C}" type="presParOf" srcId="{B2BE65DD-F6E0-4B8C-B068-61A67E981667}" destId="{95057EC7-D3D5-45B3-8070-02F16855203E}" srcOrd="0" destOrd="0" presId="urn:microsoft.com/office/officeart/2008/layout/VerticalCurvedList"/>
    <dgm:cxn modelId="{FD670DBD-C23E-4BC2-BDBE-F1C718AD3F93}" type="presParOf" srcId="{74B2AF90-ADCA-4E2F-AF05-AAF8CDE2D26E}" destId="{F9FCE66D-4FED-4A41-A4E0-B94EC181A26D}" srcOrd="3" destOrd="0" presId="urn:microsoft.com/office/officeart/2008/layout/VerticalCurvedList"/>
    <dgm:cxn modelId="{6E37C21D-DAE9-4CDA-B988-BA5C3EC5FBF3}" type="presParOf" srcId="{74B2AF90-ADCA-4E2F-AF05-AAF8CDE2D26E}" destId="{09D445B1-8969-4C99-8FC3-711A9D9EE7BC}" srcOrd="4" destOrd="0" presId="urn:microsoft.com/office/officeart/2008/layout/VerticalCurvedList"/>
    <dgm:cxn modelId="{29A5D5A4-C019-4997-AE41-5BAA922A698E}" type="presParOf" srcId="{09D445B1-8969-4C99-8FC3-711A9D9EE7BC}" destId="{2C0EDBE4-BD44-445F-BB87-DA0846CD85F1}" srcOrd="0" destOrd="0" presId="urn:microsoft.com/office/officeart/2008/layout/VerticalCurvedList"/>
    <dgm:cxn modelId="{A2E09907-C4A3-4BE9-95DA-345363EAF159}" type="presParOf" srcId="{74B2AF90-ADCA-4E2F-AF05-AAF8CDE2D26E}" destId="{67D72C01-E3C0-4797-BE60-0895F60449AB}" srcOrd="5" destOrd="0" presId="urn:microsoft.com/office/officeart/2008/layout/VerticalCurvedList"/>
    <dgm:cxn modelId="{AFD0A14F-5122-4F17-A1F4-1D90A9729871}" type="presParOf" srcId="{74B2AF90-ADCA-4E2F-AF05-AAF8CDE2D26E}" destId="{D9D3C644-CCA3-41D3-A9E9-3EFF2671064D}" srcOrd="6" destOrd="0" presId="urn:microsoft.com/office/officeart/2008/layout/VerticalCurvedList"/>
    <dgm:cxn modelId="{9D36AA80-3578-4FFC-B68E-7989A973CCE3}" type="presParOf" srcId="{D9D3C644-CCA3-41D3-A9E9-3EFF2671064D}" destId="{01512033-4269-4AB1-8EDB-FC99E2D64A45}" srcOrd="0" destOrd="0" presId="urn:microsoft.com/office/officeart/2008/layout/VerticalCurvedList"/>
    <dgm:cxn modelId="{363E4BEA-9EE8-4351-B009-9C1824A537BC}" type="presParOf" srcId="{74B2AF90-ADCA-4E2F-AF05-AAF8CDE2D26E}" destId="{D9BE8A97-A021-4DB1-A432-7166D109C758}" srcOrd="7" destOrd="0" presId="urn:microsoft.com/office/officeart/2008/layout/VerticalCurvedList"/>
    <dgm:cxn modelId="{6CFCBB37-1079-40F8-9BA8-68262AA14BDF}" type="presParOf" srcId="{74B2AF90-ADCA-4E2F-AF05-AAF8CDE2D26E}" destId="{BDA6A62C-E9C2-4044-B656-B1587FC12ECE}" srcOrd="8" destOrd="0" presId="urn:microsoft.com/office/officeart/2008/layout/VerticalCurvedList"/>
    <dgm:cxn modelId="{F75660D5-D16E-4E33-8488-E0FC6A977C9A}" type="presParOf" srcId="{BDA6A62C-E9C2-4044-B656-B1587FC12ECE}" destId="{71C69913-4539-41C7-BE10-FCC8AEFB778A}" srcOrd="0" destOrd="0" presId="urn:microsoft.com/office/officeart/2008/layout/VerticalCurvedList"/>
    <dgm:cxn modelId="{64D0C346-AAA4-43ED-83DA-4F6F6A6C53DA}" type="presParOf" srcId="{74B2AF90-ADCA-4E2F-AF05-AAF8CDE2D26E}" destId="{B62485CC-BEBF-4447-BEBD-45A24C321FA0}" srcOrd="9" destOrd="0" presId="urn:microsoft.com/office/officeart/2008/layout/VerticalCurvedList"/>
    <dgm:cxn modelId="{1E540FC2-185A-4978-BDF5-6CC8FF01C552}" type="presParOf" srcId="{74B2AF90-ADCA-4E2F-AF05-AAF8CDE2D26E}" destId="{365DABF5-9704-44D5-A429-8259A285B1D8}" srcOrd="10" destOrd="0" presId="urn:microsoft.com/office/officeart/2008/layout/VerticalCurvedList"/>
    <dgm:cxn modelId="{F61EFBE8-2EDD-470D-B86F-C6C3064E85B4}" type="presParOf" srcId="{365DABF5-9704-44D5-A429-8259A285B1D8}" destId="{73629F1F-76DC-463F-A0EE-E1F943C44D09}" srcOrd="0" destOrd="0" presId="urn:microsoft.com/office/officeart/2008/layout/VerticalCurvedList"/>
    <dgm:cxn modelId="{C991D465-0462-4F64-8706-3FBFE9BFAEC2}" type="presParOf" srcId="{74B2AF90-ADCA-4E2F-AF05-AAF8CDE2D26E}" destId="{B45644E9-C4E0-4054-A897-891319686877}" srcOrd="11" destOrd="0" presId="urn:microsoft.com/office/officeart/2008/layout/VerticalCurvedList"/>
    <dgm:cxn modelId="{771D9826-823D-4533-8D83-81FEB0540F5A}" type="presParOf" srcId="{74B2AF90-ADCA-4E2F-AF05-AAF8CDE2D26E}" destId="{9E45AF32-365E-4EF6-96A2-C76CBB8F6582}" srcOrd="12" destOrd="0" presId="urn:microsoft.com/office/officeart/2008/layout/VerticalCurvedList"/>
    <dgm:cxn modelId="{E6BED7ED-5A95-4D99-A20F-CF873752F5CE}" type="presParOf" srcId="{9E45AF32-365E-4EF6-96A2-C76CBB8F6582}" destId="{EBDCC0DA-129B-46B6-87FB-049A67D4B6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FC057F4B-F982-4C18-8E9B-28319FD2A0B7}">
      <dgm:prSet custT="1"/>
      <dgm:spPr>
        <a:xfrm>
          <a:off x="777619" y="980221"/>
          <a:ext cx="11111732" cy="490110"/>
        </a:xfrm>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600" kern="1200" dirty="0">
              <a:solidFill>
                <a:schemeClr val="bg1"/>
              </a:solidFill>
              <a:latin typeface="Calibri" panose="020F0502020204030204" pitchFamily="34" charset="0"/>
              <a:cs typeface="Calibri" panose="020F0502020204030204" pitchFamily="34" charset="0"/>
            </a:rPr>
            <a:t>Πληθώρα μελετών έλαβαν χώρα στο πλαίσιο του Μηχανισμού Παρακολούθησης: </a:t>
          </a:r>
          <a:endParaRPr lang="en-GB" sz="1600" kern="1200" dirty="0">
            <a:solidFill>
              <a:schemeClr val="bg1"/>
            </a:solidFill>
            <a:latin typeface="Calibri" panose="020F0502020204030204" pitchFamily="34" charset="0"/>
            <a:ea typeface="+mn-ea"/>
            <a:cs typeface="Calibri" panose="020F0502020204030204" pitchFamily="34" charset="0"/>
          </a:endParaRPr>
        </a:p>
      </dgm:t>
    </dgm:pt>
    <dgm:pt modelId="{DB3BCE2F-1A1A-47CE-B3F1-122C70C571C1}" type="parTrans" cxnId="{51ADD7CE-9D4D-455F-B0EC-7415B618847E}">
      <dgm:prSet/>
      <dgm:spPr/>
      <dgm:t>
        <a:bodyPr/>
        <a:lstStyle/>
        <a:p>
          <a:pPr algn="just"/>
          <a:endParaRPr lang="en-GB" sz="1600">
            <a:latin typeface="Calibri" panose="020F0502020204030204" pitchFamily="34" charset="0"/>
            <a:cs typeface="Calibri" panose="020F0502020204030204" pitchFamily="34" charset="0"/>
          </a:endParaRPr>
        </a:p>
      </dgm:t>
    </dgm:pt>
    <dgm:pt modelId="{4FD649BE-7128-474B-B274-BB004A140270}" type="sibTrans" cxnId="{51ADD7CE-9D4D-455F-B0EC-7415B618847E}">
      <dgm:prSet/>
      <dgm:spPr>
        <a:ln>
          <a:solidFill>
            <a:srgbClr val="886B48"/>
          </a:solidFill>
        </a:ln>
      </dgm:spPr>
      <dgm:t>
        <a:bodyPr/>
        <a:lstStyle/>
        <a:p>
          <a:pPr algn="just"/>
          <a:endParaRPr lang="en-GB" sz="1600">
            <a:latin typeface="Calibri" panose="020F0502020204030204" pitchFamily="34" charset="0"/>
            <a:cs typeface="Calibri" panose="020F0502020204030204" pitchFamily="34" charset="0"/>
          </a:endParaRPr>
        </a:p>
      </dgm:t>
    </dgm:pt>
    <dgm:pt modelId="{9C805D5E-13DD-4179-9DCC-D2079DE0877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kern="1200" dirty="0">
              <a:latin typeface="Calibri" panose="020F0502020204030204" pitchFamily="34" charset="0"/>
              <a:cs typeface="Calibri" panose="020F0502020204030204" pitchFamily="34" charset="0"/>
            </a:rPr>
            <a:t>Έξι αναφορές προόδου παρακολούθησης της </a:t>
          </a:r>
          <a:r>
            <a:rPr lang="en-GB" sz="1600" kern="1200" dirty="0">
              <a:latin typeface="Calibri" panose="020F0502020204030204" pitchFamily="34" charset="0"/>
              <a:cs typeface="Calibri" panose="020F0502020204030204" pitchFamily="34" charset="0"/>
            </a:rPr>
            <a:t>RIS3 </a:t>
          </a:r>
        </a:p>
      </dgm:t>
    </dgm:pt>
    <dgm:pt modelId="{DBD45022-5A58-4ABB-A17C-1D660B610A00}" type="parTrans" cxnId="{C7FF76A4-DC87-46A8-B916-5EDE639CCED9}">
      <dgm:prSet/>
      <dgm:spPr/>
      <dgm:t>
        <a:bodyPr/>
        <a:lstStyle/>
        <a:p>
          <a:pPr algn="just"/>
          <a:endParaRPr lang="en-GB" sz="1600">
            <a:latin typeface="Calibri" panose="020F0502020204030204" pitchFamily="34" charset="0"/>
            <a:cs typeface="Calibri" panose="020F0502020204030204" pitchFamily="34" charset="0"/>
          </a:endParaRPr>
        </a:p>
      </dgm:t>
    </dgm:pt>
    <dgm:pt modelId="{28EE842C-3791-4922-936F-FF8743CEAA71}" type="sibTrans" cxnId="{C7FF76A4-DC87-46A8-B916-5EDE639CCED9}">
      <dgm:prSet/>
      <dgm:spPr/>
      <dgm:t>
        <a:bodyPr/>
        <a:lstStyle/>
        <a:p>
          <a:pPr algn="just"/>
          <a:endParaRPr lang="en-GB" sz="1600">
            <a:latin typeface="Calibri" panose="020F0502020204030204" pitchFamily="34" charset="0"/>
            <a:cs typeface="Calibri" panose="020F0502020204030204" pitchFamily="34" charset="0"/>
          </a:endParaRPr>
        </a:p>
      </dgm:t>
    </dgm:pt>
    <dgm:pt modelId="{E92879CC-F1C0-405B-B7A9-824CCA0AE763}">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dirty="0">
              <a:latin typeface="Calibri" panose="020F0502020204030204" pitchFamily="34" charset="0"/>
              <a:cs typeface="Calibri" panose="020F0502020204030204" pitchFamily="34" charset="0"/>
            </a:rPr>
            <a:t>Παρακολούθηση άλλων προγραμμάτων Ε &amp; Α (HORIZON 2020, COSME, EUREKA άλλα εθνικά προγράμματα), τα οποία αλληλεπιδρούν με την ΕΣΕΕ 2014-2020</a:t>
          </a:r>
          <a:endParaRPr lang="en-GB" sz="1600" dirty="0">
            <a:latin typeface="Calibri" panose="020F0502020204030204" pitchFamily="34" charset="0"/>
            <a:cs typeface="Calibri" panose="020F0502020204030204" pitchFamily="34" charset="0"/>
          </a:endParaRPr>
        </a:p>
      </dgm:t>
    </dgm:pt>
    <dgm:pt modelId="{7D597A98-900F-4BBC-9163-1CF4F4D832A3}" type="parTrans" cxnId="{0B1247C4-9073-4497-9FD3-F4395A69EC9E}">
      <dgm:prSet/>
      <dgm:spPr/>
      <dgm:t>
        <a:bodyPr/>
        <a:lstStyle/>
        <a:p>
          <a:pPr algn="just"/>
          <a:endParaRPr lang="en-GB" sz="1600">
            <a:latin typeface="Calibri" panose="020F0502020204030204" pitchFamily="34" charset="0"/>
            <a:cs typeface="Calibri" panose="020F0502020204030204" pitchFamily="34" charset="0"/>
          </a:endParaRPr>
        </a:p>
      </dgm:t>
    </dgm:pt>
    <dgm:pt modelId="{03841DA9-43E2-4BAA-897E-44B3406E7D9F}" type="sibTrans" cxnId="{0B1247C4-9073-4497-9FD3-F4395A69EC9E}">
      <dgm:prSet/>
      <dgm:spPr/>
      <dgm:t>
        <a:bodyPr/>
        <a:lstStyle/>
        <a:p>
          <a:pPr algn="just"/>
          <a:endParaRPr lang="en-GB" sz="1600">
            <a:latin typeface="Calibri" panose="020F0502020204030204" pitchFamily="34" charset="0"/>
            <a:cs typeface="Calibri" panose="020F0502020204030204" pitchFamily="34" charset="0"/>
          </a:endParaRPr>
        </a:p>
      </dgm:t>
    </dgm:pt>
    <dgm:pt modelId="{9F53C6BF-52B9-433E-AFCA-F2FBF970BDAD}">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kern="1200" dirty="0">
              <a:latin typeface="Calibri" panose="020F0502020204030204" pitchFamily="34" charset="0"/>
              <a:cs typeface="Calibri" panose="020F0502020204030204" pitchFamily="34" charset="0"/>
            </a:rPr>
            <a:t>Αποτίμηση των Δράσεων ΕΤΑΚ της ΓΓΕΚ την Προγραμματική Περίοδο 2007-2013</a:t>
          </a:r>
          <a:endParaRPr lang="en-GB" sz="1600" kern="1200" dirty="0">
            <a:latin typeface="Calibri" panose="020F0502020204030204" pitchFamily="34" charset="0"/>
            <a:cs typeface="Calibri" panose="020F0502020204030204" pitchFamily="34" charset="0"/>
          </a:endParaRPr>
        </a:p>
      </dgm:t>
    </dgm:pt>
    <dgm:pt modelId="{88B31840-C7D2-4203-8050-6A70DCE5B68B}" type="parTrans" cxnId="{B7D856F8-39C3-4B26-81E5-5EFB34C56833}">
      <dgm:prSet/>
      <dgm:spPr/>
      <dgm:t>
        <a:bodyPr/>
        <a:lstStyle/>
        <a:p>
          <a:pPr algn="just"/>
          <a:endParaRPr lang="en-GB" sz="1600">
            <a:latin typeface="Calibri" panose="020F0502020204030204" pitchFamily="34" charset="0"/>
            <a:cs typeface="Calibri" panose="020F0502020204030204" pitchFamily="34" charset="0"/>
          </a:endParaRPr>
        </a:p>
      </dgm:t>
    </dgm:pt>
    <dgm:pt modelId="{02A51E2B-76C3-4EB9-B06E-283620B04F36}" type="sibTrans" cxnId="{B7D856F8-39C3-4B26-81E5-5EFB34C56833}">
      <dgm:prSet/>
      <dgm:spPr/>
      <dgm:t>
        <a:bodyPr/>
        <a:lstStyle/>
        <a:p>
          <a:pPr algn="just"/>
          <a:endParaRPr lang="en-GB" sz="1600">
            <a:latin typeface="Calibri" panose="020F0502020204030204" pitchFamily="34" charset="0"/>
            <a:cs typeface="Calibri" panose="020F0502020204030204" pitchFamily="34" charset="0"/>
          </a:endParaRPr>
        </a:p>
      </dgm:t>
    </dgm:pt>
    <dgm:pt modelId="{FE536CEF-7C2E-4B40-9D10-9095B6D38A0A}">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kern="1200" dirty="0">
              <a:latin typeface="Calibri" panose="020F0502020204030204" pitchFamily="34" charset="0"/>
              <a:cs typeface="Calibri" panose="020F0502020204030204" pitchFamily="34" charset="0"/>
            </a:rPr>
            <a:t>Παραγωγή δεικτών Ε &amp; Α τόσο σε εθνικό όσο και σε περιφερειακό επίπεδο για την Παρακολούθηση της ΕΣΕΕ 2014-2020 από το Εθνικό Κέντρο Τεκμηρίωσης.</a:t>
          </a:r>
          <a:endParaRPr lang="en-GB" sz="1600" kern="1200" dirty="0">
            <a:latin typeface="Calibri" panose="020F0502020204030204" pitchFamily="34" charset="0"/>
            <a:cs typeface="Calibri" panose="020F0502020204030204" pitchFamily="34" charset="0"/>
          </a:endParaRPr>
        </a:p>
      </dgm:t>
    </dgm:pt>
    <dgm:pt modelId="{48B8EB31-B437-45AE-8788-C91B1438A013}" type="parTrans" cxnId="{65D04F39-6DEA-4DE9-9DF9-59EAC9FA6861}">
      <dgm:prSet/>
      <dgm:spPr/>
      <dgm:t>
        <a:bodyPr/>
        <a:lstStyle/>
        <a:p>
          <a:pPr algn="just"/>
          <a:endParaRPr lang="en-GB" sz="1600">
            <a:latin typeface="Calibri" panose="020F0502020204030204" pitchFamily="34" charset="0"/>
            <a:cs typeface="Calibri" panose="020F0502020204030204" pitchFamily="34" charset="0"/>
          </a:endParaRPr>
        </a:p>
      </dgm:t>
    </dgm:pt>
    <dgm:pt modelId="{6674140D-8C04-4FB5-819B-1017A891F088}" type="sibTrans" cxnId="{65D04F39-6DEA-4DE9-9DF9-59EAC9FA6861}">
      <dgm:prSet/>
      <dgm:spPr/>
      <dgm:t>
        <a:bodyPr/>
        <a:lstStyle/>
        <a:p>
          <a:pPr algn="just"/>
          <a:endParaRPr lang="en-GB" sz="16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5"/>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5"/>
      <dgm:spPr/>
    </dgm:pt>
    <dgm:pt modelId="{4C5FAB8E-3F69-42F7-85F1-F9023CE13A79}" type="pres">
      <dgm:prSet presAssocID="{14A3A30A-2341-4A02-9852-E7E656DBB53C}" presName="dstNode" presStyleLbl="node1" presStyleIdx="0" presStyleCnt="5"/>
      <dgm:spPr/>
    </dgm:pt>
    <dgm:pt modelId="{E12D85C2-377C-49CC-863D-18F426D8538C}" type="pres">
      <dgm:prSet presAssocID="{FC057F4B-F982-4C18-8E9B-28319FD2A0B7}" presName="text_1" presStyleLbl="node1" presStyleIdx="0" presStyleCnt="5" custScaleX="99592" custScaleY="63117" custLinFactNeighborX="164" custLinFactNeighborY="1024">
        <dgm:presLayoutVars>
          <dgm:bulletEnabled val="1"/>
        </dgm:presLayoutVars>
      </dgm:prSet>
      <dgm:spPr>
        <a:prstGeom prst="rect">
          <a:avLst/>
        </a:prstGeom>
      </dgm:spPr>
    </dgm:pt>
    <dgm:pt modelId="{B2BE65DD-F6E0-4B8C-B068-61A67E981667}"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5"/>
      <dgm:spPr>
        <a:xfrm>
          <a:off x="471300" y="918957"/>
          <a:ext cx="612638" cy="612638"/>
        </a:xfrm>
        <a:prstGeom prst="ellipse">
          <a:avLst/>
        </a:prstGeom>
        <a:solidFill>
          <a:schemeClr val="bg1">
            <a:lumMod val="95000"/>
          </a:schemeClr>
        </a:solidFill>
        <a:ln w="6350" cap="flat" cmpd="sng" algn="ctr">
          <a:solidFill>
            <a:srgbClr val="886B48"/>
          </a:solidFill>
          <a:prstDash val="solid"/>
          <a:miter lim="800000"/>
        </a:ln>
        <a:effectLst/>
      </dgm:spPr>
    </dgm:pt>
    <dgm:pt modelId="{F9FCE66D-4FED-4A41-A4E0-B94EC181A26D}" type="pres">
      <dgm:prSet presAssocID="{9C805D5E-13DD-4179-9DCC-D2079DE08777}" presName="text_2" presStyleLbl="node1" presStyleIdx="1" presStyleCnt="5" custScaleY="123127">
        <dgm:presLayoutVars>
          <dgm:bulletEnabled val="1"/>
        </dgm:presLayoutVars>
      </dgm:prSet>
      <dgm:spPr>
        <a:xfrm>
          <a:off x="725515" y="913773"/>
          <a:ext cx="8868532" cy="456886"/>
        </a:xfrm>
        <a:prstGeom prst="rect">
          <a:avLst/>
        </a:prstGeom>
      </dgm:spPr>
    </dgm:pt>
    <dgm:pt modelId="{09D445B1-8969-4C99-8FC3-711A9D9EE7BC}" type="pres">
      <dgm:prSet presAssocID="{9C805D5E-13DD-4179-9DCC-D2079DE08777}" presName="accent_2" presStyleCnt="0"/>
      <dgm:spPr/>
    </dgm:pt>
    <dgm:pt modelId="{2C0EDBE4-BD44-445F-BB87-DA0846CD85F1}" type="pres">
      <dgm:prSet presAssocID="{9C805D5E-13DD-4179-9DCC-D2079DE08777}" presName="accentRepeatNode" presStyleLbl="solidFgAcc1" presStyleIdx="1" presStyleCnt="5"/>
      <dgm:spPr>
        <a:xfrm>
          <a:off x="439961" y="856662"/>
          <a:ext cx="571108" cy="571108"/>
        </a:xfrm>
        <a:prstGeom prst="ellipse">
          <a:avLst/>
        </a:prstGeom>
        <a:solidFill>
          <a:srgbClr val="FFE9CA"/>
        </a:solidFill>
        <a:ln w="6350" cap="flat" cmpd="sng" algn="ctr">
          <a:solidFill>
            <a:srgbClr val="886B48"/>
          </a:solidFill>
          <a:prstDash val="solid"/>
          <a:miter lim="800000"/>
        </a:ln>
        <a:effectLst/>
      </dgm:spPr>
    </dgm:pt>
    <dgm:pt modelId="{61E546AF-C4FB-4F1B-908A-2D8E3B29894C}" type="pres">
      <dgm:prSet presAssocID="{E92879CC-F1C0-405B-B7A9-824CCA0AE763}" presName="text_3" presStyleLbl="node1" presStyleIdx="2" presStyleCnt="5">
        <dgm:presLayoutVars>
          <dgm:bulletEnabled val="1"/>
        </dgm:presLayoutVars>
      </dgm:prSet>
      <dgm:spPr/>
    </dgm:pt>
    <dgm:pt modelId="{C0219625-BDBD-41AE-8B0A-7B09473C09D1}" type="pres">
      <dgm:prSet presAssocID="{E92879CC-F1C0-405B-B7A9-824CCA0AE763}" presName="accent_3" presStyleCnt="0"/>
      <dgm:spPr/>
    </dgm:pt>
    <dgm:pt modelId="{71C69913-4539-41C7-BE10-FCC8AEFB778A}" type="pres">
      <dgm:prSet presAssocID="{E92879CC-F1C0-405B-B7A9-824CCA0AE763}" presName="accentRepeatNode" presStyleLbl="solidFgAcc1" presStyleIdx="2" presStyleCnt="5"/>
      <dgm:spPr>
        <a:xfrm>
          <a:off x="611814" y="2226715"/>
          <a:ext cx="571108" cy="571108"/>
        </a:xfrm>
        <a:prstGeom prst="ellipse">
          <a:avLst/>
        </a:prstGeom>
        <a:solidFill>
          <a:srgbClr val="FFE9CA"/>
        </a:solidFill>
        <a:ln w="6350" cap="flat" cmpd="sng" algn="ctr">
          <a:solidFill>
            <a:srgbClr val="886B48"/>
          </a:solidFill>
          <a:prstDash val="solid"/>
          <a:miter lim="800000"/>
        </a:ln>
        <a:effectLst/>
      </dgm:spPr>
    </dgm:pt>
    <dgm:pt modelId="{0E830225-93F7-419F-90A8-7F73CC617888}" type="pres">
      <dgm:prSet presAssocID="{9F53C6BF-52B9-433E-AFCA-F2FBF970BDAD}" presName="text_4" presStyleLbl="node1" presStyleIdx="3" presStyleCnt="5">
        <dgm:presLayoutVars>
          <dgm:bulletEnabled val="1"/>
        </dgm:presLayoutVars>
      </dgm:prSet>
      <dgm:spPr/>
    </dgm:pt>
    <dgm:pt modelId="{D1ABC209-E7D0-4139-9407-DBA24D87B819}" type="pres">
      <dgm:prSet presAssocID="{9F53C6BF-52B9-433E-AFCA-F2FBF970BDAD}" presName="accent_4" presStyleCnt="0"/>
      <dgm:spPr/>
    </dgm:pt>
    <dgm:pt modelId="{73629F1F-76DC-463F-A0EE-E1F943C44D09}" type="pres">
      <dgm:prSet presAssocID="{9F53C6BF-52B9-433E-AFCA-F2FBF970BDAD}" presName="accentRepeatNode" presStyleLbl="solidFgAcc1" presStyleIdx="3" presStyleCnt="5"/>
      <dgm:spPr>
        <a:xfrm>
          <a:off x="439961" y="2911959"/>
          <a:ext cx="571108" cy="571108"/>
        </a:xfrm>
        <a:prstGeom prst="ellipse">
          <a:avLst/>
        </a:prstGeom>
        <a:solidFill>
          <a:srgbClr val="FFE9CA"/>
        </a:solidFill>
        <a:ln w="6350" cap="flat" cmpd="sng" algn="ctr">
          <a:solidFill>
            <a:srgbClr val="886B48"/>
          </a:solidFill>
          <a:prstDash val="solid"/>
          <a:miter lim="800000"/>
        </a:ln>
        <a:effectLst/>
      </dgm:spPr>
    </dgm:pt>
    <dgm:pt modelId="{6D63FC66-D3C2-48D1-8AB5-D140A63C58D7}" type="pres">
      <dgm:prSet presAssocID="{FE536CEF-7C2E-4B40-9D10-9095B6D38A0A}" presName="text_5" presStyleLbl="node1" presStyleIdx="4" presStyleCnt="5">
        <dgm:presLayoutVars>
          <dgm:bulletEnabled val="1"/>
        </dgm:presLayoutVars>
      </dgm:prSet>
      <dgm:spPr/>
    </dgm:pt>
    <dgm:pt modelId="{C2E99C8C-7DB6-4C8F-954C-816687AC3990}" type="pres">
      <dgm:prSet presAssocID="{FE536CEF-7C2E-4B40-9D10-9095B6D38A0A}" presName="accent_5" presStyleCnt="0"/>
      <dgm:spPr/>
    </dgm:pt>
    <dgm:pt modelId="{EBDCC0DA-129B-46B6-87FB-049A67D4B6A0}" type="pres">
      <dgm:prSet presAssocID="{FE536CEF-7C2E-4B40-9D10-9095B6D38A0A}" presName="accentRepeatNode" presStyleLbl="solidFgAcc1" presStyleIdx="4" presStyleCnt="5"/>
      <dgm:spPr>
        <a:xfrm>
          <a:off x="64140" y="3597203"/>
          <a:ext cx="571108" cy="571108"/>
        </a:xfrm>
        <a:prstGeom prst="ellipse">
          <a:avLst/>
        </a:prstGeom>
        <a:solidFill>
          <a:srgbClr val="FFE9CA"/>
        </a:solidFill>
        <a:ln w="6350" cap="flat" cmpd="sng" algn="ctr">
          <a:solidFill>
            <a:srgbClr val="886B48"/>
          </a:solidFill>
          <a:prstDash val="solid"/>
          <a:miter lim="800000"/>
        </a:ln>
        <a:effectLst/>
      </dgm:spPr>
    </dgm:pt>
  </dgm:ptLst>
  <dgm:cxnLst>
    <dgm:cxn modelId="{65D04F39-6DEA-4DE9-9DF9-59EAC9FA6861}" srcId="{14A3A30A-2341-4A02-9852-E7E656DBB53C}" destId="{FE536CEF-7C2E-4B40-9D10-9095B6D38A0A}" srcOrd="4" destOrd="0" parTransId="{48B8EB31-B437-45AE-8788-C91B1438A013}" sibTransId="{6674140D-8C04-4FB5-819B-1017A891F088}"/>
    <dgm:cxn modelId="{0681D05B-3E92-4A65-AE69-F27A926CF93B}" type="presOf" srcId="{E92879CC-F1C0-405B-B7A9-824CCA0AE763}" destId="{61E546AF-C4FB-4F1B-908A-2D8E3B29894C}" srcOrd="0" destOrd="0" presId="urn:microsoft.com/office/officeart/2008/layout/VerticalCurvedList"/>
    <dgm:cxn modelId="{8D6E2963-72AB-4F9D-8449-E5DFA2F0144F}" type="presOf" srcId="{9F53C6BF-52B9-433E-AFCA-F2FBF970BDAD}" destId="{0E830225-93F7-419F-90A8-7F73CC617888}" srcOrd="0" destOrd="0" presId="urn:microsoft.com/office/officeart/2008/layout/VerticalCurvedList"/>
    <dgm:cxn modelId="{D0CA7664-FD5E-46DB-9A8E-3CA18D61999C}" type="presOf" srcId="{FC057F4B-F982-4C18-8E9B-28319FD2A0B7}" destId="{E12D85C2-377C-49CC-863D-18F426D8538C}" srcOrd="0" destOrd="0" presId="urn:microsoft.com/office/officeart/2008/layout/VerticalCurvedList"/>
    <dgm:cxn modelId="{C7FF76A4-DC87-46A8-B916-5EDE639CCED9}" srcId="{14A3A30A-2341-4A02-9852-E7E656DBB53C}" destId="{9C805D5E-13DD-4179-9DCC-D2079DE08777}" srcOrd="1" destOrd="0" parTransId="{DBD45022-5A58-4ABB-A17C-1D660B610A00}" sibTransId="{28EE842C-3791-4922-936F-FF8743CEAA71}"/>
    <dgm:cxn modelId="{0B1247C4-9073-4497-9FD3-F4395A69EC9E}" srcId="{14A3A30A-2341-4A02-9852-E7E656DBB53C}" destId="{E92879CC-F1C0-405B-B7A9-824CCA0AE763}" srcOrd="2" destOrd="0" parTransId="{7D597A98-900F-4BBC-9163-1CF4F4D832A3}" sibTransId="{03841DA9-43E2-4BAA-897E-44B3406E7D9F}"/>
    <dgm:cxn modelId="{4EBA00C7-6464-4C84-AEDF-DA676B1E3534}" type="presOf" srcId="{FE536CEF-7C2E-4B40-9D10-9095B6D38A0A}" destId="{6D63FC66-D3C2-48D1-8AB5-D140A63C58D7}" srcOrd="0" destOrd="0" presId="urn:microsoft.com/office/officeart/2008/layout/VerticalCurvedList"/>
    <dgm:cxn modelId="{51ADD7CE-9D4D-455F-B0EC-7415B618847E}" srcId="{14A3A30A-2341-4A02-9852-E7E656DBB53C}" destId="{FC057F4B-F982-4C18-8E9B-28319FD2A0B7}" srcOrd="0" destOrd="0" parTransId="{DB3BCE2F-1A1A-47CE-B3F1-122C70C571C1}" sibTransId="{4FD649BE-7128-474B-B274-BB004A140270}"/>
    <dgm:cxn modelId="{4347BAEE-F083-4E91-99B6-429011C5E69B}" type="presOf" srcId="{4FD649BE-7128-474B-B274-BB004A140270}" destId="{ADEDB903-B4D4-41BD-9438-4796BF9EEFAC}" srcOrd="0" destOrd="0" presId="urn:microsoft.com/office/officeart/2008/layout/VerticalCurvedList"/>
    <dgm:cxn modelId="{5DDC76EF-7F97-4927-8EC5-9D13BB219DEF}" type="presOf" srcId="{9C805D5E-13DD-4179-9DCC-D2079DE08777}" destId="{F9FCE66D-4FED-4A41-A4E0-B94EC181A26D}"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B7D856F8-39C3-4B26-81E5-5EFB34C56833}" srcId="{14A3A30A-2341-4A02-9852-E7E656DBB53C}" destId="{9F53C6BF-52B9-433E-AFCA-F2FBF970BDAD}" srcOrd="3" destOrd="0" parTransId="{88B31840-C7D2-4203-8050-6A70DCE5B68B}" sibTransId="{02A51E2B-76C3-4EB9-B06E-283620B04F36}"/>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BF3644A-3748-425B-A335-5B554535DF5D}" type="presParOf" srcId="{74B2AF90-ADCA-4E2F-AF05-AAF8CDE2D26E}" destId="{E12D85C2-377C-49CC-863D-18F426D8538C}" srcOrd="1" destOrd="0" presId="urn:microsoft.com/office/officeart/2008/layout/VerticalCurvedList"/>
    <dgm:cxn modelId="{4F748419-4A7B-44D8-AB38-FFC071681E93}" type="presParOf" srcId="{74B2AF90-ADCA-4E2F-AF05-AAF8CDE2D26E}" destId="{B2BE65DD-F6E0-4B8C-B068-61A67E981667}" srcOrd="2" destOrd="0" presId="urn:microsoft.com/office/officeart/2008/layout/VerticalCurvedList"/>
    <dgm:cxn modelId="{14CACE84-4640-4781-959B-844F4A38986C}" type="presParOf" srcId="{B2BE65DD-F6E0-4B8C-B068-61A67E981667}" destId="{95057EC7-D3D5-45B3-8070-02F16855203E}" srcOrd="0" destOrd="0" presId="urn:microsoft.com/office/officeart/2008/layout/VerticalCurvedList"/>
    <dgm:cxn modelId="{FD670DBD-C23E-4BC2-BDBE-F1C718AD3F93}" type="presParOf" srcId="{74B2AF90-ADCA-4E2F-AF05-AAF8CDE2D26E}" destId="{F9FCE66D-4FED-4A41-A4E0-B94EC181A26D}" srcOrd="3" destOrd="0" presId="urn:microsoft.com/office/officeart/2008/layout/VerticalCurvedList"/>
    <dgm:cxn modelId="{6E37C21D-DAE9-4CDA-B988-BA5C3EC5FBF3}" type="presParOf" srcId="{74B2AF90-ADCA-4E2F-AF05-AAF8CDE2D26E}" destId="{09D445B1-8969-4C99-8FC3-711A9D9EE7BC}" srcOrd="4" destOrd="0" presId="urn:microsoft.com/office/officeart/2008/layout/VerticalCurvedList"/>
    <dgm:cxn modelId="{29A5D5A4-C019-4997-AE41-5BAA922A698E}" type="presParOf" srcId="{09D445B1-8969-4C99-8FC3-711A9D9EE7BC}" destId="{2C0EDBE4-BD44-445F-BB87-DA0846CD85F1}" srcOrd="0" destOrd="0" presId="urn:microsoft.com/office/officeart/2008/layout/VerticalCurvedList"/>
    <dgm:cxn modelId="{DCADBF1A-80F9-44BE-9C55-7CC7EF06B170}" type="presParOf" srcId="{74B2AF90-ADCA-4E2F-AF05-AAF8CDE2D26E}" destId="{61E546AF-C4FB-4F1B-908A-2D8E3B29894C}" srcOrd="5" destOrd="0" presId="urn:microsoft.com/office/officeart/2008/layout/VerticalCurvedList"/>
    <dgm:cxn modelId="{25DA1721-D212-4040-BC70-9E4A53CD0876}" type="presParOf" srcId="{74B2AF90-ADCA-4E2F-AF05-AAF8CDE2D26E}" destId="{C0219625-BDBD-41AE-8B0A-7B09473C09D1}" srcOrd="6" destOrd="0" presId="urn:microsoft.com/office/officeart/2008/layout/VerticalCurvedList"/>
    <dgm:cxn modelId="{2C89C6D7-75B4-453C-BDCE-9ABC60A87F2C}" type="presParOf" srcId="{C0219625-BDBD-41AE-8B0A-7B09473C09D1}" destId="{71C69913-4539-41C7-BE10-FCC8AEFB778A}" srcOrd="0" destOrd="0" presId="urn:microsoft.com/office/officeart/2008/layout/VerticalCurvedList"/>
    <dgm:cxn modelId="{C9FCC31E-5810-4EA7-B1F9-4D3CE923FAD5}" type="presParOf" srcId="{74B2AF90-ADCA-4E2F-AF05-AAF8CDE2D26E}" destId="{0E830225-93F7-419F-90A8-7F73CC617888}" srcOrd="7" destOrd="0" presId="urn:microsoft.com/office/officeart/2008/layout/VerticalCurvedList"/>
    <dgm:cxn modelId="{49C5E927-0E56-448B-8693-DC943519A439}" type="presParOf" srcId="{74B2AF90-ADCA-4E2F-AF05-AAF8CDE2D26E}" destId="{D1ABC209-E7D0-4139-9407-DBA24D87B819}" srcOrd="8" destOrd="0" presId="urn:microsoft.com/office/officeart/2008/layout/VerticalCurvedList"/>
    <dgm:cxn modelId="{35BB75F1-45D2-416B-AD98-9907F1E68EDE}" type="presParOf" srcId="{D1ABC209-E7D0-4139-9407-DBA24D87B819}" destId="{73629F1F-76DC-463F-A0EE-E1F943C44D09}" srcOrd="0" destOrd="0" presId="urn:microsoft.com/office/officeart/2008/layout/VerticalCurvedList"/>
    <dgm:cxn modelId="{DD8F19FD-016C-43A7-802B-59E5C05F7187}" type="presParOf" srcId="{74B2AF90-ADCA-4E2F-AF05-AAF8CDE2D26E}" destId="{6D63FC66-D3C2-48D1-8AB5-D140A63C58D7}" srcOrd="9" destOrd="0" presId="urn:microsoft.com/office/officeart/2008/layout/VerticalCurvedList"/>
    <dgm:cxn modelId="{FF086EFA-8DF9-4697-A67E-88A42FC36161}" type="presParOf" srcId="{74B2AF90-ADCA-4E2F-AF05-AAF8CDE2D26E}" destId="{C2E99C8C-7DB6-4C8F-954C-816687AC3990}" srcOrd="10" destOrd="0" presId="urn:microsoft.com/office/officeart/2008/layout/VerticalCurvedList"/>
    <dgm:cxn modelId="{73F9EF95-A111-4D6D-BDA2-64F48F095D09}" type="presParOf" srcId="{C2E99C8C-7DB6-4C8F-954C-816687AC3990}" destId="{EBDCC0DA-129B-46B6-87FB-049A67D4B6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9C805D5E-13DD-4179-9DCC-D2079DE0877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kern="1200" dirty="0">
              <a:latin typeface="Calibri" panose="020F0502020204030204" pitchFamily="34" charset="0"/>
              <a:cs typeface="Calibri" panose="020F0502020204030204" pitchFamily="34" charset="0"/>
            </a:rPr>
            <a:t>τα πεπραγμένα των τριών κύκλων της ΔΕΑ περιλαμβάνουν εικοσιεννέα  συναντήσεις των Συμβουλευτικών Ομάδων Εργασίας, οκτώ συναντήσεις της ολομέλειας των πλατφορμών καινοτομίας, και έξι συναντήσεις της ολομέλειας των οκτώ τομέων προτεραιότητας</a:t>
          </a:r>
          <a:endParaRPr lang="en-GB" sz="1400" kern="1200" dirty="0">
            <a:latin typeface="Calibri" panose="020F0502020204030204" pitchFamily="34" charset="0"/>
            <a:cs typeface="Calibri" panose="020F0502020204030204" pitchFamily="34" charset="0"/>
          </a:endParaRPr>
        </a:p>
      </dgm:t>
    </dgm:pt>
    <dgm:pt modelId="{DBD45022-5A58-4ABB-A17C-1D660B610A00}" type="parTrans" cxnId="{C7FF76A4-DC87-46A8-B916-5EDE639CCED9}">
      <dgm:prSet/>
      <dgm:spPr/>
      <dgm:t>
        <a:bodyPr/>
        <a:lstStyle/>
        <a:p>
          <a:pPr algn="just"/>
          <a:endParaRPr lang="en-GB" sz="1400">
            <a:latin typeface="Calibri" panose="020F0502020204030204" pitchFamily="34" charset="0"/>
            <a:cs typeface="Calibri" panose="020F0502020204030204" pitchFamily="34" charset="0"/>
          </a:endParaRPr>
        </a:p>
      </dgm:t>
    </dgm:pt>
    <dgm:pt modelId="{28EE842C-3791-4922-936F-FF8743CEAA71}" type="sibTrans" cxnId="{C7FF76A4-DC87-46A8-B916-5EDE639CCED9}">
      <dgm:prSet/>
      <dgm:spPr/>
      <dgm:t>
        <a:bodyPr/>
        <a:lstStyle/>
        <a:p>
          <a:pPr algn="just"/>
          <a:endParaRPr lang="en-GB" sz="1400">
            <a:latin typeface="Calibri" panose="020F0502020204030204" pitchFamily="34" charset="0"/>
            <a:cs typeface="Calibri" panose="020F0502020204030204" pitchFamily="34" charset="0"/>
          </a:endParaRPr>
        </a:p>
      </dgm:t>
    </dgm:pt>
    <dgm:pt modelId="{E92879CC-F1C0-405B-B7A9-824CCA0AE763}">
      <dgm:prSet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kern="1200" dirty="0">
              <a:solidFill>
                <a:schemeClr val="bg1"/>
              </a:solidFill>
              <a:latin typeface="Calibri" panose="020F0502020204030204" pitchFamily="34" charset="0"/>
              <a:cs typeface="Calibri" panose="020F0502020204030204" pitchFamily="34" charset="0"/>
            </a:rPr>
            <a:t>Χρηματοδοτήθηκαν μελέτες για την προετοιμασία της επόμενης περιόδου προγραμματισμού 2021–2027 που αφορούν</a:t>
          </a:r>
          <a:endParaRPr lang="en-GB" sz="1400" kern="1200" dirty="0">
            <a:solidFill>
              <a:schemeClr val="bg1"/>
            </a:solidFill>
            <a:latin typeface="Calibri" panose="020F0502020204030204" pitchFamily="34" charset="0"/>
            <a:cs typeface="Calibri" panose="020F0502020204030204" pitchFamily="34" charset="0"/>
          </a:endParaRPr>
        </a:p>
      </dgm:t>
    </dgm:pt>
    <dgm:pt modelId="{7D597A98-900F-4BBC-9163-1CF4F4D832A3}" type="parTrans" cxnId="{0B1247C4-9073-4497-9FD3-F4395A69EC9E}">
      <dgm:prSet/>
      <dgm:spPr/>
      <dgm:t>
        <a:bodyPr/>
        <a:lstStyle/>
        <a:p>
          <a:pPr algn="just"/>
          <a:endParaRPr lang="en-GB" sz="1400">
            <a:latin typeface="Calibri" panose="020F0502020204030204" pitchFamily="34" charset="0"/>
            <a:cs typeface="Calibri" panose="020F0502020204030204" pitchFamily="34" charset="0"/>
          </a:endParaRPr>
        </a:p>
      </dgm:t>
    </dgm:pt>
    <dgm:pt modelId="{03841DA9-43E2-4BAA-897E-44B3406E7D9F}" type="sibTrans" cxnId="{0B1247C4-9073-4497-9FD3-F4395A69EC9E}">
      <dgm:prSet/>
      <dgm:spPr/>
      <dgm:t>
        <a:bodyPr/>
        <a:lstStyle/>
        <a:p>
          <a:pPr algn="just"/>
          <a:endParaRPr lang="en-GB" sz="1400">
            <a:latin typeface="Calibri" panose="020F0502020204030204" pitchFamily="34" charset="0"/>
            <a:cs typeface="Calibri" panose="020F0502020204030204" pitchFamily="34" charset="0"/>
          </a:endParaRPr>
        </a:p>
      </dgm:t>
    </dgm:pt>
    <dgm:pt modelId="{9F53C6BF-52B9-433E-AFCA-F2FBF970BDAD}">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kern="1200" dirty="0">
              <a:latin typeface="Calibri" panose="020F0502020204030204" pitchFamily="34" charset="0"/>
              <a:cs typeface="Calibri" panose="020F0502020204030204" pitchFamily="34" charset="0"/>
            </a:rPr>
            <a:t>τη </a:t>
          </a:r>
          <a:r>
            <a:rPr lang="el-GR" sz="1400" i="1" kern="1200" dirty="0">
              <a:latin typeface="Calibri" panose="020F0502020204030204" pitchFamily="34" charset="0"/>
              <a:cs typeface="Calibri" panose="020F0502020204030204" pitchFamily="34" charset="0"/>
            </a:rPr>
            <a:t>Βελτίωση των Μηχανισμών και Διαδικασιών Επιχειρηματικής Ανακάλυψης, Βασικά χαρακτηριστικά του εθνικού συστήματος καινοτομίας – Συνεισφορά στην αποτύπωση των βασικών διεθνών και ευρωπαϊκών προκλήσεων για τη νέα Στρατηγική RIS</a:t>
          </a:r>
          <a:endParaRPr lang="en-GB" sz="1400" kern="1200" dirty="0">
            <a:latin typeface="Calibri" panose="020F0502020204030204" pitchFamily="34" charset="0"/>
            <a:cs typeface="Calibri" panose="020F0502020204030204" pitchFamily="34" charset="0"/>
          </a:endParaRPr>
        </a:p>
      </dgm:t>
    </dgm:pt>
    <dgm:pt modelId="{88B31840-C7D2-4203-8050-6A70DCE5B68B}" type="parTrans" cxnId="{B7D856F8-39C3-4B26-81E5-5EFB34C56833}">
      <dgm:prSet/>
      <dgm:spPr/>
      <dgm:t>
        <a:bodyPr/>
        <a:lstStyle/>
        <a:p>
          <a:pPr algn="just"/>
          <a:endParaRPr lang="en-GB" sz="1400">
            <a:latin typeface="Calibri" panose="020F0502020204030204" pitchFamily="34" charset="0"/>
            <a:cs typeface="Calibri" panose="020F0502020204030204" pitchFamily="34" charset="0"/>
          </a:endParaRPr>
        </a:p>
      </dgm:t>
    </dgm:pt>
    <dgm:pt modelId="{02A51E2B-76C3-4EB9-B06E-283620B04F36}" type="sibTrans" cxnId="{B7D856F8-39C3-4B26-81E5-5EFB34C56833}">
      <dgm:prSet/>
      <dgm:spPr/>
      <dgm:t>
        <a:bodyPr/>
        <a:lstStyle/>
        <a:p>
          <a:pPr algn="just"/>
          <a:endParaRPr lang="en-GB" sz="1400">
            <a:latin typeface="Calibri" panose="020F0502020204030204" pitchFamily="34" charset="0"/>
            <a:cs typeface="Calibri" panose="020F0502020204030204" pitchFamily="34" charset="0"/>
          </a:endParaRPr>
        </a:p>
      </dgm:t>
    </dgm:pt>
    <dgm:pt modelId="{FE536CEF-7C2E-4B40-9D10-9095B6D38A0A}">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i="0" kern="1200" dirty="0">
              <a:latin typeface="Calibri" panose="020F0502020204030204" pitchFamily="34" charset="0"/>
              <a:cs typeface="Calibri" panose="020F0502020204030204" pitchFamily="34" charset="0"/>
            </a:rPr>
            <a:t>το </a:t>
          </a:r>
          <a:r>
            <a:rPr lang="el-GR" sz="1400" i="1" kern="1200" dirty="0">
              <a:latin typeface="Calibri" panose="020F0502020204030204" pitchFamily="34" charset="0"/>
              <a:cs typeface="Calibri" panose="020F0502020204030204" pitchFamily="34" charset="0"/>
            </a:rPr>
            <a:t>Σύστημα διακυβέρνησης και μηχανισμός παρακολούθησης και αξιολόγησης της RIS3 – Προτάσεις βελτίωσης</a:t>
          </a:r>
          <a:endParaRPr lang="en-GB" sz="1400" i="1" kern="1200" dirty="0">
            <a:latin typeface="Calibri" panose="020F0502020204030204" pitchFamily="34" charset="0"/>
            <a:cs typeface="Calibri" panose="020F0502020204030204" pitchFamily="34" charset="0"/>
          </a:endParaRPr>
        </a:p>
      </dgm:t>
    </dgm:pt>
    <dgm:pt modelId="{48B8EB31-B437-45AE-8788-C91B1438A013}" type="parTrans" cxnId="{65D04F39-6DEA-4DE9-9DF9-59EAC9FA6861}">
      <dgm:prSet/>
      <dgm:spPr/>
      <dgm:t>
        <a:bodyPr/>
        <a:lstStyle/>
        <a:p>
          <a:pPr algn="just"/>
          <a:endParaRPr lang="en-GB" sz="1400">
            <a:latin typeface="Calibri" panose="020F0502020204030204" pitchFamily="34" charset="0"/>
            <a:cs typeface="Calibri" panose="020F0502020204030204" pitchFamily="34" charset="0"/>
          </a:endParaRPr>
        </a:p>
      </dgm:t>
    </dgm:pt>
    <dgm:pt modelId="{6674140D-8C04-4FB5-819B-1017A891F088}" type="sibTrans" cxnId="{65D04F39-6DEA-4DE9-9DF9-59EAC9FA6861}">
      <dgm:prSet/>
      <dgm:spPr/>
      <dgm:t>
        <a:bodyPr/>
        <a:lstStyle/>
        <a:p>
          <a:pPr algn="just"/>
          <a:endParaRPr lang="en-GB" sz="1400">
            <a:latin typeface="Calibri" panose="020F0502020204030204" pitchFamily="34" charset="0"/>
            <a:cs typeface="Calibri" panose="020F0502020204030204" pitchFamily="34" charset="0"/>
          </a:endParaRPr>
        </a:p>
      </dgm:t>
    </dgm:pt>
    <dgm:pt modelId="{FC057F4B-F982-4C18-8E9B-28319FD2A0B7}">
      <dgm:prSet custT="1"/>
      <dgm:spPr>
        <a:xfrm>
          <a:off x="777619" y="980221"/>
          <a:ext cx="11111732" cy="490110"/>
        </a:xfrm>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400" kern="1200" dirty="0">
              <a:solidFill>
                <a:schemeClr val="bg1"/>
              </a:solidFill>
              <a:latin typeface="Calibri" panose="020F0502020204030204" pitchFamily="34" charset="0"/>
              <a:cs typeface="Calibri" panose="020F0502020204030204" pitchFamily="34" charset="0"/>
            </a:rPr>
            <a:t>Ολόκληρη η οργάνωση της Διαδικασίας Επιχειρηματικής Ανακάλυψης υποστηρίχθηκε από το έργο «Μηχανισμός Παρακολούθησης» που κάλυπτε το κόστος των Ομάδων Εργασίας, των Πλατφορμών και της συμμετοχής του προσωπικού της ΓΓΕΤ σε διάφορα συνέδρια, και εκδηλώσεις για την ΕΣΕΕ:</a:t>
          </a:r>
          <a:endParaRPr lang="en-GB" sz="1400" kern="1200" dirty="0">
            <a:solidFill>
              <a:schemeClr val="bg1"/>
            </a:solidFill>
            <a:latin typeface="Calibri" panose="020F0502020204030204" pitchFamily="34" charset="0"/>
            <a:ea typeface="+mn-ea"/>
            <a:cs typeface="Calibri" panose="020F0502020204030204" pitchFamily="34" charset="0"/>
          </a:endParaRPr>
        </a:p>
      </dgm:t>
    </dgm:pt>
    <dgm:pt modelId="{4FD649BE-7128-474B-B274-BB004A140270}" type="sibTrans" cxnId="{51ADD7CE-9D4D-455F-B0EC-7415B618847E}">
      <dgm:prSet/>
      <dgm:spPr>
        <a:ln>
          <a:solidFill>
            <a:srgbClr val="886B48"/>
          </a:solidFill>
        </a:ln>
      </dgm:spPr>
      <dgm:t>
        <a:bodyPr/>
        <a:lstStyle/>
        <a:p>
          <a:pPr algn="just"/>
          <a:endParaRPr lang="en-GB" sz="1400">
            <a:latin typeface="Calibri" panose="020F0502020204030204" pitchFamily="34" charset="0"/>
            <a:cs typeface="Calibri" panose="020F0502020204030204" pitchFamily="34" charset="0"/>
          </a:endParaRPr>
        </a:p>
      </dgm:t>
    </dgm:pt>
    <dgm:pt modelId="{DB3BCE2F-1A1A-47CE-B3F1-122C70C571C1}" type="parTrans" cxnId="{51ADD7CE-9D4D-455F-B0EC-7415B618847E}">
      <dgm:prSet/>
      <dgm:spPr/>
      <dgm:t>
        <a:bodyPr/>
        <a:lstStyle/>
        <a:p>
          <a:pPr algn="just"/>
          <a:endParaRPr lang="en-GB" sz="1400">
            <a:latin typeface="Calibri" panose="020F0502020204030204" pitchFamily="34" charset="0"/>
            <a:cs typeface="Calibri" panose="020F0502020204030204" pitchFamily="34" charset="0"/>
          </a:endParaRPr>
        </a:p>
      </dgm:t>
    </dgm:pt>
    <dgm:pt modelId="{D5D905EA-1CF5-4EC1-9C9E-B20A601EF148}">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r>
            <a:rPr lang="el-GR" sz="1400" i="1" dirty="0">
              <a:latin typeface="Calibri" panose="020F0502020204030204" pitchFamily="34" charset="0"/>
              <a:cs typeface="Calibri" panose="020F0502020204030204" pitchFamily="34" charset="0"/>
            </a:rPr>
            <a:t>Αποδελτίωση των αποτελεσμάτων της συμμετοχής σε δράσεις ΕΤΑΚ της προγραμματικής περιόδου 2014-2020 σε εθνικό και ευρωπαϊκό επίπεδο</a:t>
          </a:r>
          <a:endParaRPr lang="en-GB" sz="1400" dirty="0">
            <a:latin typeface="Calibri" panose="020F0502020204030204" pitchFamily="34" charset="0"/>
            <a:cs typeface="Calibri" panose="020F0502020204030204" pitchFamily="34" charset="0"/>
          </a:endParaRPr>
        </a:p>
      </dgm:t>
    </dgm:pt>
    <dgm:pt modelId="{1B1F6446-A2F0-4175-9F7D-7E19C26DF007}" type="parTrans" cxnId="{5F88FCED-94F9-46A3-9FD7-7B31752AF8B1}">
      <dgm:prSet/>
      <dgm:spPr/>
      <dgm:t>
        <a:bodyPr/>
        <a:lstStyle/>
        <a:p>
          <a:endParaRPr lang="en-GB" sz="1400">
            <a:latin typeface="Calibri" panose="020F0502020204030204" pitchFamily="34" charset="0"/>
            <a:cs typeface="Calibri" panose="020F0502020204030204" pitchFamily="34" charset="0"/>
          </a:endParaRPr>
        </a:p>
      </dgm:t>
    </dgm:pt>
    <dgm:pt modelId="{D5BC0C4E-2EA5-41ED-B13F-73EA021199C6}" type="sibTrans" cxnId="{5F88FCED-94F9-46A3-9FD7-7B31752AF8B1}">
      <dgm:prSet/>
      <dgm:spPr/>
      <dgm:t>
        <a:bodyPr/>
        <a:lstStyle/>
        <a:p>
          <a:endParaRPr lang="en-GB" sz="14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6"/>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6"/>
      <dgm:spPr/>
    </dgm:pt>
    <dgm:pt modelId="{4C5FAB8E-3F69-42F7-85F1-F9023CE13A79}" type="pres">
      <dgm:prSet presAssocID="{14A3A30A-2341-4A02-9852-E7E656DBB53C}" presName="dstNode" presStyleLbl="node1" presStyleIdx="0" presStyleCnt="6"/>
      <dgm:spPr/>
    </dgm:pt>
    <dgm:pt modelId="{E12D85C2-377C-49CC-863D-18F426D8538C}" type="pres">
      <dgm:prSet presAssocID="{FC057F4B-F982-4C18-8E9B-28319FD2A0B7}" presName="text_1" presStyleLbl="node1" presStyleIdx="0" presStyleCnt="6" custScaleX="99592" custScaleY="162872" custLinFactNeighborX="164" custLinFactNeighborY="1024">
        <dgm:presLayoutVars>
          <dgm:bulletEnabled val="1"/>
        </dgm:presLayoutVars>
      </dgm:prSet>
      <dgm:spPr>
        <a:prstGeom prst="rect">
          <a:avLst/>
        </a:prstGeom>
      </dgm:spPr>
    </dgm:pt>
    <dgm:pt modelId="{B2BE65DD-F6E0-4B8C-B068-61A67E981667}"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6"/>
      <dgm:spPr>
        <a:xfrm>
          <a:off x="471300" y="918957"/>
          <a:ext cx="612638" cy="612638"/>
        </a:xfrm>
        <a:prstGeom prst="ellipse">
          <a:avLst/>
        </a:prstGeom>
        <a:solidFill>
          <a:schemeClr val="bg1">
            <a:lumMod val="95000"/>
          </a:schemeClr>
        </a:solidFill>
        <a:ln w="6350" cap="flat" cmpd="sng" algn="ctr">
          <a:solidFill>
            <a:srgbClr val="886B48"/>
          </a:solidFill>
          <a:prstDash val="solid"/>
          <a:miter lim="800000"/>
        </a:ln>
        <a:effectLst/>
      </dgm:spPr>
    </dgm:pt>
    <dgm:pt modelId="{F9FCE66D-4FED-4A41-A4E0-B94EC181A26D}" type="pres">
      <dgm:prSet presAssocID="{9C805D5E-13DD-4179-9DCC-D2079DE08777}" presName="text_2" presStyleLbl="node1" presStyleIdx="1" presStyleCnt="6" custScaleY="123127">
        <dgm:presLayoutVars>
          <dgm:bulletEnabled val="1"/>
        </dgm:presLayoutVars>
      </dgm:prSet>
      <dgm:spPr>
        <a:xfrm>
          <a:off x="725515" y="913773"/>
          <a:ext cx="8868532" cy="456886"/>
        </a:xfrm>
        <a:prstGeom prst="rect">
          <a:avLst/>
        </a:prstGeom>
      </dgm:spPr>
    </dgm:pt>
    <dgm:pt modelId="{09D445B1-8969-4C99-8FC3-711A9D9EE7BC}" type="pres">
      <dgm:prSet presAssocID="{9C805D5E-13DD-4179-9DCC-D2079DE08777}" presName="accent_2" presStyleCnt="0"/>
      <dgm:spPr/>
    </dgm:pt>
    <dgm:pt modelId="{2C0EDBE4-BD44-445F-BB87-DA0846CD85F1}" type="pres">
      <dgm:prSet presAssocID="{9C805D5E-13DD-4179-9DCC-D2079DE08777}" presName="accentRepeatNode" presStyleLbl="solidFgAcc1" presStyleIdx="1" presStyleCnt="6"/>
      <dgm:spPr>
        <a:xfrm>
          <a:off x="439961" y="856662"/>
          <a:ext cx="571108" cy="571108"/>
        </a:xfrm>
        <a:prstGeom prst="ellipse">
          <a:avLst/>
        </a:prstGeom>
        <a:solidFill>
          <a:srgbClr val="FFE9CA"/>
        </a:solidFill>
        <a:ln w="6350" cap="flat" cmpd="sng" algn="ctr">
          <a:solidFill>
            <a:srgbClr val="886B48"/>
          </a:solidFill>
          <a:prstDash val="solid"/>
          <a:miter lim="800000"/>
        </a:ln>
        <a:effectLst/>
      </dgm:spPr>
    </dgm:pt>
    <dgm:pt modelId="{61E546AF-C4FB-4F1B-908A-2D8E3B29894C}" type="pres">
      <dgm:prSet presAssocID="{E92879CC-F1C0-405B-B7A9-824CCA0AE763}" presName="text_3" presStyleLbl="node1" presStyleIdx="2" presStyleCnt="6">
        <dgm:presLayoutVars>
          <dgm:bulletEnabled val="1"/>
        </dgm:presLayoutVars>
      </dgm:prSet>
      <dgm:spPr>
        <a:xfrm>
          <a:off x="1120747" y="2321495"/>
          <a:ext cx="8458031" cy="663527"/>
        </a:xfrm>
        <a:prstGeom prst="rect">
          <a:avLst/>
        </a:prstGeom>
      </dgm:spPr>
    </dgm:pt>
    <dgm:pt modelId="{C0219625-BDBD-41AE-8B0A-7B09473C09D1}" type="pres">
      <dgm:prSet presAssocID="{E92879CC-F1C0-405B-B7A9-824CCA0AE763}" presName="accent_3" presStyleCnt="0"/>
      <dgm:spPr/>
    </dgm:pt>
    <dgm:pt modelId="{71C69913-4539-41C7-BE10-FCC8AEFB778A}" type="pres">
      <dgm:prSet presAssocID="{E92879CC-F1C0-405B-B7A9-824CCA0AE763}" presName="accentRepeatNode" presStyleLbl="solidFgAcc1" presStyleIdx="2" presStyleCnt="6"/>
      <dgm:spPr>
        <a:xfrm>
          <a:off x="706043" y="2238555"/>
          <a:ext cx="829408" cy="829408"/>
        </a:xfrm>
        <a:prstGeom prst="ellipse">
          <a:avLst/>
        </a:prstGeom>
        <a:solidFill>
          <a:prstClr val="white">
            <a:lumMod val="95000"/>
          </a:prstClr>
        </a:solidFill>
        <a:ln w="6350" cap="flat" cmpd="sng" algn="ctr">
          <a:solidFill>
            <a:srgbClr val="886B48"/>
          </a:solidFill>
          <a:prstDash val="solid"/>
          <a:miter lim="800000"/>
        </a:ln>
        <a:effectLst/>
      </dgm:spPr>
    </dgm:pt>
    <dgm:pt modelId="{0E830225-93F7-419F-90A8-7F73CC617888}" type="pres">
      <dgm:prSet presAssocID="{9F53C6BF-52B9-433E-AFCA-F2FBF970BDAD}" presName="text_4" presStyleLbl="node1" presStyleIdx="3" presStyleCnt="6">
        <dgm:presLayoutVars>
          <dgm:bulletEnabled val="1"/>
        </dgm:presLayoutVars>
      </dgm:prSet>
      <dgm:spPr/>
    </dgm:pt>
    <dgm:pt modelId="{D1ABC209-E7D0-4139-9407-DBA24D87B819}" type="pres">
      <dgm:prSet presAssocID="{9F53C6BF-52B9-433E-AFCA-F2FBF970BDAD}" presName="accent_4" presStyleCnt="0"/>
      <dgm:spPr/>
    </dgm:pt>
    <dgm:pt modelId="{73629F1F-76DC-463F-A0EE-E1F943C44D09}" type="pres">
      <dgm:prSet presAssocID="{9F53C6BF-52B9-433E-AFCA-F2FBF970BDAD}" presName="accentRepeatNode" presStyleLbl="solidFgAcc1" presStyleIdx="3" presStyleCnt="6"/>
      <dgm:spPr>
        <a:xfrm>
          <a:off x="439961" y="2911959"/>
          <a:ext cx="571108" cy="571108"/>
        </a:xfrm>
        <a:prstGeom prst="ellipse">
          <a:avLst/>
        </a:prstGeom>
        <a:solidFill>
          <a:srgbClr val="FFE9CA"/>
        </a:solidFill>
        <a:ln w="6350" cap="flat" cmpd="sng" algn="ctr">
          <a:solidFill>
            <a:srgbClr val="886B48"/>
          </a:solidFill>
          <a:prstDash val="solid"/>
          <a:miter lim="800000"/>
        </a:ln>
        <a:effectLst/>
      </dgm:spPr>
    </dgm:pt>
    <dgm:pt modelId="{6D63FC66-D3C2-48D1-8AB5-D140A63C58D7}" type="pres">
      <dgm:prSet presAssocID="{FE536CEF-7C2E-4B40-9D10-9095B6D38A0A}" presName="text_5" presStyleLbl="node1" presStyleIdx="4" presStyleCnt="6">
        <dgm:presLayoutVars>
          <dgm:bulletEnabled val="1"/>
        </dgm:presLayoutVars>
      </dgm:prSet>
      <dgm:spPr/>
    </dgm:pt>
    <dgm:pt modelId="{C2E99C8C-7DB6-4C8F-954C-816687AC3990}" type="pres">
      <dgm:prSet presAssocID="{FE536CEF-7C2E-4B40-9D10-9095B6D38A0A}" presName="accent_5" presStyleCnt="0"/>
      <dgm:spPr/>
    </dgm:pt>
    <dgm:pt modelId="{EBDCC0DA-129B-46B6-87FB-049A67D4B6A0}" type="pres">
      <dgm:prSet presAssocID="{FE536CEF-7C2E-4B40-9D10-9095B6D38A0A}" presName="accentRepeatNode" presStyleLbl="solidFgAcc1" presStyleIdx="4" presStyleCnt="6"/>
      <dgm:spPr>
        <a:xfrm>
          <a:off x="64140" y="3597203"/>
          <a:ext cx="571108" cy="571108"/>
        </a:xfrm>
        <a:prstGeom prst="ellipse">
          <a:avLst/>
        </a:prstGeom>
        <a:solidFill>
          <a:srgbClr val="FFE9CA"/>
        </a:solidFill>
        <a:ln w="6350" cap="flat" cmpd="sng" algn="ctr">
          <a:solidFill>
            <a:srgbClr val="886B48"/>
          </a:solidFill>
          <a:prstDash val="solid"/>
          <a:miter lim="800000"/>
        </a:ln>
        <a:effectLst/>
      </dgm:spPr>
    </dgm:pt>
    <dgm:pt modelId="{FA782989-9C5A-4154-BC81-9DB3D141793D}" type="pres">
      <dgm:prSet presAssocID="{D5D905EA-1CF5-4EC1-9C9E-B20A601EF148}" presName="text_6" presStyleLbl="node1" presStyleIdx="5" presStyleCnt="6">
        <dgm:presLayoutVars>
          <dgm:bulletEnabled val="1"/>
        </dgm:presLayoutVars>
      </dgm:prSet>
      <dgm:spPr>
        <a:xfrm>
          <a:off x="425593" y="4473363"/>
          <a:ext cx="9153185" cy="558670"/>
        </a:xfrm>
        <a:prstGeom prst="rect">
          <a:avLst/>
        </a:prstGeom>
      </dgm:spPr>
    </dgm:pt>
    <dgm:pt modelId="{AD7AC7F2-E9BD-498D-9761-0FF45F54D85A}" type="pres">
      <dgm:prSet presAssocID="{D5D905EA-1CF5-4EC1-9C9E-B20A601EF148}" presName="accent_6" presStyleCnt="0"/>
      <dgm:spPr/>
    </dgm:pt>
    <dgm:pt modelId="{22ACA446-C56B-40E1-A039-5F2AAE63569C}" type="pres">
      <dgm:prSet presAssocID="{D5D905EA-1CF5-4EC1-9C9E-B20A601EF148}" presName="accentRepeatNode" presStyleLbl="solidFgAcc1" presStyleIdx="5" presStyleCnt="6"/>
      <dgm:spPr>
        <a:xfrm>
          <a:off x="76424" y="4403529"/>
          <a:ext cx="698337" cy="698337"/>
        </a:xfrm>
        <a:prstGeom prst="ellipse">
          <a:avLst/>
        </a:prstGeom>
        <a:solidFill>
          <a:srgbClr val="FFE9CA"/>
        </a:solidFill>
        <a:ln w="6350" cap="flat" cmpd="sng" algn="ctr">
          <a:solidFill>
            <a:srgbClr val="886B48"/>
          </a:solidFill>
          <a:prstDash val="solid"/>
          <a:miter lim="800000"/>
        </a:ln>
        <a:effectLst/>
      </dgm:spPr>
    </dgm:pt>
  </dgm:ptLst>
  <dgm:cxnLst>
    <dgm:cxn modelId="{65D04F39-6DEA-4DE9-9DF9-59EAC9FA6861}" srcId="{14A3A30A-2341-4A02-9852-E7E656DBB53C}" destId="{FE536CEF-7C2E-4B40-9D10-9095B6D38A0A}" srcOrd="4" destOrd="0" parTransId="{48B8EB31-B437-45AE-8788-C91B1438A013}" sibTransId="{6674140D-8C04-4FB5-819B-1017A891F088}"/>
    <dgm:cxn modelId="{0681D05B-3E92-4A65-AE69-F27A926CF93B}" type="presOf" srcId="{E92879CC-F1C0-405B-B7A9-824CCA0AE763}" destId="{61E546AF-C4FB-4F1B-908A-2D8E3B29894C}" srcOrd="0" destOrd="0" presId="urn:microsoft.com/office/officeart/2008/layout/VerticalCurvedList"/>
    <dgm:cxn modelId="{8D6E2963-72AB-4F9D-8449-E5DFA2F0144F}" type="presOf" srcId="{9F53C6BF-52B9-433E-AFCA-F2FBF970BDAD}" destId="{0E830225-93F7-419F-90A8-7F73CC617888}" srcOrd="0" destOrd="0" presId="urn:microsoft.com/office/officeart/2008/layout/VerticalCurvedList"/>
    <dgm:cxn modelId="{ACAE1A64-FF0D-40F3-84F2-C1B2ECB74100}" type="presOf" srcId="{D5D905EA-1CF5-4EC1-9C9E-B20A601EF148}" destId="{FA782989-9C5A-4154-BC81-9DB3D141793D}" srcOrd="0" destOrd="0" presId="urn:microsoft.com/office/officeart/2008/layout/VerticalCurvedList"/>
    <dgm:cxn modelId="{D0CA7664-FD5E-46DB-9A8E-3CA18D61999C}" type="presOf" srcId="{FC057F4B-F982-4C18-8E9B-28319FD2A0B7}" destId="{E12D85C2-377C-49CC-863D-18F426D8538C}" srcOrd="0" destOrd="0" presId="urn:microsoft.com/office/officeart/2008/layout/VerticalCurvedList"/>
    <dgm:cxn modelId="{C7FF76A4-DC87-46A8-B916-5EDE639CCED9}" srcId="{14A3A30A-2341-4A02-9852-E7E656DBB53C}" destId="{9C805D5E-13DD-4179-9DCC-D2079DE08777}" srcOrd="1" destOrd="0" parTransId="{DBD45022-5A58-4ABB-A17C-1D660B610A00}" sibTransId="{28EE842C-3791-4922-936F-FF8743CEAA71}"/>
    <dgm:cxn modelId="{0B1247C4-9073-4497-9FD3-F4395A69EC9E}" srcId="{14A3A30A-2341-4A02-9852-E7E656DBB53C}" destId="{E92879CC-F1C0-405B-B7A9-824CCA0AE763}" srcOrd="2" destOrd="0" parTransId="{7D597A98-900F-4BBC-9163-1CF4F4D832A3}" sibTransId="{03841DA9-43E2-4BAA-897E-44B3406E7D9F}"/>
    <dgm:cxn modelId="{4EBA00C7-6464-4C84-AEDF-DA676B1E3534}" type="presOf" srcId="{FE536CEF-7C2E-4B40-9D10-9095B6D38A0A}" destId="{6D63FC66-D3C2-48D1-8AB5-D140A63C58D7}" srcOrd="0" destOrd="0" presId="urn:microsoft.com/office/officeart/2008/layout/VerticalCurvedList"/>
    <dgm:cxn modelId="{51ADD7CE-9D4D-455F-B0EC-7415B618847E}" srcId="{14A3A30A-2341-4A02-9852-E7E656DBB53C}" destId="{FC057F4B-F982-4C18-8E9B-28319FD2A0B7}" srcOrd="0" destOrd="0" parTransId="{DB3BCE2F-1A1A-47CE-B3F1-122C70C571C1}" sibTransId="{4FD649BE-7128-474B-B274-BB004A140270}"/>
    <dgm:cxn modelId="{5F88FCED-94F9-46A3-9FD7-7B31752AF8B1}" srcId="{14A3A30A-2341-4A02-9852-E7E656DBB53C}" destId="{D5D905EA-1CF5-4EC1-9C9E-B20A601EF148}" srcOrd="5" destOrd="0" parTransId="{1B1F6446-A2F0-4175-9F7D-7E19C26DF007}" sibTransId="{D5BC0C4E-2EA5-41ED-B13F-73EA021199C6}"/>
    <dgm:cxn modelId="{4347BAEE-F083-4E91-99B6-429011C5E69B}" type="presOf" srcId="{4FD649BE-7128-474B-B274-BB004A140270}" destId="{ADEDB903-B4D4-41BD-9438-4796BF9EEFAC}" srcOrd="0" destOrd="0" presId="urn:microsoft.com/office/officeart/2008/layout/VerticalCurvedList"/>
    <dgm:cxn modelId="{5DDC76EF-7F97-4927-8EC5-9D13BB219DEF}" type="presOf" srcId="{9C805D5E-13DD-4179-9DCC-D2079DE08777}" destId="{F9FCE66D-4FED-4A41-A4E0-B94EC181A26D}"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B7D856F8-39C3-4B26-81E5-5EFB34C56833}" srcId="{14A3A30A-2341-4A02-9852-E7E656DBB53C}" destId="{9F53C6BF-52B9-433E-AFCA-F2FBF970BDAD}" srcOrd="3" destOrd="0" parTransId="{88B31840-C7D2-4203-8050-6A70DCE5B68B}" sibTransId="{02A51E2B-76C3-4EB9-B06E-283620B04F36}"/>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BF3644A-3748-425B-A335-5B554535DF5D}" type="presParOf" srcId="{74B2AF90-ADCA-4E2F-AF05-AAF8CDE2D26E}" destId="{E12D85C2-377C-49CC-863D-18F426D8538C}" srcOrd="1" destOrd="0" presId="urn:microsoft.com/office/officeart/2008/layout/VerticalCurvedList"/>
    <dgm:cxn modelId="{4F748419-4A7B-44D8-AB38-FFC071681E93}" type="presParOf" srcId="{74B2AF90-ADCA-4E2F-AF05-AAF8CDE2D26E}" destId="{B2BE65DD-F6E0-4B8C-B068-61A67E981667}" srcOrd="2" destOrd="0" presId="urn:microsoft.com/office/officeart/2008/layout/VerticalCurvedList"/>
    <dgm:cxn modelId="{14CACE84-4640-4781-959B-844F4A38986C}" type="presParOf" srcId="{B2BE65DD-F6E0-4B8C-B068-61A67E981667}" destId="{95057EC7-D3D5-45B3-8070-02F16855203E}" srcOrd="0" destOrd="0" presId="urn:microsoft.com/office/officeart/2008/layout/VerticalCurvedList"/>
    <dgm:cxn modelId="{FD670DBD-C23E-4BC2-BDBE-F1C718AD3F93}" type="presParOf" srcId="{74B2AF90-ADCA-4E2F-AF05-AAF8CDE2D26E}" destId="{F9FCE66D-4FED-4A41-A4E0-B94EC181A26D}" srcOrd="3" destOrd="0" presId="urn:microsoft.com/office/officeart/2008/layout/VerticalCurvedList"/>
    <dgm:cxn modelId="{6E37C21D-DAE9-4CDA-B988-BA5C3EC5FBF3}" type="presParOf" srcId="{74B2AF90-ADCA-4E2F-AF05-AAF8CDE2D26E}" destId="{09D445B1-8969-4C99-8FC3-711A9D9EE7BC}" srcOrd="4" destOrd="0" presId="urn:microsoft.com/office/officeart/2008/layout/VerticalCurvedList"/>
    <dgm:cxn modelId="{29A5D5A4-C019-4997-AE41-5BAA922A698E}" type="presParOf" srcId="{09D445B1-8969-4C99-8FC3-711A9D9EE7BC}" destId="{2C0EDBE4-BD44-445F-BB87-DA0846CD85F1}" srcOrd="0" destOrd="0" presId="urn:microsoft.com/office/officeart/2008/layout/VerticalCurvedList"/>
    <dgm:cxn modelId="{DCADBF1A-80F9-44BE-9C55-7CC7EF06B170}" type="presParOf" srcId="{74B2AF90-ADCA-4E2F-AF05-AAF8CDE2D26E}" destId="{61E546AF-C4FB-4F1B-908A-2D8E3B29894C}" srcOrd="5" destOrd="0" presId="urn:microsoft.com/office/officeart/2008/layout/VerticalCurvedList"/>
    <dgm:cxn modelId="{25DA1721-D212-4040-BC70-9E4A53CD0876}" type="presParOf" srcId="{74B2AF90-ADCA-4E2F-AF05-AAF8CDE2D26E}" destId="{C0219625-BDBD-41AE-8B0A-7B09473C09D1}" srcOrd="6" destOrd="0" presId="urn:microsoft.com/office/officeart/2008/layout/VerticalCurvedList"/>
    <dgm:cxn modelId="{2C89C6D7-75B4-453C-BDCE-9ABC60A87F2C}" type="presParOf" srcId="{C0219625-BDBD-41AE-8B0A-7B09473C09D1}" destId="{71C69913-4539-41C7-BE10-FCC8AEFB778A}" srcOrd="0" destOrd="0" presId="urn:microsoft.com/office/officeart/2008/layout/VerticalCurvedList"/>
    <dgm:cxn modelId="{C9FCC31E-5810-4EA7-B1F9-4D3CE923FAD5}" type="presParOf" srcId="{74B2AF90-ADCA-4E2F-AF05-AAF8CDE2D26E}" destId="{0E830225-93F7-419F-90A8-7F73CC617888}" srcOrd="7" destOrd="0" presId="urn:microsoft.com/office/officeart/2008/layout/VerticalCurvedList"/>
    <dgm:cxn modelId="{49C5E927-0E56-448B-8693-DC943519A439}" type="presParOf" srcId="{74B2AF90-ADCA-4E2F-AF05-AAF8CDE2D26E}" destId="{D1ABC209-E7D0-4139-9407-DBA24D87B819}" srcOrd="8" destOrd="0" presId="urn:microsoft.com/office/officeart/2008/layout/VerticalCurvedList"/>
    <dgm:cxn modelId="{35BB75F1-45D2-416B-AD98-9907F1E68EDE}" type="presParOf" srcId="{D1ABC209-E7D0-4139-9407-DBA24D87B819}" destId="{73629F1F-76DC-463F-A0EE-E1F943C44D09}" srcOrd="0" destOrd="0" presId="urn:microsoft.com/office/officeart/2008/layout/VerticalCurvedList"/>
    <dgm:cxn modelId="{DD8F19FD-016C-43A7-802B-59E5C05F7187}" type="presParOf" srcId="{74B2AF90-ADCA-4E2F-AF05-AAF8CDE2D26E}" destId="{6D63FC66-D3C2-48D1-8AB5-D140A63C58D7}" srcOrd="9" destOrd="0" presId="urn:microsoft.com/office/officeart/2008/layout/VerticalCurvedList"/>
    <dgm:cxn modelId="{FF086EFA-8DF9-4697-A67E-88A42FC36161}" type="presParOf" srcId="{74B2AF90-ADCA-4E2F-AF05-AAF8CDE2D26E}" destId="{C2E99C8C-7DB6-4C8F-954C-816687AC3990}" srcOrd="10" destOrd="0" presId="urn:microsoft.com/office/officeart/2008/layout/VerticalCurvedList"/>
    <dgm:cxn modelId="{73F9EF95-A111-4D6D-BDA2-64F48F095D09}" type="presParOf" srcId="{C2E99C8C-7DB6-4C8F-954C-816687AC3990}" destId="{EBDCC0DA-129B-46B6-87FB-049A67D4B6A0}" srcOrd="0" destOrd="0" presId="urn:microsoft.com/office/officeart/2008/layout/VerticalCurvedList"/>
    <dgm:cxn modelId="{A9A9A69B-0F4B-4AD0-9DB5-097B13302598}" type="presParOf" srcId="{74B2AF90-ADCA-4E2F-AF05-AAF8CDE2D26E}" destId="{FA782989-9C5A-4154-BC81-9DB3D141793D}" srcOrd="11" destOrd="0" presId="urn:microsoft.com/office/officeart/2008/layout/VerticalCurvedList"/>
    <dgm:cxn modelId="{EAE068B5-BFE2-44C9-9137-9D55FABD54E1}" type="presParOf" srcId="{74B2AF90-ADCA-4E2F-AF05-AAF8CDE2D26E}" destId="{AD7AC7F2-E9BD-498D-9761-0FF45F54D85A}" srcOrd="12" destOrd="0" presId="urn:microsoft.com/office/officeart/2008/layout/VerticalCurvedList"/>
    <dgm:cxn modelId="{5CA4DDE9-B28B-4C62-A252-6AE4DFA6952A}" type="presParOf" srcId="{AD7AC7F2-E9BD-498D-9761-0FF45F54D85A}" destId="{22ACA446-C56B-40E1-A039-5F2AAE6356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9C805D5E-13DD-4179-9DCC-D2079DE0877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b="1" kern="1200" dirty="0">
              <a:latin typeface="Calibri" panose="020F0502020204030204" pitchFamily="34" charset="0"/>
              <a:cs typeface="Calibri" panose="020F0502020204030204" pitchFamily="34" charset="0"/>
            </a:rPr>
            <a:t>Θεσμοθετημένη μόνιμη σύσταση και λειτουργία των οργάνων διοίκησης των πλατφορμών καινοτομίας </a:t>
          </a:r>
          <a:r>
            <a:rPr lang="el-GR" sz="1400" kern="1200" dirty="0">
              <a:latin typeface="Calibri" panose="020F0502020204030204" pitchFamily="34" charset="0"/>
              <a:cs typeface="Calibri" panose="020F0502020204030204" pitchFamily="34" charset="0"/>
            </a:rPr>
            <a:t>– χωρίς να απαιτείται η έκδοση απόφασης του Γενικού Γραμματέα Έρευνας &amp; Τεχνολογίας σε κάθε προγραμματική περίοδο – και η διασφάλιση της συμμετοχής εκπροσώπων του τετραπλού έλικα.</a:t>
          </a:r>
          <a:endParaRPr lang="en-GB" sz="1400" kern="1200" dirty="0">
            <a:latin typeface="Calibri" panose="020F0502020204030204" pitchFamily="34" charset="0"/>
            <a:cs typeface="Calibri" panose="020F0502020204030204" pitchFamily="34" charset="0"/>
          </a:endParaRPr>
        </a:p>
      </dgm:t>
    </dgm:pt>
    <dgm:pt modelId="{DBD45022-5A58-4ABB-A17C-1D660B610A00}" type="parTrans" cxnId="{C7FF76A4-DC87-46A8-B916-5EDE639CCED9}">
      <dgm:prSet/>
      <dgm:spPr/>
      <dgm:t>
        <a:bodyPr/>
        <a:lstStyle/>
        <a:p>
          <a:pPr algn="just"/>
          <a:endParaRPr lang="en-GB" sz="1400">
            <a:latin typeface="Calibri" panose="020F0502020204030204" pitchFamily="34" charset="0"/>
            <a:cs typeface="Calibri" panose="020F0502020204030204" pitchFamily="34" charset="0"/>
          </a:endParaRPr>
        </a:p>
      </dgm:t>
    </dgm:pt>
    <dgm:pt modelId="{28EE842C-3791-4922-936F-FF8743CEAA71}" type="sibTrans" cxnId="{C7FF76A4-DC87-46A8-B916-5EDE639CCED9}">
      <dgm:prSet/>
      <dgm:spPr/>
      <dgm:t>
        <a:bodyPr/>
        <a:lstStyle/>
        <a:p>
          <a:pPr algn="just"/>
          <a:endParaRPr lang="en-GB" sz="1400">
            <a:latin typeface="Calibri" panose="020F0502020204030204" pitchFamily="34" charset="0"/>
            <a:cs typeface="Calibri" panose="020F0502020204030204" pitchFamily="34" charset="0"/>
          </a:endParaRPr>
        </a:p>
      </dgm:t>
    </dgm:pt>
    <dgm:pt modelId="{E92879CC-F1C0-405B-B7A9-824CCA0AE763}">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600" kern="1200" dirty="0">
              <a:solidFill>
                <a:schemeClr val="tx1"/>
              </a:solidFill>
              <a:latin typeface="Calibri" panose="020F0502020204030204" pitchFamily="34" charset="0"/>
              <a:cs typeface="Calibri" panose="020F0502020204030204" pitchFamily="34" charset="0"/>
            </a:rPr>
            <a:t>Εξορθολογισμός του ρόλου και της σύνθεσης των ΠΣΕΚ, </a:t>
          </a:r>
          <a:r>
            <a:rPr lang="el-GR" sz="1400" kern="1200" dirty="0">
              <a:solidFill>
                <a:schemeClr val="tx1"/>
              </a:solidFill>
              <a:latin typeface="Calibri" panose="020F0502020204030204" pitchFamily="34" charset="0"/>
              <a:cs typeface="Calibri" panose="020F0502020204030204" pitchFamily="34" charset="0"/>
            </a:rPr>
            <a:t>ενέργεια η οποία θα μπορούσε να πραγματοποιηθεί και στο πλαίσιο νομοθετικής παρέμβασης, καθώς στο υφιστάμενο θεσμικό πλαίσιο (Ν. 4310/2014 και Ν. </a:t>
          </a:r>
          <a:r>
            <a:rPr lang="el-GR" sz="1400" kern="1200" dirty="0">
              <a:solidFill>
                <a:schemeClr val="tx1"/>
              </a:solidFill>
              <a:latin typeface="Calibri" panose="020F0502020204030204" pitchFamily="34" charset="0"/>
              <a:ea typeface="+mn-ea"/>
              <a:cs typeface="Calibri" panose="020F0502020204030204" pitchFamily="34" charset="0"/>
            </a:rPr>
            <a:t>4386/2016</a:t>
          </a:r>
          <a:r>
            <a:rPr lang="el-GR" sz="1400" kern="1200" dirty="0">
              <a:solidFill>
                <a:schemeClr val="tx1"/>
              </a:solidFill>
              <a:latin typeface="Calibri" panose="020F0502020204030204" pitchFamily="34" charset="0"/>
              <a:cs typeface="Calibri" panose="020F0502020204030204" pitchFamily="34" charset="0"/>
            </a:rPr>
            <a:t>) ο ρόλος και οι αρμοδιότητες των ΠΣΕΚ δεν περιγράφονται επαρκώς αναλυτικά.</a:t>
          </a:r>
          <a:endParaRPr lang="en-GB" sz="1400" kern="1200" dirty="0">
            <a:solidFill>
              <a:schemeClr val="tx1"/>
            </a:solidFill>
            <a:latin typeface="Calibri" panose="020F0502020204030204" pitchFamily="34" charset="0"/>
            <a:cs typeface="Calibri" panose="020F0502020204030204" pitchFamily="34" charset="0"/>
          </a:endParaRPr>
        </a:p>
      </dgm:t>
    </dgm:pt>
    <dgm:pt modelId="{7D597A98-900F-4BBC-9163-1CF4F4D832A3}" type="parTrans" cxnId="{0B1247C4-9073-4497-9FD3-F4395A69EC9E}">
      <dgm:prSet/>
      <dgm:spPr/>
      <dgm:t>
        <a:bodyPr/>
        <a:lstStyle/>
        <a:p>
          <a:pPr algn="just"/>
          <a:endParaRPr lang="en-GB" sz="1400">
            <a:latin typeface="Calibri" panose="020F0502020204030204" pitchFamily="34" charset="0"/>
            <a:cs typeface="Calibri" panose="020F0502020204030204" pitchFamily="34" charset="0"/>
          </a:endParaRPr>
        </a:p>
      </dgm:t>
    </dgm:pt>
    <dgm:pt modelId="{03841DA9-43E2-4BAA-897E-44B3406E7D9F}" type="sibTrans" cxnId="{0B1247C4-9073-4497-9FD3-F4395A69EC9E}">
      <dgm:prSet/>
      <dgm:spPr/>
      <dgm:t>
        <a:bodyPr/>
        <a:lstStyle/>
        <a:p>
          <a:pPr algn="just"/>
          <a:endParaRPr lang="en-GB" sz="1400">
            <a:latin typeface="Calibri" panose="020F0502020204030204" pitchFamily="34" charset="0"/>
            <a:cs typeface="Calibri" panose="020F0502020204030204" pitchFamily="34" charset="0"/>
          </a:endParaRPr>
        </a:p>
      </dgm:t>
    </dgm:pt>
    <dgm:pt modelId="{9F53C6BF-52B9-433E-AFCA-F2FBF970BDAD}">
      <dgm:prSet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r>
            <a:rPr lang="el-GR" sz="1400" kern="1200" dirty="0">
              <a:solidFill>
                <a:schemeClr val="bg1"/>
              </a:solidFill>
              <a:latin typeface="Calibri" panose="020F0502020204030204" pitchFamily="34" charset="0"/>
              <a:cs typeface="Calibri" panose="020F0502020204030204" pitchFamily="34" charset="0"/>
            </a:rPr>
            <a:t>Πέραν των κοινών δεικτών παρακολούθησης του Μηχανισμού Παρακολούθησης και αξιολόγησης, η βάση του συστήματος παρακολούθησης και αξιολόγησης της Στρατηγικής Έξυπνης Εξειδίκευσης θα μπορούσε να περιλαμβάνει </a:t>
          </a:r>
          <a:r>
            <a:rPr lang="el-GR" sz="1600" b="1" kern="1200" dirty="0">
              <a:solidFill>
                <a:schemeClr val="bg1"/>
              </a:solidFill>
              <a:latin typeface="Calibri" panose="020F0502020204030204" pitchFamily="34" charset="0"/>
              <a:cs typeface="Calibri" panose="020F0502020204030204" pitchFamily="34" charset="0"/>
            </a:rPr>
            <a:t>πρόσθετους δείκτες παρακολούθησης και </a:t>
          </a:r>
          <a:r>
            <a:rPr lang="el-GR" sz="1600" b="1" kern="1200" dirty="0" err="1">
              <a:solidFill>
                <a:schemeClr val="bg1"/>
              </a:solidFill>
              <a:latin typeface="Calibri" panose="020F0502020204030204" pitchFamily="34" charset="0"/>
              <a:cs typeface="Calibri" panose="020F0502020204030204" pitchFamily="34" charset="0"/>
            </a:rPr>
            <a:t>Key</a:t>
          </a:r>
          <a:r>
            <a:rPr lang="el-GR" sz="1600" b="1" kern="1200" dirty="0">
              <a:solidFill>
                <a:schemeClr val="bg1"/>
              </a:solidFill>
              <a:latin typeface="Calibri" panose="020F0502020204030204" pitchFamily="34" charset="0"/>
              <a:cs typeface="Calibri" panose="020F0502020204030204" pitchFamily="34" charset="0"/>
            </a:rPr>
            <a:t> Performance Indicators – </a:t>
          </a:r>
          <a:r>
            <a:rPr lang="el-GR" sz="1600" b="1" kern="1200" dirty="0" err="1">
              <a:solidFill>
                <a:schemeClr val="bg1"/>
              </a:solidFill>
              <a:latin typeface="Calibri" panose="020F0502020204030204" pitchFamily="34" charset="0"/>
              <a:cs typeface="Calibri" panose="020F0502020204030204" pitchFamily="34" charset="0"/>
            </a:rPr>
            <a:t>KPIs</a:t>
          </a:r>
          <a:endParaRPr lang="en-GB" sz="1400" b="1" kern="1200" dirty="0">
            <a:solidFill>
              <a:schemeClr val="bg1"/>
            </a:solidFill>
            <a:latin typeface="Calibri" panose="020F0502020204030204" pitchFamily="34" charset="0"/>
            <a:cs typeface="Calibri" panose="020F0502020204030204" pitchFamily="34" charset="0"/>
          </a:endParaRPr>
        </a:p>
      </dgm:t>
    </dgm:pt>
    <dgm:pt modelId="{88B31840-C7D2-4203-8050-6A70DCE5B68B}" type="parTrans" cxnId="{B7D856F8-39C3-4B26-81E5-5EFB34C56833}">
      <dgm:prSet/>
      <dgm:spPr/>
      <dgm:t>
        <a:bodyPr/>
        <a:lstStyle/>
        <a:p>
          <a:pPr algn="just"/>
          <a:endParaRPr lang="en-GB" sz="1400">
            <a:latin typeface="Calibri" panose="020F0502020204030204" pitchFamily="34" charset="0"/>
            <a:cs typeface="Calibri" panose="020F0502020204030204" pitchFamily="34" charset="0"/>
          </a:endParaRPr>
        </a:p>
      </dgm:t>
    </dgm:pt>
    <dgm:pt modelId="{02A51E2B-76C3-4EB9-B06E-283620B04F36}" type="sibTrans" cxnId="{B7D856F8-39C3-4B26-81E5-5EFB34C56833}">
      <dgm:prSet/>
      <dgm:spPr/>
      <dgm:t>
        <a:bodyPr/>
        <a:lstStyle/>
        <a:p>
          <a:pPr algn="just"/>
          <a:endParaRPr lang="en-GB" sz="1400">
            <a:latin typeface="Calibri" panose="020F0502020204030204" pitchFamily="34" charset="0"/>
            <a:cs typeface="Calibri" panose="020F0502020204030204" pitchFamily="34" charset="0"/>
          </a:endParaRPr>
        </a:p>
      </dgm:t>
    </dgm:pt>
    <dgm:pt modelId="{FE536CEF-7C2E-4B40-9D10-9095B6D38A0A}">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lnSpc>
              <a:spcPct val="100000"/>
            </a:lnSpc>
            <a:spcAft>
              <a:spcPts val="0"/>
            </a:spcAft>
          </a:pPr>
          <a:r>
            <a:rPr lang="el-GR" sz="1200" kern="1200" dirty="0">
              <a:latin typeface="Calibri" panose="020F0502020204030204" pitchFamily="34" charset="0"/>
              <a:cs typeface="Calibri" panose="020F0502020204030204" pitchFamily="34" charset="0"/>
            </a:rPr>
            <a:t>- Δείκτες παρακολούθησης της διαχειριστικής επάρκειας των φορέων που είναι αρμόδιοι για την παρακολούθηση και αξιολόγηση της Στρατηγικής Έξυπνης Εξειδίκευσης</a:t>
          </a:r>
        </a:p>
        <a:p>
          <a:pPr algn="just">
            <a:lnSpc>
              <a:spcPct val="100000"/>
            </a:lnSpc>
            <a:spcAft>
              <a:spcPts val="0"/>
            </a:spcAft>
          </a:pPr>
          <a:r>
            <a:rPr lang="el-GR" sz="1200" i="1" kern="1200" dirty="0">
              <a:latin typeface="Calibri" panose="020F0502020204030204" pitchFamily="34" charset="0"/>
              <a:cs typeface="Calibri" panose="020F0502020204030204" pitchFamily="34" charset="0"/>
            </a:rPr>
            <a:t>- </a:t>
          </a:r>
          <a:r>
            <a:rPr lang="el-GR" sz="1200" kern="1200" dirty="0">
              <a:latin typeface="Calibri" panose="020F0502020204030204" pitchFamily="34" charset="0"/>
              <a:cs typeface="Calibri" panose="020F0502020204030204" pitchFamily="34" charset="0"/>
            </a:rPr>
            <a:t>Δείκτες μέτρησης του χρόνου από την ωρίμανση μέχρι την προκήρυξη των δράσεων της Στρατηγικής Έξυπνης Εξειδίκευση,</a:t>
          </a:r>
        </a:p>
        <a:p>
          <a:pPr algn="just">
            <a:lnSpc>
              <a:spcPct val="100000"/>
            </a:lnSpc>
            <a:spcAft>
              <a:spcPts val="0"/>
            </a:spcAft>
          </a:pPr>
          <a:r>
            <a:rPr lang="el-GR" sz="1200" kern="1200" dirty="0">
              <a:latin typeface="Calibri" panose="020F0502020204030204" pitchFamily="34" charset="0"/>
              <a:cs typeface="Calibri" panose="020F0502020204030204" pitchFamily="34" charset="0"/>
            </a:rPr>
            <a:t>- Δείκτες μέτρησης του χρόνου αξιολόγησης των προτάσεων έργων και της διενέργειας πιστοποιήσεων,</a:t>
          </a:r>
        </a:p>
        <a:p>
          <a:pPr algn="just">
            <a:lnSpc>
              <a:spcPct val="100000"/>
            </a:lnSpc>
            <a:spcAft>
              <a:spcPts val="0"/>
            </a:spcAft>
          </a:pPr>
          <a:r>
            <a:rPr lang="el-GR" sz="1200" kern="1200" dirty="0">
              <a:latin typeface="Calibri" panose="020F0502020204030204" pitchFamily="34" charset="0"/>
              <a:cs typeface="Calibri" panose="020F0502020204030204" pitchFamily="34" charset="0"/>
            </a:rPr>
            <a:t>- Δείκτες για τη διαδικασία εκτέλεσης (π.χ. χρόνοι ωρίμανσης, ποσοστά επιτυχίας προτάσεων) </a:t>
          </a:r>
          <a:endParaRPr lang="en-GB" sz="1200" i="1" kern="1200" dirty="0">
            <a:latin typeface="Calibri" panose="020F0502020204030204" pitchFamily="34" charset="0"/>
            <a:cs typeface="Calibri" panose="020F0502020204030204" pitchFamily="34" charset="0"/>
          </a:endParaRPr>
        </a:p>
      </dgm:t>
    </dgm:pt>
    <dgm:pt modelId="{48B8EB31-B437-45AE-8788-C91B1438A013}" type="parTrans" cxnId="{65D04F39-6DEA-4DE9-9DF9-59EAC9FA6861}">
      <dgm:prSet/>
      <dgm:spPr/>
      <dgm:t>
        <a:bodyPr/>
        <a:lstStyle/>
        <a:p>
          <a:pPr algn="just"/>
          <a:endParaRPr lang="en-GB" sz="1400">
            <a:latin typeface="Calibri" panose="020F0502020204030204" pitchFamily="34" charset="0"/>
            <a:cs typeface="Calibri" panose="020F0502020204030204" pitchFamily="34" charset="0"/>
          </a:endParaRPr>
        </a:p>
      </dgm:t>
    </dgm:pt>
    <dgm:pt modelId="{6674140D-8C04-4FB5-819B-1017A891F088}" type="sibTrans" cxnId="{65D04F39-6DEA-4DE9-9DF9-59EAC9FA6861}">
      <dgm:prSet/>
      <dgm:spPr/>
      <dgm:t>
        <a:bodyPr/>
        <a:lstStyle/>
        <a:p>
          <a:pPr algn="just"/>
          <a:endParaRPr lang="en-GB" sz="1400">
            <a:latin typeface="Calibri" panose="020F0502020204030204" pitchFamily="34" charset="0"/>
            <a:cs typeface="Calibri" panose="020F0502020204030204" pitchFamily="34" charset="0"/>
          </a:endParaRPr>
        </a:p>
      </dgm:t>
    </dgm:pt>
    <dgm:pt modelId="{FC057F4B-F982-4C18-8E9B-28319FD2A0B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600" b="1" kern="1200" dirty="0">
              <a:effectLst/>
              <a:latin typeface="Calibri" panose="020F0502020204030204" pitchFamily="34" charset="0"/>
              <a:ea typeface="Calibri" panose="020F0502020204030204" pitchFamily="34" charset="0"/>
              <a:cs typeface="Calibri" panose="020F0502020204030204" pitchFamily="34" charset="0"/>
            </a:rPr>
            <a:t>Καθορισμός συγκεκριμένων ρόλων των εμπλεκομένων στο σύστημα διακυβέρνησης και σαφής κατανομή </a:t>
          </a:r>
          <a:r>
            <a:rPr lang="el-GR" sz="1400" kern="1200" dirty="0">
              <a:effectLst/>
              <a:latin typeface="Calibri" panose="020F0502020204030204" pitchFamily="34" charset="0"/>
              <a:ea typeface="Calibri" panose="020F0502020204030204" pitchFamily="34" charset="0"/>
              <a:cs typeface="Calibri" panose="020F0502020204030204" pitchFamily="34" charset="0"/>
            </a:rPr>
            <a:t>αυτών στα επίπεδα διακυβέρνησης (αποφασιστικό-επιτελικό-εκτελεστικό επίπεδο), στο πλαίσιο μιας προσέγγισης πολύ-συμμετοχικής (</a:t>
          </a:r>
          <a:r>
            <a:rPr lang="en-GB" sz="1400" kern="1200" dirty="0">
              <a:effectLst/>
              <a:latin typeface="Calibri" panose="020F0502020204030204" pitchFamily="34" charset="0"/>
              <a:ea typeface="Calibri" panose="020F0502020204030204" pitchFamily="34" charset="0"/>
              <a:cs typeface="Calibri" panose="020F0502020204030204" pitchFamily="34" charset="0"/>
            </a:rPr>
            <a:t>multi</a:t>
          </a:r>
          <a:r>
            <a:rPr lang="el-GR" sz="1400" kern="1200" dirty="0">
              <a:effectLst/>
              <a:latin typeface="Calibri" panose="020F0502020204030204" pitchFamily="34" charset="0"/>
              <a:ea typeface="Calibri" panose="020F0502020204030204" pitchFamily="34" charset="0"/>
              <a:cs typeface="Calibri" panose="020F0502020204030204" pitchFamily="34" charset="0"/>
            </a:rPr>
            <a:t>-</a:t>
          </a:r>
          <a:r>
            <a:rPr lang="en-GB" sz="1400" kern="1200" dirty="0">
              <a:effectLst/>
              <a:latin typeface="Calibri" panose="020F0502020204030204" pitchFamily="34" charset="0"/>
              <a:ea typeface="Calibri" panose="020F0502020204030204" pitchFamily="34" charset="0"/>
              <a:cs typeface="Calibri" panose="020F0502020204030204" pitchFamily="34" charset="0"/>
            </a:rPr>
            <a:t>layer</a:t>
          </a:r>
          <a:r>
            <a:rPr lang="el-GR" sz="1400" kern="1200" dirty="0">
              <a:effectLst/>
              <a:latin typeface="Calibri" panose="020F0502020204030204" pitchFamily="34" charset="0"/>
              <a:ea typeface="Calibri" panose="020F0502020204030204" pitchFamily="34" charset="0"/>
              <a:cs typeface="Calibri" panose="020F0502020204030204" pitchFamily="34" charset="0"/>
            </a:rPr>
            <a:t>) διακυβέρνησης.</a:t>
          </a:r>
          <a:endParaRPr lang="en-GB" sz="1400" kern="1200" dirty="0">
            <a:solidFill>
              <a:schemeClr val="tx1"/>
            </a:solidFill>
            <a:latin typeface="Calibri" panose="020F0502020204030204" pitchFamily="34" charset="0"/>
            <a:ea typeface="+mn-ea"/>
            <a:cs typeface="Calibri" panose="020F0502020204030204" pitchFamily="34" charset="0"/>
          </a:endParaRPr>
        </a:p>
      </dgm:t>
    </dgm:pt>
    <dgm:pt modelId="{4FD649BE-7128-474B-B274-BB004A140270}" type="sibTrans" cxnId="{51ADD7CE-9D4D-455F-B0EC-7415B618847E}">
      <dgm:prSet/>
      <dgm:spPr>
        <a:ln>
          <a:solidFill>
            <a:srgbClr val="886B48"/>
          </a:solidFill>
        </a:ln>
      </dgm:spPr>
      <dgm:t>
        <a:bodyPr/>
        <a:lstStyle/>
        <a:p>
          <a:pPr algn="just"/>
          <a:endParaRPr lang="en-GB" sz="1400">
            <a:latin typeface="Calibri" panose="020F0502020204030204" pitchFamily="34" charset="0"/>
            <a:cs typeface="Calibri" panose="020F0502020204030204" pitchFamily="34" charset="0"/>
          </a:endParaRPr>
        </a:p>
      </dgm:t>
    </dgm:pt>
    <dgm:pt modelId="{DB3BCE2F-1A1A-47CE-B3F1-122C70C571C1}" type="parTrans" cxnId="{51ADD7CE-9D4D-455F-B0EC-7415B618847E}">
      <dgm:prSet/>
      <dgm:spPr/>
      <dgm:t>
        <a:bodyPr/>
        <a:lstStyle/>
        <a:p>
          <a:pPr algn="just"/>
          <a:endParaRPr lang="en-GB" sz="1400">
            <a:latin typeface="Calibri" panose="020F0502020204030204" pitchFamily="34" charset="0"/>
            <a:cs typeface="Calibri" panose="020F0502020204030204" pitchFamily="34" charset="0"/>
          </a:endParaRPr>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5"/>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5"/>
      <dgm:spPr/>
    </dgm:pt>
    <dgm:pt modelId="{4C5FAB8E-3F69-42F7-85F1-F9023CE13A79}" type="pres">
      <dgm:prSet presAssocID="{14A3A30A-2341-4A02-9852-E7E656DBB53C}" presName="dstNode" presStyleLbl="node1" presStyleIdx="0" presStyleCnt="5"/>
      <dgm:spPr/>
    </dgm:pt>
    <dgm:pt modelId="{E12D85C2-377C-49CC-863D-18F426D8538C}" type="pres">
      <dgm:prSet presAssocID="{FC057F4B-F982-4C18-8E9B-28319FD2A0B7}" presName="text_1" presStyleLbl="node1" presStyleIdx="0" presStyleCnt="5" custScaleX="99592" custScaleY="98230" custLinFactNeighborX="164" custLinFactNeighborY="1024">
        <dgm:presLayoutVars>
          <dgm:bulletEnabled val="1"/>
        </dgm:presLayoutVars>
      </dgm:prSet>
      <dgm:spPr>
        <a:xfrm>
          <a:off x="459277" y="300511"/>
          <a:ext cx="9115840" cy="527971"/>
        </a:xfrm>
        <a:prstGeom prst="rect">
          <a:avLst/>
        </a:prstGeom>
      </dgm:spPr>
    </dgm:pt>
    <dgm:pt modelId="{B2BE65DD-F6E0-4B8C-B068-61A67E981667}"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5"/>
      <dgm:spPr>
        <a:xfrm>
          <a:off x="76424" y="209607"/>
          <a:ext cx="698337" cy="698337"/>
        </a:xfrm>
        <a:prstGeom prst="ellipse">
          <a:avLst/>
        </a:prstGeom>
        <a:solidFill>
          <a:srgbClr val="FFE9CA"/>
        </a:solidFill>
        <a:ln w="6350" cap="flat" cmpd="sng" algn="ctr">
          <a:solidFill>
            <a:srgbClr val="886B48"/>
          </a:solidFill>
          <a:prstDash val="solid"/>
          <a:miter lim="800000"/>
        </a:ln>
        <a:effectLst/>
      </dgm:spPr>
    </dgm:pt>
    <dgm:pt modelId="{F9FCE66D-4FED-4A41-A4E0-B94EC181A26D}" type="pres">
      <dgm:prSet presAssocID="{9C805D5E-13DD-4179-9DCC-D2079DE08777}" presName="text_2" presStyleLbl="node1" presStyleIdx="1" presStyleCnt="5" custScaleY="94629">
        <dgm:presLayoutVars>
          <dgm:bulletEnabled val="1"/>
        </dgm:presLayoutVars>
      </dgm:prSet>
      <dgm:spPr>
        <a:xfrm>
          <a:off x="725515" y="913773"/>
          <a:ext cx="8868532" cy="456886"/>
        </a:xfrm>
        <a:prstGeom prst="rect">
          <a:avLst/>
        </a:prstGeom>
      </dgm:spPr>
    </dgm:pt>
    <dgm:pt modelId="{09D445B1-8969-4C99-8FC3-711A9D9EE7BC}" type="pres">
      <dgm:prSet presAssocID="{9C805D5E-13DD-4179-9DCC-D2079DE08777}" presName="accent_2" presStyleCnt="0"/>
      <dgm:spPr/>
    </dgm:pt>
    <dgm:pt modelId="{2C0EDBE4-BD44-445F-BB87-DA0846CD85F1}" type="pres">
      <dgm:prSet presAssocID="{9C805D5E-13DD-4179-9DCC-D2079DE08777}" presName="accentRepeatNode" presStyleLbl="solidFgAcc1" presStyleIdx="1" presStyleCnt="5"/>
      <dgm:spPr>
        <a:xfrm>
          <a:off x="439961" y="856662"/>
          <a:ext cx="571108" cy="571108"/>
        </a:xfrm>
        <a:prstGeom prst="ellipse">
          <a:avLst/>
        </a:prstGeom>
        <a:solidFill>
          <a:srgbClr val="FFE9CA"/>
        </a:solidFill>
        <a:ln w="6350" cap="flat" cmpd="sng" algn="ctr">
          <a:solidFill>
            <a:srgbClr val="886B48"/>
          </a:solidFill>
          <a:prstDash val="solid"/>
          <a:miter lim="800000"/>
        </a:ln>
        <a:effectLst/>
      </dgm:spPr>
    </dgm:pt>
    <dgm:pt modelId="{61E546AF-C4FB-4F1B-908A-2D8E3B29894C}" type="pres">
      <dgm:prSet presAssocID="{E92879CC-F1C0-405B-B7A9-824CCA0AE763}" presName="text_3" presStyleLbl="node1" presStyleIdx="2" presStyleCnt="5" custScaleY="116044">
        <dgm:presLayoutVars>
          <dgm:bulletEnabled val="1"/>
        </dgm:presLayoutVars>
      </dgm:prSet>
      <dgm:spPr>
        <a:xfrm>
          <a:off x="1095276" y="1955239"/>
          <a:ext cx="8483502" cy="558670"/>
        </a:xfrm>
        <a:prstGeom prst="rect">
          <a:avLst/>
        </a:prstGeom>
      </dgm:spPr>
    </dgm:pt>
    <dgm:pt modelId="{C0219625-BDBD-41AE-8B0A-7B09473C09D1}" type="pres">
      <dgm:prSet presAssocID="{E92879CC-F1C0-405B-B7A9-824CCA0AE763}" presName="accent_3" presStyleCnt="0"/>
      <dgm:spPr/>
    </dgm:pt>
    <dgm:pt modelId="{71C69913-4539-41C7-BE10-FCC8AEFB778A}" type="pres">
      <dgm:prSet presAssocID="{E92879CC-F1C0-405B-B7A9-824CCA0AE763}" presName="accentRepeatNode" presStyleLbl="solidFgAcc1" presStyleIdx="2" presStyleCnt="5"/>
      <dgm:spPr>
        <a:xfrm>
          <a:off x="746107" y="1885406"/>
          <a:ext cx="698337" cy="698337"/>
        </a:xfrm>
        <a:prstGeom prst="ellipse">
          <a:avLst/>
        </a:prstGeom>
        <a:solidFill>
          <a:srgbClr val="FFE9CA"/>
        </a:solidFill>
        <a:ln w="6350" cap="flat" cmpd="sng" algn="ctr">
          <a:solidFill>
            <a:srgbClr val="886B48"/>
          </a:solidFill>
          <a:prstDash val="solid"/>
          <a:miter lim="800000"/>
        </a:ln>
        <a:effectLst/>
      </dgm:spPr>
    </dgm:pt>
    <dgm:pt modelId="{0E830225-93F7-419F-90A8-7F73CC617888}" type="pres">
      <dgm:prSet presAssocID="{9F53C6BF-52B9-433E-AFCA-F2FBF970BDAD}" presName="text_4" presStyleLbl="node1" presStyleIdx="3" presStyleCnt="5" custLinFactNeighborX="332" custLinFactNeighborY="-5024">
        <dgm:presLayoutVars>
          <dgm:bulletEnabled val="1"/>
        </dgm:presLayoutVars>
      </dgm:prSet>
      <dgm:spPr/>
    </dgm:pt>
    <dgm:pt modelId="{D1ABC209-E7D0-4139-9407-DBA24D87B819}" type="pres">
      <dgm:prSet presAssocID="{9F53C6BF-52B9-433E-AFCA-F2FBF970BDAD}" presName="accent_4" presStyleCnt="0"/>
      <dgm:spPr/>
    </dgm:pt>
    <dgm:pt modelId="{73629F1F-76DC-463F-A0EE-E1F943C44D09}" type="pres">
      <dgm:prSet presAssocID="{9F53C6BF-52B9-433E-AFCA-F2FBF970BDAD}" presName="accentRepeatNode" presStyleLbl="solidFgAcc1" presStyleIdx="3" presStyleCnt="5" custLinFactNeighborX="7277" custLinFactNeighborY="-8038"/>
      <dgm:spPr>
        <a:xfrm>
          <a:off x="439961" y="2911959"/>
          <a:ext cx="571108" cy="571108"/>
        </a:xfrm>
        <a:prstGeom prst="ellipse">
          <a:avLst/>
        </a:prstGeom>
        <a:solidFill>
          <a:schemeClr val="bg1">
            <a:lumMod val="95000"/>
          </a:schemeClr>
        </a:solidFill>
        <a:ln w="6350" cap="flat" cmpd="sng" algn="ctr">
          <a:solidFill>
            <a:srgbClr val="886B48"/>
          </a:solidFill>
          <a:prstDash val="solid"/>
          <a:miter lim="800000"/>
        </a:ln>
        <a:effectLst/>
      </dgm:spPr>
    </dgm:pt>
    <dgm:pt modelId="{6D63FC66-D3C2-48D1-8AB5-D140A63C58D7}" type="pres">
      <dgm:prSet presAssocID="{FE536CEF-7C2E-4B40-9D10-9095B6D38A0A}" presName="text_5" presStyleLbl="node1" presStyleIdx="4" presStyleCnt="5" custScaleY="135944">
        <dgm:presLayoutVars>
          <dgm:bulletEnabled val="1"/>
        </dgm:presLayoutVars>
      </dgm:prSet>
      <dgm:spPr/>
    </dgm:pt>
    <dgm:pt modelId="{C2E99C8C-7DB6-4C8F-954C-816687AC3990}" type="pres">
      <dgm:prSet presAssocID="{FE536CEF-7C2E-4B40-9D10-9095B6D38A0A}" presName="accent_5" presStyleCnt="0"/>
      <dgm:spPr/>
    </dgm:pt>
    <dgm:pt modelId="{EBDCC0DA-129B-46B6-87FB-049A67D4B6A0}" type="pres">
      <dgm:prSet presAssocID="{FE536CEF-7C2E-4B40-9D10-9095B6D38A0A}" presName="accentRepeatNode" presStyleLbl="solidFgAcc1" presStyleIdx="4" presStyleCnt="5"/>
      <dgm:spPr>
        <a:xfrm>
          <a:off x="64140" y="3597203"/>
          <a:ext cx="571108" cy="571108"/>
        </a:xfrm>
        <a:prstGeom prst="ellipse">
          <a:avLst/>
        </a:prstGeom>
        <a:solidFill>
          <a:srgbClr val="FFE9CA"/>
        </a:solidFill>
        <a:ln w="6350" cap="flat" cmpd="sng" algn="ctr">
          <a:solidFill>
            <a:srgbClr val="886B48"/>
          </a:solidFill>
          <a:prstDash val="solid"/>
          <a:miter lim="800000"/>
        </a:ln>
        <a:effectLst/>
      </dgm:spPr>
    </dgm:pt>
  </dgm:ptLst>
  <dgm:cxnLst>
    <dgm:cxn modelId="{65D04F39-6DEA-4DE9-9DF9-59EAC9FA6861}" srcId="{14A3A30A-2341-4A02-9852-E7E656DBB53C}" destId="{FE536CEF-7C2E-4B40-9D10-9095B6D38A0A}" srcOrd="4" destOrd="0" parTransId="{48B8EB31-B437-45AE-8788-C91B1438A013}" sibTransId="{6674140D-8C04-4FB5-819B-1017A891F088}"/>
    <dgm:cxn modelId="{0681D05B-3E92-4A65-AE69-F27A926CF93B}" type="presOf" srcId="{E92879CC-F1C0-405B-B7A9-824CCA0AE763}" destId="{61E546AF-C4FB-4F1B-908A-2D8E3B29894C}" srcOrd="0" destOrd="0" presId="urn:microsoft.com/office/officeart/2008/layout/VerticalCurvedList"/>
    <dgm:cxn modelId="{8D6E2963-72AB-4F9D-8449-E5DFA2F0144F}" type="presOf" srcId="{9F53C6BF-52B9-433E-AFCA-F2FBF970BDAD}" destId="{0E830225-93F7-419F-90A8-7F73CC617888}" srcOrd="0" destOrd="0" presId="urn:microsoft.com/office/officeart/2008/layout/VerticalCurvedList"/>
    <dgm:cxn modelId="{D0CA7664-FD5E-46DB-9A8E-3CA18D61999C}" type="presOf" srcId="{FC057F4B-F982-4C18-8E9B-28319FD2A0B7}" destId="{E12D85C2-377C-49CC-863D-18F426D8538C}" srcOrd="0" destOrd="0" presId="urn:microsoft.com/office/officeart/2008/layout/VerticalCurvedList"/>
    <dgm:cxn modelId="{C7FF76A4-DC87-46A8-B916-5EDE639CCED9}" srcId="{14A3A30A-2341-4A02-9852-E7E656DBB53C}" destId="{9C805D5E-13DD-4179-9DCC-D2079DE08777}" srcOrd="1" destOrd="0" parTransId="{DBD45022-5A58-4ABB-A17C-1D660B610A00}" sibTransId="{28EE842C-3791-4922-936F-FF8743CEAA71}"/>
    <dgm:cxn modelId="{0B1247C4-9073-4497-9FD3-F4395A69EC9E}" srcId="{14A3A30A-2341-4A02-9852-E7E656DBB53C}" destId="{E92879CC-F1C0-405B-B7A9-824CCA0AE763}" srcOrd="2" destOrd="0" parTransId="{7D597A98-900F-4BBC-9163-1CF4F4D832A3}" sibTransId="{03841DA9-43E2-4BAA-897E-44B3406E7D9F}"/>
    <dgm:cxn modelId="{4EBA00C7-6464-4C84-AEDF-DA676B1E3534}" type="presOf" srcId="{FE536CEF-7C2E-4B40-9D10-9095B6D38A0A}" destId="{6D63FC66-D3C2-48D1-8AB5-D140A63C58D7}" srcOrd="0" destOrd="0" presId="urn:microsoft.com/office/officeart/2008/layout/VerticalCurvedList"/>
    <dgm:cxn modelId="{51ADD7CE-9D4D-455F-B0EC-7415B618847E}" srcId="{14A3A30A-2341-4A02-9852-E7E656DBB53C}" destId="{FC057F4B-F982-4C18-8E9B-28319FD2A0B7}" srcOrd="0" destOrd="0" parTransId="{DB3BCE2F-1A1A-47CE-B3F1-122C70C571C1}" sibTransId="{4FD649BE-7128-474B-B274-BB004A140270}"/>
    <dgm:cxn modelId="{4347BAEE-F083-4E91-99B6-429011C5E69B}" type="presOf" srcId="{4FD649BE-7128-474B-B274-BB004A140270}" destId="{ADEDB903-B4D4-41BD-9438-4796BF9EEFAC}" srcOrd="0" destOrd="0" presId="urn:microsoft.com/office/officeart/2008/layout/VerticalCurvedList"/>
    <dgm:cxn modelId="{5DDC76EF-7F97-4927-8EC5-9D13BB219DEF}" type="presOf" srcId="{9C805D5E-13DD-4179-9DCC-D2079DE08777}" destId="{F9FCE66D-4FED-4A41-A4E0-B94EC181A26D}"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B7D856F8-39C3-4B26-81E5-5EFB34C56833}" srcId="{14A3A30A-2341-4A02-9852-E7E656DBB53C}" destId="{9F53C6BF-52B9-433E-AFCA-F2FBF970BDAD}" srcOrd="3" destOrd="0" parTransId="{88B31840-C7D2-4203-8050-6A70DCE5B68B}" sibTransId="{02A51E2B-76C3-4EB9-B06E-283620B04F36}"/>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BF3644A-3748-425B-A335-5B554535DF5D}" type="presParOf" srcId="{74B2AF90-ADCA-4E2F-AF05-AAF8CDE2D26E}" destId="{E12D85C2-377C-49CC-863D-18F426D8538C}" srcOrd="1" destOrd="0" presId="urn:microsoft.com/office/officeart/2008/layout/VerticalCurvedList"/>
    <dgm:cxn modelId="{4F748419-4A7B-44D8-AB38-FFC071681E93}" type="presParOf" srcId="{74B2AF90-ADCA-4E2F-AF05-AAF8CDE2D26E}" destId="{B2BE65DD-F6E0-4B8C-B068-61A67E981667}" srcOrd="2" destOrd="0" presId="urn:microsoft.com/office/officeart/2008/layout/VerticalCurvedList"/>
    <dgm:cxn modelId="{14CACE84-4640-4781-959B-844F4A38986C}" type="presParOf" srcId="{B2BE65DD-F6E0-4B8C-B068-61A67E981667}" destId="{95057EC7-D3D5-45B3-8070-02F16855203E}" srcOrd="0" destOrd="0" presId="urn:microsoft.com/office/officeart/2008/layout/VerticalCurvedList"/>
    <dgm:cxn modelId="{FD670DBD-C23E-4BC2-BDBE-F1C718AD3F93}" type="presParOf" srcId="{74B2AF90-ADCA-4E2F-AF05-AAF8CDE2D26E}" destId="{F9FCE66D-4FED-4A41-A4E0-B94EC181A26D}" srcOrd="3" destOrd="0" presId="urn:microsoft.com/office/officeart/2008/layout/VerticalCurvedList"/>
    <dgm:cxn modelId="{6E37C21D-DAE9-4CDA-B988-BA5C3EC5FBF3}" type="presParOf" srcId="{74B2AF90-ADCA-4E2F-AF05-AAF8CDE2D26E}" destId="{09D445B1-8969-4C99-8FC3-711A9D9EE7BC}" srcOrd="4" destOrd="0" presId="urn:microsoft.com/office/officeart/2008/layout/VerticalCurvedList"/>
    <dgm:cxn modelId="{29A5D5A4-C019-4997-AE41-5BAA922A698E}" type="presParOf" srcId="{09D445B1-8969-4C99-8FC3-711A9D9EE7BC}" destId="{2C0EDBE4-BD44-445F-BB87-DA0846CD85F1}" srcOrd="0" destOrd="0" presId="urn:microsoft.com/office/officeart/2008/layout/VerticalCurvedList"/>
    <dgm:cxn modelId="{DCADBF1A-80F9-44BE-9C55-7CC7EF06B170}" type="presParOf" srcId="{74B2AF90-ADCA-4E2F-AF05-AAF8CDE2D26E}" destId="{61E546AF-C4FB-4F1B-908A-2D8E3B29894C}" srcOrd="5" destOrd="0" presId="urn:microsoft.com/office/officeart/2008/layout/VerticalCurvedList"/>
    <dgm:cxn modelId="{25DA1721-D212-4040-BC70-9E4A53CD0876}" type="presParOf" srcId="{74B2AF90-ADCA-4E2F-AF05-AAF8CDE2D26E}" destId="{C0219625-BDBD-41AE-8B0A-7B09473C09D1}" srcOrd="6" destOrd="0" presId="urn:microsoft.com/office/officeart/2008/layout/VerticalCurvedList"/>
    <dgm:cxn modelId="{2C89C6D7-75B4-453C-BDCE-9ABC60A87F2C}" type="presParOf" srcId="{C0219625-BDBD-41AE-8B0A-7B09473C09D1}" destId="{71C69913-4539-41C7-BE10-FCC8AEFB778A}" srcOrd="0" destOrd="0" presId="urn:microsoft.com/office/officeart/2008/layout/VerticalCurvedList"/>
    <dgm:cxn modelId="{C9FCC31E-5810-4EA7-B1F9-4D3CE923FAD5}" type="presParOf" srcId="{74B2AF90-ADCA-4E2F-AF05-AAF8CDE2D26E}" destId="{0E830225-93F7-419F-90A8-7F73CC617888}" srcOrd="7" destOrd="0" presId="urn:microsoft.com/office/officeart/2008/layout/VerticalCurvedList"/>
    <dgm:cxn modelId="{49C5E927-0E56-448B-8693-DC943519A439}" type="presParOf" srcId="{74B2AF90-ADCA-4E2F-AF05-AAF8CDE2D26E}" destId="{D1ABC209-E7D0-4139-9407-DBA24D87B819}" srcOrd="8" destOrd="0" presId="urn:microsoft.com/office/officeart/2008/layout/VerticalCurvedList"/>
    <dgm:cxn modelId="{35BB75F1-45D2-416B-AD98-9907F1E68EDE}" type="presParOf" srcId="{D1ABC209-E7D0-4139-9407-DBA24D87B819}" destId="{73629F1F-76DC-463F-A0EE-E1F943C44D09}" srcOrd="0" destOrd="0" presId="urn:microsoft.com/office/officeart/2008/layout/VerticalCurvedList"/>
    <dgm:cxn modelId="{DD8F19FD-016C-43A7-802B-59E5C05F7187}" type="presParOf" srcId="{74B2AF90-ADCA-4E2F-AF05-AAF8CDE2D26E}" destId="{6D63FC66-D3C2-48D1-8AB5-D140A63C58D7}" srcOrd="9" destOrd="0" presId="urn:microsoft.com/office/officeart/2008/layout/VerticalCurvedList"/>
    <dgm:cxn modelId="{FF086EFA-8DF9-4697-A67E-88A42FC36161}" type="presParOf" srcId="{74B2AF90-ADCA-4E2F-AF05-AAF8CDE2D26E}" destId="{C2E99C8C-7DB6-4C8F-954C-816687AC3990}" srcOrd="10" destOrd="0" presId="urn:microsoft.com/office/officeart/2008/layout/VerticalCurvedList"/>
    <dgm:cxn modelId="{73F9EF95-A111-4D6D-BDA2-64F48F095D09}" type="presParOf" srcId="{C2E99C8C-7DB6-4C8F-954C-816687AC3990}" destId="{EBDCC0DA-129B-46B6-87FB-049A67D4B6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5168961" y="-791766"/>
          <a:ext cx="6155429" cy="6155429"/>
        </a:xfrm>
        <a:prstGeom prst="blockArc">
          <a:avLst>
            <a:gd name="adj1" fmla="val 18900000"/>
            <a:gd name="adj2" fmla="val 2700000"/>
            <a:gd name="adj3" fmla="val 420"/>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431470" y="165155"/>
          <a:ext cx="9158908" cy="812663"/>
        </a:xfrm>
        <a:prstGeom prst="rect">
          <a:avLst/>
        </a:prstGeom>
        <a:solidFill>
          <a:sysClr val="window" lastClr="FFFFFF">
            <a:lumMod val="95000"/>
          </a:sysClr>
        </a:solidFill>
        <a:ln>
          <a:solidFill>
            <a:srgbClr val="886B48"/>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3763"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Ο σχεδιασμός του συστήματος διακυβέρνησης υπήρξε </a:t>
          </a:r>
          <a:r>
            <a:rPr lang="el-GR" sz="1600" b="1" kern="1200" dirty="0">
              <a:highlight>
                <a:srgbClr val="FFFF00"/>
              </a:highlight>
              <a:latin typeface="Calibri" panose="020F0502020204030204" pitchFamily="34" charset="0"/>
              <a:cs typeface="Calibri" panose="020F0502020204030204" pitchFamily="34" charset="0"/>
            </a:rPr>
            <a:t>αρκετά σύνθετος και πολύ-επίπεδος </a:t>
          </a:r>
          <a:r>
            <a:rPr lang="el-GR" sz="1400" kern="1200" dirty="0">
              <a:latin typeface="Calibri" panose="020F0502020204030204" pitchFamily="34" charset="0"/>
              <a:cs typeface="Calibri" panose="020F0502020204030204" pitchFamily="34" charset="0"/>
            </a:rPr>
            <a:t>υπό το πρίσμα της έλλειψης, μέχρι τότε, ουσιαστικής θεσμικής θωράκισης για τη διακυβέρνηση της έξυπνης εξειδίκευσης στην Ελλάδα, σε αντίθεση με τη διακυβέρνηση των επιχειρησιακών προγραμμάτων</a:t>
          </a:r>
          <a:endParaRPr lang="en-GB" sz="1400" b="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431470" y="165155"/>
        <a:ext cx="9158908" cy="812663"/>
      </dsp:txXfrm>
    </dsp:sp>
    <dsp:sp modelId="{B49D4D71-0F62-4B30-BFDC-1BC0AA87E94C}">
      <dsp:nvSpPr>
        <dsp:cNvPr id="0" name=""/>
        <dsp:cNvSpPr/>
      </dsp:nvSpPr>
      <dsp:spPr>
        <a:xfrm>
          <a:off x="74177" y="214193"/>
          <a:ext cx="714587" cy="714587"/>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841112" y="1081331"/>
          <a:ext cx="8749266" cy="694773"/>
        </a:xfrm>
        <a:prstGeom prst="rect">
          <a:avLst/>
        </a:prstGeom>
        <a:solidFill>
          <a:sysClr val="window" lastClr="FFFFFF">
            <a:lumMod val="95000"/>
          </a:sysClr>
        </a:solidFill>
        <a:ln>
          <a:solidFill>
            <a:srgbClr val="886B48"/>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3763"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kern="1200" dirty="0">
              <a:effectLst/>
              <a:latin typeface="Calibri" panose="020F0502020204030204" pitchFamily="34" charset="0"/>
              <a:cs typeface="Calibri" panose="020F0502020204030204" pitchFamily="34" charset="0"/>
            </a:rPr>
            <a:t>Οι εμπλεκόμενοι φορείς ήταν πολυπληθείς και διαφορετικής επιχειρησιακής ικανότητας οδηγώντας </a:t>
          </a:r>
          <a:r>
            <a:rPr lang="el-GR" sz="1600" b="1" kern="1200" dirty="0">
              <a:effectLst/>
              <a:highlight>
                <a:srgbClr val="FFFF00"/>
              </a:highlight>
              <a:latin typeface="Calibri" panose="020F0502020204030204" pitchFamily="34" charset="0"/>
              <a:cs typeface="Calibri" panose="020F0502020204030204" pitchFamily="34" charset="0"/>
            </a:rPr>
            <a:t>εν τέλει σε δυσκολίες </a:t>
          </a:r>
          <a:r>
            <a:rPr lang="el-GR" sz="1600" b="1" kern="1200" dirty="0">
              <a:effectLst/>
              <a:latin typeface="Calibri" panose="020F0502020204030204" pitchFamily="34" charset="0"/>
              <a:cs typeface="Calibri" panose="020F0502020204030204" pitchFamily="34" charset="0"/>
            </a:rPr>
            <a:t>στη ροή ανταλλαγής πληροφορίας </a:t>
          </a:r>
          <a:r>
            <a:rPr lang="el-GR" sz="1400" kern="1200" dirty="0">
              <a:effectLst/>
              <a:latin typeface="Calibri" panose="020F0502020204030204" pitchFamily="34" charset="0"/>
              <a:cs typeface="Calibri" panose="020F0502020204030204" pitchFamily="34" charset="0"/>
            </a:rPr>
            <a:t>σύμφωνα με τις αρμοδιότητες που τους αναλογούν στο σύστημα διακυβέρνησης της RIS3.</a:t>
          </a:r>
          <a:endParaRPr lang="en-GB" sz="1400" b="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841112" y="1081331"/>
        <a:ext cx="8749266" cy="694773"/>
      </dsp:txXfrm>
    </dsp:sp>
    <dsp:sp modelId="{2361444B-88D9-472C-93BF-5A709824C7C0}">
      <dsp:nvSpPr>
        <dsp:cNvPr id="0" name=""/>
        <dsp:cNvSpPr/>
      </dsp:nvSpPr>
      <dsp:spPr>
        <a:xfrm>
          <a:off x="483819" y="1071424"/>
          <a:ext cx="714587" cy="714587"/>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38CD751E-374C-4E5A-9E13-2F050AFF2D49}">
      <dsp:nvSpPr>
        <dsp:cNvPr id="0" name=""/>
        <dsp:cNvSpPr/>
      </dsp:nvSpPr>
      <dsp:spPr>
        <a:xfrm>
          <a:off x="1065493" y="1803070"/>
          <a:ext cx="8521436" cy="746681"/>
        </a:xfrm>
        <a:prstGeom prst="rect">
          <a:avLst/>
        </a:prstGeom>
        <a:solidFill>
          <a:srgbClr val="44546A"/>
        </a:solidFill>
        <a:ln>
          <a:solidFill>
            <a:srgbClr val="886B48"/>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3763" tIns="35560" rIns="35560" bIns="3556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effectLst/>
              <a:latin typeface="Calibri" panose="020F0502020204030204" pitchFamily="34" charset="0"/>
              <a:cs typeface="Calibri" panose="020F0502020204030204" pitchFamily="34" charset="0"/>
            </a:rPr>
            <a:t>Ένα τόσο σύνθετο σύστημα διακυβέρνησης θα έπρεπε να υποστηρίζεται από σαφείς διαδικασίες, εξειδικευμένες επαρκώς, πέραν του καθορισμού αρμοδιοτήτων.</a:t>
          </a:r>
          <a:endParaRPr lang="en-GB" sz="1400" b="0" kern="1200" dirty="0">
            <a:solidFill>
              <a:schemeClr val="bg1"/>
            </a:solidFill>
            <a:latin typeface="Calibri" panose="020F0502020204030204" pitchFamily="34" charset="0"/>
            <a:ea typeface="+mn-ea"/>
            <a:cs typeface="Calibri" panose="020F0502020204030204" pitchFamily="34" charset="0"/>
          </a:endParaRPr>
        </a:p>
      </dsp:txBody>
      <dsp:txXfrm>
        <a:off x="1065493" y="1803070"/>
        <a:ext cx="8521436" cy="746681"/>
      </dsp:txXfrm>
    </dsp:sp>
    <dsp:sp modelId="{D0058BAC-93B4-409D-8AEE-A5C9122DA2D7}">
      <dsp:nvSpPr>
        <dsp:cNvPr id="0" name=""/>
        <dsp:cNvSpPr/>
      </dsp:nvSpPr>
      <dsp:spPr>
        <a:xfrm>
          <a:off x="614305" y="1828641"/>
          <a:ext cx="714587" cy="714587"/>
        </a:xfrm>
        <a:prstGeom prst="ellipse">
          <a:avLst/>
        </a:prstGeom>
        <a:solidFill>
          <a:schemeClr val="bg1">
            <a:lumMod val="95000"/>
          </a:schemeClr>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51408AB8-7F6B-4B19-B73C-AF1B97B51909}">
      <dsp:nvSpPr>
        <dsp:cNvPr id="0" name=""/>
        <dsp:cNvSpPr/>
      </dsp:nvSpPr>
      <dsp:spPr>
        <a:xfrm>
          <a:off x="841112" y="2624097"/>
          <a:ext cx="8749266" cy="1038164"/>
        </a:xfrm>
        <a:prstGeom prst="rect">
          <a:avLst/>
        </a:prstGeom>
        <a:solidFill>
          <a:sysClr val="window" lastClr="FFFFFF">
            <a:lumMod val="95000"/>
          </a:sysClr>
        </a:solidFill>
        <a:ln>
          <a:solidFill>
            <a:srgbClr val="886B48"/>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3763"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Το σύνθετο και πολύ-επίπεδο σύστημα διακυβέρνησης που σχεδιάστηκε ωστόσο </a:t>
          </a:r>
          <a:r>
            <a:rPr lang="el-GR" sz="1400" b="1" kern="1200" dirty="0">
              <a:latin typeface="Calibri" panose="020F0502020204030204" pitchFamily="34" charset="0"/>
              <a:cs typeface="Calibri" panose="020F0502020204030204" pitchFamily="34" charset="0"/>
            </a:rPr>
            <a:t>είναι κάτι κοινό σε πολλές από τις Ευρωπαϊκές χώρες που μελετήθηκαν </a:t>
          </a:r>
          <a:r>
            <a:rPr lang="el-GR" sz="1400" kern="1200" dirty="0">
              <a:latin typeface="Calibri" panose="020F0502020204030204" pitchFamily="34" charset="0"/>
              <a:cs typeface="Calibri" panose="020F0502020204030204" pitchFamily="34" charset="0"/>
            </a:rPr>
            <a:t>καθώς μία Στρατηγική Έξυπνης Εξειδίκευσης εκτείνεται σε πολλά επίπεδα των δραστηριοτήτων ΕΤΑΚ κάθε χώρας, επομένως ανάλογα με τα επίπεδα των δραστηριοτήτων ΕΤΑΚ που προβλέπεται να υλοποιηθούν πρέπει να συμπεριληφθούν και οι αντίστοιχοι εμπλεκόμενοι φορείς στο σύστημα διακυβέρνησης της </a:t>
          </a:r>
          <a:r>
            <a:rPr lang="en-GB" sz="1400" kern="1200" dirty="0">
              <a:latin typeface="Calibri" panose="020F0502020204030204" pitchFamily="34" charset="0"/>
              <a:cs typeface="Calibri" panose="020F0502020204030204" pitchFamily="34" charset="0"/>
            </a:rPr>
            <a:t>RIS</a:t>
          </a:r>
          <a:r>
            <a:rPr lang="el-GR" sz="1400" kern="1200" dirty="0">
              <a:latin typeface="Calibri" panose="020F0502020204030204" pitchFamily="34" charset="0"/>
              <a:cs typeface="Calibri" panose="020F0502020204030204" pitchFamily="34" charset="0"/>
            </a:rPr>
            <a:t>3.</a:t>
          </a:r>
          <a:endParaRPr lang="en-GB" sz="1400" b="1"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841112" y="2624097"/>
        <a:ext cx="8749266" cy="1038164"/>
      </dsp:txXfrm>
    </dsp:sp>
    <dsp:sp modelId="{821A34F8-A597-497F-A37D-D19A3C1BC622}">
      <dsp:nvSpPr>
        <dsp:cNvPr id="0" name=""/>
        <dsp:cNvSpPr/>
      </dsp:nvSpPr>
      <dsp:spPr>
        <a:xfrm>
          <a:off x="483819" y="2785885"/>
          <a:ext cx="714587" cy="714587"/>
        </a:xfrm>
        <a:prstGeom prst="ellipse">
          <a:avLst/>
        </a:prstGeom>
        <a:solidFill>
          <a:srgbClr val="FFE9CA"/>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 modelId="{0885DF19-258E-4CD9-BE92-EDBB5681E974}">
      <dsp:nvSpPr>
        <dsp:cNvPr id="0" name=""/>
        <dsp:cNvSpPr/>
      </dsp:nvSpPr>
      <dsp:spPr>
        <a:xfrm>
          <a:off x="431470" y="3714574"/>
          <a:ext cx="9158908" cy="571670"/>
        </a:xfrm>
        <a:prstGeom prst="rect">
          <a:avLst/>
        </a:prstGeom>
        <a:solidFill>
          <a:srgbClr val="44546A"/>
        </a:solidFill>
        <a:ln>
          <a:solidFill>
            <a:srgbClr val="886B48"/>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3763" tIns="35560" rIns="35560" bIns="35560" numCol="1" spcCol="1270" anchor="ctr" anchorCtr="0">
          <a:noAutofit/>
        </a:bodyPr>
        <a:lstStyle/>
        <a:p>
          <a:pPr marL="0" lvl="0" indent="0" algn="just" defTabSz="622300">
            <a:lnSpc>
              <a:spcPct val="90000"/>
            </a:lnSpc>
            <a:spcBef>
              <a:spcPct val="0"/>
            </a:spcBef>
            <a:spcAft>
              <a:spcPct val="35000"/>
            </a:spcAft>
            <a:buNone/>
          </a:pPr>
          <a:r>
            <a:rPr lang="el-GR" sz="1400" kern="1200" dirty="0">
              <a:solidFill>
                <a:schemeClr val="bg1"/>
              </a:solidFill>
              <a:latin typeface="Calibri" panose="020F0502020204030204" pitchFamily="34" charset="0"/>
              <a:cs typeface="Calibri" panose="020F0502020204030204" pitchFamily="34" charset="0"/>
            </a:rPr>
            <a:t>Κατά συνέπεια, και σύμφωνα με πρακτικές άλλων Ευρωπαϊκών χωρών που υιοθέτησαν εθνική και περιφερειακή διάσταση της </a:t>
          </a:r>
          <a:r>
            <a:rPr lang="en-GB" sz="1400" kern="1200" dirty="0">
              <a:solidFill>
                <a:schemeClr val="bg1"/>
              </a:solidFill>
              <a:latin typeface="Calibri" panose="020F0502020204030204" pitchFamily="34" charset="0"/>
              <a:cs typeface="Calibri" panose="020F0502020204030204" pitchFamily="34" charset="0"/>
            </a:rPr>
            <a:t>RIS</a:t>
          </a:r>
          <a:r>
            <a:rPr lang="el-GR" sz="1600" b="1" kern="1200" dirty="0">
              <a:solidFill>
                <a:schemeClr val="bg1"/>
              </a:solidFill>
              <a:latin typeface="Calibri" panose="020F0502020204030204" pitchFamily="34" charset="0"/>
              <a:cs typeface="Calibri" panose="020F0502020204030204" pitchFamily="34" charset="0"/>
            </a:rPr>
            <a:t>3, η χώρα σχεδίασε ένα ορθό σύστημα Διακυβέρνησης</a:t>
          </a:r>
          <a:r>
            <a:rPr lang="el-GR" sz="1400" kern="1200" dirty="0">
              <a:solidFill>
                <a:schemeClr val="bg1"/>
              </a:solidFill>
              <a:latin typeface="Calibri" panose="020F0502020204030204" pitchFamily="34" charset="0"/>
              <a:cs typeface="Calibri" panose="020F0502020204030204" pitchFamily="34" charset="0"/>
            </a:rPr>
            <a:t>. Κατά το σχεδιασμό η επάρκεια των οργάνων που καθορίστηκαν ήταν ιδιαίτερα υψηλή.</a:t>
          </a:r>
          <a:endParaRPr lang="en-GB" sz="1400" kern="1200" dirty="0">
            <a:solidFill>
              <a:schemeClr val="bg1"/>
            </a:solidFill>
            <a:latin typeface="Calibri" panose="020F0502020204030204" pitchFamily="34" charset="0"/>
            <a:ea typeface="+mn-ea"/>
            <a:cs typeface="Calibri" panose="020F0502020204030204" pitchFamily="34" charset="0"/>
          </a:endParaRPr>
        </a:p>
      </dsp:txBody>
      <dsp:txXfrm>
        <a:off x="431470" y="3714574"/>
        <a:ext cx="9158908" cy="571670"/>
      </dsp:txXfrm>
    </dsp:sp>
    <dsp:sp modelId="{FE32AD02-F5CC-417D-9725-EC6958CA39E7}">
      <dsp:nvSpPr>
        <dsp:cNvPr id="0" name=""/>
        <dsp:cNvSpPr/>
      </dsp:nvSpPr>
      <dsp:spPr>
        <a:xfrm>
          <a:off x="74177" y="3643116"/>
          <a:ext cx="714587" cy="714587"/>
        </a:xfrm>
        <a:prstGeom prst="ellipse">
          <a:avLst/>
        </a:prstGeom>
        <a:solidFill>
          <a:schemeClr val="bg1">
            <a:lumMod val="95000"/>
          </a:schemeClr>
        </a:solidFill>
        <a:ln w="6350" cap="flat" cmpd="sng" algn="ctr">
          <a:solidFill>
            <a:srgbClr val="886B48"/>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519825" y="-845106"/>
          <a:ext cx="6572230" cy="6572230"/>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550933" y="308921"/>
          <a:ext cx="9034550" cy="883865"/>
        </a:xfrm>
        <a:prstGeom prst="rect">
          <a:avLst/>
        </a:prstGeom>
        <a:solidFill>
          <a:srgbClr val="44546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schemeClr val="bg1"/>
              </a:solidFill>
              <a:latin typeface="Calibri" panose="020F0502020204030204" pitchFamily="34" charset="0"/>
              <a:cs typeface="Calibri" panose="020F0502020204030204" pitchFamily="34" charset="0"/>
            </a:rPr>
            <a:t>Ο Μηχανισμός Παρακολούθησης της </a:t>
          </a:r>
          <a:r>
            <a:rPr lang="en-GB" sz="1400" kern="1200" dirty="0">
              <a:solidFill>
                <a:schemeClr val="bg1"/>
              </a:solidFill>
              <a:latin typeface="Calibri" panose="020F0502020204030204" pitchFamily="34" charset="0"/>
              <a:cs typeface="Calibri" panose="020F0502020204030204" pitchFamily="34" charset="0"/>
            </a:rPr>
            <a:t>RIS</a:t>
          </a:r>
          <a:r>
            <a:rPr lang="el-GR" sz="1400" kern="1200" dirty="0">
              <a:solidFill>
                <a:schemeClr val="bg1"/>
              </a:solidFill>
              <a:latin typeface="Calibri" panose="020F0502020204030204" pitchFamily="34" charset="0"/>
              <a:cs typeface="Calibri" panose="020F0502020204030204" pitchFamily="34" charset="0"/>
            </a:rPr>
            <a:t>3 </a:t>
          </a:r>
          <a:r>
            <a:rPr lang="el-GR" sz="1600" b="1" kern="1200" dirty="0">
              <a:solidFill>
                <a:schemeClr val="bg1"/>
              </a:solidFill>
              <a:latin typeface="Calibri" panose="020F0502020204030204" pitchFamily="34" charset="0"/>
              <a:cs typeface="Calibri" panose="020F0502020204030204" pitchFamily="34" charset="0"/>
            </a:rPr>
            <a:t>δεν προέβλεπε την ανάπτυξη εξειδικευμένων δεικτών, </a:t>
          </a:r>
          <a:r>
            <a:rPr lang="el-GR" sz="1400" kern="1200" dirty="0">
              <a:solidFill>
                <a:schemeClr val="bg1"/>
              </a:solidFill>
              <a:latin typeface="Calibri" panose="020F0502020204030204" pitchFamily="34" charset="0"/>
              <a:cs typeface="Calibri" panose="020F0502020204030204" pitchFamily="34" charset="0"/>
            </a:rPr>
            <a:t>και στις περισσότερες περιπτώσεις οι δείκτες παρακολούθησης (εκροών και αποτελεσμάτων) ταυτίζονται με αυτούς των Επιχειρησιακών Προγραμμάτων εθνικών και περιφερειακών, επομένως η πρόοδος της ΕΣΕΕ 2014-2020 συνάγεται από την πρόοδο της υλοποίησης των έργων και των δράσεων των ΕΠ. Ειδικότερα ως προς τους Δείκτες:</a:t>
          </a:r>
          <a:endParaRPr lang="en-GB" sz="1400" b="1" kern="1200" dirty="0">
            <a:solidFill>
              <a:schemeClr val="bg1"/>
            </a:solidFill>
            <a:latin typeface="Calibri" panose="020F0502020204030204" pitchFamily="34" charset="0"/>
            <a:ea typeface="+mn-ea"/>
            <a:cs typeface="Calibri" panose="020F0502020204030204" pitchFamily="34" charset="0"/>
          </a:endParaRPr>
        </a:p>
      </dsp:txBody>
      <dsp:txXfrm>
        <a:off x="550933" y="308921"/>
        <a:ext cx="9034550" cy="883865"/>
      </dsp:txXfrm>
    </dsp:sp>
    <dsp:sp modelId="{CC5A9D26-ECE7-4B5D-87EA-54DB2BEA8E14}">
      <dsp:nvSpPr>
        <dsp:cNvPr id="0" name=""/>
        <dsp:cNvSpPr/>
      </dsp:nvSpPr>
      <dsp:spPr>
        <a:xfrm>
          <a:off x="81527" y="281448"/>
          <a:ext cx="938811" cy="938811"/>
        </a:xfrm>
        <a:prstGeom prst="ellipse">
          <a:avLst/>
        </a:prstGeom>
        <a:solidFill>
          <a:srgbClr val="E7E6E6">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C726ECC-391F-4192-83E9-4588F69F7E26}">
      <dsp:nvSpPr>
        <dsp:cNvPr id="0" name=""/>
        <dsp:cNvSpPr/>
      </dsp:nvSpPr>
      <dsp:spPr>
        <a:xfrm>
          <a:off x="981527" y="1460851"/>
          <a:ext cx="8603956" cy="833544"/>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711200">
            <a:lnSpc>
              <a:spcPct val="90000"/>
            </a:lnSpc>
            <a:spcBef>
              <a:spcPct val="0"/>
            </a:spcBef>
            <a:spcAft>
              <a:spcPct val="35000"/>
            </a:spcAft>
            <a:buClr>
              <a:srgbClr val="C00000"/>
            </a:buClr>
            <a:buFont typeface="Wingdings" panose="05000000000000000000" pitchFamily="2" charset="2"/>
            <a:buNone/>
          </a:pPr>
          <a:r>
            <a:rPr lang="el-GR" sz="1600" b="1" kern="1200" dirty="0">
              <a:latin typeface="Calibri" panose="020F0502020204030204" pitchFamily="34" charset="0"/>
              <a:cs typeface="Calibri" panose="020F0502020204030204" pitchFamily="34" charset="0"/>
            </a:rPr>
            <a:t>έλλειψη ξεκάθαρης ποσοτικοποιημένης στοχοθεσίας</a:t>
          </a:r>
          <a:r>
            <a:rPr lang="el-GR" sz="1400" kern="1200" dirty="0">
              <a:latin typeface="Calibri" panose="020F0502020204030204" pitchFamily="34" charset="0"/>
              <a:cs typeface="Calibri" panose="020F0502020204030204" pitchFamily="34" charset="0"/>
            </a:rPr>
            <a:t> καθώς στο κείμενο της Στρατηγικής δεν αναγνωρίζονται και στοχοθετούνται δείκτες αποτελέσματος που καταγράφουν την επιδιωκόμενη αλλαγή και σχετίζονται άμεσα με διατυπωμένους στόχους της συγκεκριμένης Στρατηγικής</a:t>
          </a:r>
          <a:endParaRPr lang="en-GB"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981527" y="1460851"/>
        <a:ext cx="8603956" cy="833544"/>
      </dsp:txXfrm>
    </dsp:sp>
    <dsp:sp modelId="{95057EC7-D3D5-45B3-8070-02F16855203E}">
      <dsp:nvSpPr>
        <dsp:cNvPr id="0" name=""/>
        <dsp:cNvSpPr/>
      </dsp:nvSpPr>
      <dsp:spPr>
        <a:xfrm>
          <a:off x="512121" y="1408217"/>
          <a:ext cx="938811" cy="93881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3F1E9F87-5045-4FBC-8716-2822E697CB9D}">
      <dsp:nvSpPr>
        <dsp:cNvPr id="0" name=""/>
        <dsp:cNvSpPr/>
      </dsp:nvSpPr>
      <dsp:spPr>
        <a:xfrm>
          <a:off x="981527" y="2587455"/>
          <a:ext cx="8603956" cy="83387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711200">
            <a:lnSpc>
              <a:spcPct val="90000"/>
            </a:lnSpc>
            <a:spcBef>
              <a:spcPct val="0"/>
            </a:spcBef>
            <a:spcAft>
              <a:spcPct val="35000"/>
            </a:spcAft>
            <a:buClr>
              <a:srgbClr val="C00000"/>
            </a:buClr>
            <a:buFont typeface="Wingdings" panose="05000000000000000000" pitchFamily="2" charset="2"/>
            <a:buNone/>
          </a:pPr>
          <a:r>
            <a:rPr lang="el-GR" sz="1600" b="1" kern="1200" dirty="0">
              <a:latin typeface="Calibri" panose="020F0502020204030204" pitchFamily="34" charset="0"/>
              <a:cs typeface="Calibri" panose="020F0502020204030204" pitchFamily="34" charset="0"/>
            </a:rPr>
            <a:t>πρόβλημα με την ‘καθολικότητα’ των δεικτών παρακολούθησης </a:t>
          </a:r>
          <a:r>
            <a:rPr lang="el-GR" sz="1400" kern="1200" dirty="0">
              <a:latin typeface="Calibri" panose="020F0502020204030204" pitchFamily="34" charset="0"/>
              <a:cs typeface="Calibri" panose="020F0502020204030204" pitchFamily="34" charset="0"/>
            </a:rPr>
            <a:t>(σε επίπεδο αποτελέσματος) καθώς οι τελευταίοι προέρχονται κυρίως από το σύστημα δεικτών του ΕΣΠΑ 2014-2020 και δεν είναι </a:t>
          </a:r>
          <a:r>
            <a:rPr lang="en-US" sz="1400" kern="1200" dirty="0">
              <a:latin typeface="Calibri" panose="020F0502020204030204" pitchFamily="34" charset="0"/>
              <a:cs typeface="Calibri" panose="020F0502020204030204" pitchFamily="34" charset="0"/>
            </a:rPr>
            <a:t>Strategy Specific</a:t>
          </a:r>
          <a:r>
            <a:rPr lang="el-GR" sz="1400" kern="1200" dirty="0">
              <a:latin typeface="Calibri" panose="020F0502020204030204" pitchFamily="34" charset="0"/>
              <a:cs typeface="Calibri" panose="020F0502020204030204" pitchFamily="34" charset="0"/>
            </a:rPr>
            <a:t> και συνολικά </a:t>
          </a:r>
          <a:r>
            <a:rPr lang="en-US" sz="1400" kern="1200" dirty="0">
              <a:latin typeface="Calibri" panose="020F0502020204030204" pitchFamily="34" charset="0"/>
              <a:cs typeface="Calibri" panose="020F0502020204030204" pitchFamily="34" charset="0"/>
            </a:rPr>
            <a:t>SMART</a:t>
          </a:r>
          <a:endParaRPr lang="en-GB"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981527" y="2587455"/>
        <a:ext cx="8603956" cy="833875"/>
      </dsp:txXfrm>
    </dsp:sp>
    <dsp:sp modelId="{51B93BD1-B98D-48CD-8174-5C17EB33B1D1}">
      <dsp:nvSpPr>
        <dsp:cNvPr id="0" name=""/>
        <dsp:cNvSpPr/>
      </dsp:nvSpPr>
      <dsp:spPr>
        <a:xfrm>
          <a:off x="512121" y="2534987"/>
          <a:ext cx="938811" cy="93881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9C64696E-A7BF-403F-8E7F-675B8344C612}">
      <dsp:nvSpPr>
        <dsp:cNvPr id="0" name=""/>
        <dsp:cNvSpPr/>
      </dsp:nvSpPr>
      <dsp:spPr>
        <a:xfrm>
          <a:off x="550933" y="3755638"/>
          <a:ext cx="9034550" cy="75104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711200">
            <a:lnSpc>
              <a:spcPct val="90000"/>
            </a:lnSpc>
            <a:spcBef>
              <a:spcPct val="0"/>
            </a:spcBef>
            <a:spcAft>
              <a:spcPct val="35000"/>
            </a:spcAft>
            <a:buClr>
              <a:srgbClr val="C00000"/>
            </a:buClr>
            <a:buFont typeface="Wingdings" panose="05000000000000000000" pitchFamily="2" charset="2"/>
            <a:buNone/>
          </a:pPr>
          <a:r>
            <a:rPr lang="el-GR" sz="1600" b="1" kern="1200" dirty="0">
              <a:latin typeface="Calibri" panose="020F0502020204030204" pitchFamily="34" charset="0"/>
              <a:cs typeface="Calibri" panose="020F0502020204030204" pitchFamily="34" charset="0"/>
            </a:rPr>
            <a:t>απουσία συστήματος δεικτών διαρθρωμένου με τρόπο που να αντανακλά τις επιδιώξεις της ΕΣΕΕ 2014-2020  </a:t>
          </a:r>
          <a:r>
            <a:rPr lang="el-GR" sz="1400" kern="1200" dirty="0">
              <a:latin typeface="Calibri" panose="020F0502020204030204" pitchFamily="34" charset="0"/>
              <a:cs typeface="Calibri" panose="020F0502020204030204" pitchFamily="34" charset="0"/>
            </a:rPr>
            <a:t>έτσι ώστε να μπορέσει να αναγνωριστεί η καθαρή συμβολή των δράσεων της ΕΣΕΕ και των αποτελεσμάτων της στη βελτίωση των εθνικών δεικτών</a:t>
          </a:r>
          <a:endParaRPr lang="en-GB"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550933" y="3755638"/>
        <a:ext cx="9034550" cy="751049"/>
      </dsp:txXfrm>
    </dsp:sp>
    <dsp:sp modelId="{7EF7AC36-A898-4B36-9291-4DEC19E232AF}">
      <dsp:nvSpPr>
        <dsp:cNvPr id="0" name=""/>
        <dsp:cNvSpPr/>
      </dsp:nvSpPr>
      <dsp:spPr>
        <a:xfrm>
          <a:off x="81527" y="3661756"/>
          <a:ext cx="938811" cy="93881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250066" y="-845106"/>
          <a:ext cx="6572230" cy="6572230"/>
        </a:xfrm>
        <a:prstGeom prst="blockArc">
          <a:avLst>
            <a:gd name="adj1" fmla="val 18900000"/>
            <a:gd name="adj2" fmla="val 2700000"/>
            <a:gd name="adj3" fmla="val 329"/>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E12D85C2-377C-49CC-863D-18F426D8538C}">
      <dsp:nvSpPr>
        <dsp:cNvPr id="0" name=""/>
        <dsp:cNvSpPr/>
      </dsp:nvSpPr>
      <dsp:spPr>
        <a:xfrm>
          <a:off x="1617061" y="711726"/>
          <a:ext cx="7774596" cy="1394694"/>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Clr>
              <a:srgbClr val="C00000"/>
            </a:buClr>
            <a:buFont typeface="Wingdings" panose="05000000000000000000" pitchFamily="2" charset="2"/>
            <a:buNone/>
          </a:pPr>
          <a:r>
            <a:rPr lang="el-GR" sz="1600" kern="1200" dirty="0">
              <a:latin typeface="Calibri" panose="020F0502020204030204" pitchFamily="34" charset="0"/>
              <a:cs typeface="Calibri" panose="020F0502020204030204" pitchFamily="34" charset="0"/>
            </a:rPr>
            <a:t>Ο αρχικός σχεδιασμός του συστήματος Διακυβέρνησης </a:t>
          </a:r>
          <a:r>
            <a:rPr lang="el-GR" sz="1800" b="1" kern="1200" dirty="0">
              <a:latin typeface="Calibri" panose="020F0502020204030204" pitchFamily="34" charset="0"/>
              <a:cs typeface="Calibri" panose="020F0502020204030204" pitchFamily="34" charset="0"/>
            </a:rPr>
            <a:t>διασφάλιζε επί της αρχής την πολύ-επίπεδη σύνδεση και συνεργασία με τα περιφερειακά όργανα διακυβέρνησης </a:t>
          </a:r>
          <a:r>
            <a:rPr lang="el-GR" sz="1600" kern="1200" dirty="0">
              <a:latin typeface="Calibri" panose="020F0502020204030204" pitchFamily="34" charset="0"/>
              <a:cs typeface="Calibri" panose="020F0502020204030204" pitchFamily="34" charset="0"/>
            </a:rPr>
            <a:t>σε όλα τα επίπεδα διακυβέρνησης και τη συνεχή διάδραση τόσο κατά το σχεδιασμό των περιφερειακών </a:t>
          </a:r>
          <a:r>
            <a:rPr lang="en-GB" sz="1600" kern="1200" dirty="0">
              <a:latin typeface="Calibri" panose="020F0502020204030204" pitchFamily="34" charset="0"/>
              <a:cs typeface="Calibri" panose="020F0502020204030204" pitchFamily="34" charset="0"/>
            </a:rPr>
            <a:t>RIS</a:t>
          </a:r>
          <a:r>
            <a:rPr lang="el-GR" sz="1600" kern="1200" dirty="0">
              <a:latin typeface="Calibri" panose="020F0502020204030204" pitchFamily="34" charset="0"/>
              <a:cs typeface="Calibri" panose="020F0502020204030204" pitchFamily="34" charset="0"/>
            </a:rPr>
            <a:t>3 όσο και κατά το στάδιο της παρακολούθησης και αξιολόγησης της υλοποίησής τους</a:t>
          </a:r>
          <a:endParaRPr lang="en-GB" sz="16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1617061" y="711726"/>
        <a:ext cx="7774596" cy="1394694"/>
      </dsp:txXfrm>
    </dsp:sp>
    <dsp:sp modelId="{95057EC7-D3D5-45B3-8070-02F16855203E}">
      <dsp:nvSpPr>
        <dsp:cNvPr id="0" name=""/>
        <dsp:cNvSpPr/>
      </dsp:nvSpPr>
      <dsp:spPr>
        <a:xfrm>
          <a:off x="253157" y="523108"/>
          <a:ext cx="1743368" cy="174336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1D3DB4B6-3150-400B-A9E3-73985144100B}">
      <dsp:nvSpPr>
        <dsp:cNvPr id="0" name=""/>
        <dsp:cNvSpPr/>
      </dsp:nvSpPr>
      <dsp:spPr>
        <a:xfrm>
          <a:off x="1579652" y="2789877"/>
          <a:ext cx="7820780" cy="1394694"/>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Κατά συνέπεια, και σύμφωνα με πρακτικές άλλων Ευρωπαϊκών χωρών που υιοθέτησαν εθνική και περιφερειακή διάσταση της </a:t>
          </a:r>
          <a:r>
            <a:rPr lang="en-GB" sz="1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RIS</a:t>
          </a:r>
          <a:r>
            <a:rPr lang="el-GR" sz="1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ο βαθμός συνέργειας και συμπληρωματικότητας του μηχανισμού διακυβέρνησης με τα Περιφερειακά όργανα διακυβέρνησης κατά το στάδιο του σχεδιασμού </a:t>
          </a:r>
          <a:r>
            <a:rPr lang="el-GR"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ήταν ιδιαίτερα υψηλός</a:t>
          </a:r>
          <a:endParaRPr lang="en-GB" sz="1600" b="1" kern="1200" dirty="0">
            <a:solidFill>
              <a:schemeClr val="bg1"/>
            </a:solidFill>
            <a:latin typeface="Calibri" panose="020F0502020204030204" pitchFamily="34" charset="0"/>
            <a:ea typeface="+mn-ea"/>
            <a:cs typeface="Calibri" panose="020F0502020204030204" pitchFamily="34" charset="0"/>
          </a:endParaRPr>
        </a:p>
      </dsp:txBody>
      <dsp:txXfrm>
        <a:off x="1579652" y="2789877"/>
        <a:ext cx="7820780" cy="1394694"/>
      </dsp:txXfrm>
    </dsp:sp>
    <dsp:sp modelId="{51B93BD1-B98D-48CD-8174-5C17EB33B1D1}">
      <dsp:nvSpPr>
        <dsp:cNvPr id="0" name=""/>
        <dsp:cNvSpPr/>
      </dsp:nvSpPr>
      <dsp:spPr>
        <a:xfrm>
          <a:off x="253157" y="2615540"/>
          <a:ext cx="1743368" cy="1743368"/>
        </a:xfrm>
        <a:prstGeom prst="ellipse">
          <a:avLst/>
        </a:prstGeom>
        <a:solidFill>
          <a:schemeClr val="bg1">
            <a:lumMod val="95000"/>
          </a:scheme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153484" y="-811410"/>
          <a:ext cx="6137044" cy="6137044"/>
        </a:xfrm>
        <a:prstGeom prst="blockArc">
          <a:avLst>
            <a:gd name="adj1" fmla="val 18900000"/>
            <a:gd name="adj2" fmla="val 2700000"/>
            <a:gd name="adj3" fmla="val 352"/>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E12D85C2-377C-49CC-863D-18F426D8538C}">
      <dsp:nvSpPr>
        <dsp:cNvPr id="0" name=""/>
        <dsp:cNvSpPr/>
      </dsp:nvSpPr>
      <dsp:spPr>
        <a:xfrm>
          <a:off x="452075" y="119704"/>
          <a:ext cx="9083549" cy="68638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90000"/>
            </a:lnSpc>
            <a:spcBef>
              <a:spcPct val="0"/>
            </a:spcBef>
            <a:spcAft>
              <a:spcPct val="35000"/>
            </a:spcAft>
            <a:buClr>
              <a:srgbClr val="C00000"/>
            </a:buClr>
            <a:buFont typeface="Wingdings" panose="05000000000000000000" pitchFamily="2" charset="2"/>
            <a:buNone/>
          </a:pPr>
          <a:r>
            <a:rPr lang="el-GR" sz="1200" kern="1200" dirty="0">
              <a:latin typeface="Calibri" panose="020F0502020204030204" pitchFamily="34" charset="0"/>
              <a:cs typeface="Calibri" panose="020F0502020204030204" pitchFamily="34" charset="0"/>
            </a:rPr>
            <a:t>Κατά την εφαρμογή του συστήματος διακυβέρνησης </a:t>
          </a:r>
          <a:r>
            <a:rPr lang="el-GR" sz="1400" b="1" kern="1200" dirty="0">
              <a:latin typeface="Calibri" panose="020F0502020204030204" pitchFamily="34" charset="0"/>
              <a:cs typeface="Calibri" panose="020F0502020204030204" pitchFamily="34" charset="0"/>
            </a:rPr>
            <a:t>εντοπίστηκαν αστοχίες συγκριτικά με τον αρχικό σχεδιασμό</a:t>
          </a:r>
          <a:r>
            <a:rPr lang="el-GR" sz="1200" kern="1200" dirty="0">
              <a:latin typeface="Calibri" panose="020F0502020204030204" pitchFamily="34" charset="0"/>
              <a:cs typeface="Calibri" panose="020F0502020204030204" pitchFamily="34" charset="0"/>
            </a:rPr>
            <a:t>. Στο αποφασιστικό επίπεδο το </a:t>
          </a:r>
          <a:r>
            <a:rPr lang="el-GR" sz="1400" b="1" kern="1200" dirty="0">
              <a:latin typeface="Calibri" panose="020F0502020204030204" pitchFamily="34" charset="0"/>
              <a:cs typeface="Calibri" panose="020F0502020204030204" pitchFamily="34" charset="0"/>
            </a:rPr>
            <a:t>Συμβούλιο Στρατηγικής Έξυπνης Εξειδίκευσης παρουσίασε χαμηλό βαθμό ενεργοποίησης</a:t>
          </a:r>
          <a:r>
            <a:rPr lang="el-GR" sz="1200" kern="1200" dirty="0">
              <a:latin typeface="Calibri" panose="020F0502020204030204" pitchFamily="34" charset="0"/>
              <a:cs typeface="Calibri" panose="020F0502020204030204" pitchFamily="34" charset="0"/>
            </a:rPr>
            <a:t>, ενώ όσον αφορά την παρακολούθηση / αναθεώρηση της ΕΣΕΕ δεν παρουσιάστηκε ενεργοποίηση αν και προβλεπόταν ως αρμοδιότητα. Στο ίδιο επίπεδο κυμάνθηκε και η λειτουργία των Περιφερειακών Συμβουλίων με χαμηλή ενεργοποίηση.</a:t>
          </a:r>
          <a:endParaRPr lang="en-GB"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452075" y="119704"/>
        <a:ext cx="9083549" cy="686385"/>
      </dsp:txXfrm>
    </dsp:sp>
    <dsp:sp modelId="{95057EC7-D3D5-45B3-8070-02F16855203E}">
      <dsp:nvSpPr>
        <dsp:cNvPr id="0" name=""/>
        <dsp:cNvSpPr/>
      </dsp:nvSpPr>
      <dsp:spPr>
        <a:xfrm>
          <a:off x="66916" y="158052"/>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F9FCE66D-4FED-4A41-A4E0-B94EC181A26D}">
      <dsp:nvSpPr>
        <dsp:cNvPr id="0" name=""/>
        <dsp:cNvSpPr/>
      </dsp:nvSpPr>
      <dsp:spPr>
        <a:xfrm>
          <a:off x="761589" y="937781"/>
          <a:ext cx="8829008" cy="47988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90000"/>
            </a:lnSpc>
            <a:spcBef>
              <a:spcPct val="0"/>
            </a:spcBef>
            <a:spcAft>
              <a:spcPct val="35000"/>
            </a:spcAft>
            <a:buNone/>
          </a:pPr>
          <a:r>
            <a:rPr lang="el-GR" sz="1200" kern="1200" dirty="0">
              <a:latin typeface="Calibri" panose="020F0502020204030204" pitchFamily="34" charset="0"/>
              <a:cs typeface="Calibri" panose="020F0502020204030204" pitchFamily="34" charset="0"/>
            </a:rPr>
            <a:t>Σε επιτελικό επίπεδο το Εθνικό Συμβούλιο Έρευνας και Καινοτομίας και η ανασύστασή του σε Εθνικό Συμβούλιο Έρευνας, Τεχνολογίας και Καινοτομίας (2019) </a:t>
          </a:r>
          <a:r>
            <a:rPr lang="el-GR" sz="1200" b="1" kern="1200" dirty="0">
              <a:latin typeface="Calibri" panose="020F0502020204030204" pitchFamily="34" charset="0"/>
              <a:cs typeface="Calibri" panose="020F0502020204030204" pitchFamily="34" charset="0"/>
            </a:rPr>
            <a:t>παρουσίασε υψηλό βαθμό ενεργοποίησης με τακτικές συνεδριάσεις κατόπιν της ανασύστασής του.</a:t>
          </a:r>
          <a:endParaRPr lang="en-GB" sz="1200" b="1" kern="1200" dirty="0">
            <a:latin typeface="Calibri" panose="020F0502020204030204" pitchFamily="34" charset="0"/>
            <a:cs typeface="Calibri" panose="020F0502020204030204" pitchFamily="34" charset="0"/>
          </a:endParaRPr>
        </a:p>
      </dsp:txBody>
      <dsp:txXfrm>
        <a:off x="761589" y="937781"/>
        <a:ext cx="8829008" cy="479889"/>
      </dsp:txXfrm>
    </dsp:sp>
    <dsp:sp modelId="{2C0EDBE4-BD44-445F-BB87-DA0846CD85F1}">
      <dsp:nvSpPr>
        <dsp:cNvPr id="0" name=""/>
        <dsp:cNvSpPr/>
      </dsp:nvSpPr>
      <dsp:spPr>
        <a:xfrm>
          <a:off x="461658" y="877795"/>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7D72C01-E3C0-4797-BE60-0895F60449AB}">
      <dsp:nvSpPr>
        <dsp:cNvPr id="0" name=""/>
        <dsp:cNvSpPr/>
      </dsp:nvSpPr>
      <dsp:spPr>
        <a:xfrm>
          <a:off x="942094" y="1657524"/>
          <a:ext cx="8648502" cy="47988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90000"/>
            </a:lnSpc>
            <a:spcBef>
              <a:spcPct val="0"/>
            </a:spcBef>
            <a:spcAft>
              <a:spcPct val="35000"/>
            </a:spcAft>
            <a:buNone/>
          </a:pPr>
          <a:r>
            <a:rPr lang="el-GR" sz="1200" kern="1200" dirty="0">
              <a:latin typeface="Calibri" panose="020F0502020204030204" pitchFamily="34" charset="0"/>
              <a:cs typeface="Calibri" panose="020F0502020204030204" pitchFamily="34" charset="0"/>
            </a:rPr>
            <a:t>Σε περιφερειακό επίπεδο, οι αρμόδιες Διευθύνσεις των Περιφερειών θα αναλάμβαναν το σχεδιασμό, υλοποίηση, και παρακολούθηση των περιφερειακών ΣΕΕ, ωστόσο οι </a:t>
          </a:r>
          <a:r>
            <a:rPr lang="el-GR" sz="1400" b="1" kern="1200" dirty="0">
              <a:latin typeface="Calibri" panose="020F0502020204030204" pitchFamily="34" charset="0"/>
              <a:cs typeface="Calibri" panose="020F0502020204030204" pitchFamily="34" charset="0"/>
            </a:rPr>
            <a:t>Φορείς Διαχείρισης εν τέλει </a:t>
          </a:r>
          <a:r>
            <a:rPr lang="el-GR" sz="14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προχώρησαν</a:t>
          </a:r>
          <a:r>
            <a:rPr lang="el-GR" sz="1400" b="1" kern="1200" dirty="0">
              <a:latin typeface="Calibri" panose="020F0502020204030204" pitchFamily="34" charset="0"/>
              <a:cs typeface="Calibri" panose="020F0502020204030204" pitchFamily="34" charset="0"/>
            </a:rPr>
            <a:t> τις διαδικασίες </a:t>
          </a:r>
          <a:r>
            <a:rPr lang="el-GR" sz="1200" kern="1200" dirty="0">
              <a:latin typeface="Calibri" panose="020F0502020204030204" pitchFamily="34" charset="0"/>
              <a:cs typeface="Calibri" panose="020F0502020204030204" pitchFamily="34" charset="0"/>
            </a:rPr>
            <a:t>τόσο του σχεδιασμού όσο και της υλοποίησης των περιφερειακών ΣΕΕ.</a:t>
          </a:r>
          <a:endParaRPr lang="en-GB" sz="1200" kern="1200" dirty="0">
            <a:latin typeface="Calibri" panose="020F0502020204030204" pitchFamily="34" charset="0"/>
            <a:cs typeface="Calibri" panose="020F0502020204030204" pitchFamily="34" charset="0"/>
          </a:endParaRPr>
        </a:p>
      </dsp:txBody>
      <dsp:txXfrm>
        <a:off x="942094" y="1657524"/>
        <a:ext cx="8648502" cy="479889"/>
      </dsp:txXfrm>
    </dsp:sp>
    <dsp:sp modelId="{01512033-4269-4AB1-8EDB-FC99E2D64A45}">
      <dsp:nvSpPr>
        <dsp:cNvPr id="0" name=""/>
        <dsp:cNvSpPr/>
      </dsp:nvSpPr>
      <dsp:spPr>
        <a:xfrm>
          <a:off x="642164" y="1597538"/>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D9BE8A97-A021-4DB1-A432-7166D109C758}">
      <dsp:nvSpPr>
        <dsp:cNvPr id="0" name=""/>
        <dsp:cNvSpPr/>
      </dsp:nvSpPr>
      <dsp:spPr>
        <a:xfrm>
          <a:off x="942094" y="2376811"/>
          <a:ext cx="8648502" cy="47988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90000"/>
            </a:lnSpc>
            <a:spcBef>
              <a:spcPct val="0"/>
            </a:spcBef>
            <a:spcAft>
              <a:spcPct val="35000"/>
            </a:spcAft>
            <a:buNone/>
          </a:pPr>
          <a:r>
            <a:rPr lang="el-GR" sz="1200" kern="1200" dirty="0">
              <a:latin typeface="Calibri" panose="020F0502020204030204" pitchFamily="34" charset="0"/>
              <a:cs typeface="Calibri" panose="020F0502020204030204" pitchFamily="34" charset="0"/>
            </a:rPr>
            <a:t>Σε επίπεδο λήψης αποφάσεων, το </a:t>
          </a:r>
          <a:r>
            <a:rPr lang="el-GR" sz="1400" b="1" kern="1200" dirty="0">
              <a:latin typeface="Calibri" panose="020F0502020204030204" pitchFamily="34" charset="0"/>
              <a:cs typeface="Calibri" panose="020F0502020204030204" pitchFamily="34" charset="0"/>
            </a:rPr>
            <a:t>Εθνικό Συμβούλιο Στρατηγικής και Καινοτομίας  συνέβαλλε θετικά </a:t>
          </a:r>
          <a:r>
            <a:rPr lang="el-GR" sz="1200" kern="1200" dirty="0">
              <a:latin typeface="Calibri" panose="020F0502020204030204" pitchFamily="34" charset="0"/>
              <a:cs typeface="Calibri" panose="020F0502020204030204" pitchFamily="34" charset="0"/>
            </a:rPr>
            <a:t>στις διαρθρωτικές και νομοθετικές αλλαγές στοχεύοντας στη βελτίωση της υλοποίησης των περιφερειακών ΣΕΕ, στην ανάλυση των εμποδίων διάχυσης της καινοτομίας στη βιομηχανία και την οικονομία και στην αξιολόγηση του ΕΣΚ.</a:t>
          </a:r>
          <a:endParaRPr lang="en-GB" sz="1200" kern="1200" dirty="0">
            <a:latin typeface="Calibri" panose="020F0502020204030204" pitchFamily="34" charset="0"/>
            <a:cs typeface="Calibri" panose="020F0502020204030204" pitchFamily="34" charset="0"/>
          </a:endParaRPr>
        </a:p>
      </dsp:txBody>
      <dsp:txXfrm>
        <a:off x="942094" y="2376811"/>
        <a:ext cx="8648502" cy="479889"/>
      </dsp:txXfrm>
    </dsp:sp>
    <dsp:sp modelId="{71C69913-4539-41C7-BE10-FCC8AEFB778A}">
      <dsp:nvSpPr>
        <dsp:cNvPr id="0" name=""/>
        <dsp:cNvSpPr/>
      </dsp:nvSpPr>
      <dsp:spPr>
        <a:xfrm>
          <a:off x="642164" y="2316824"/>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B62485CC-BEBF-4447-BEBD-45A24C321FA0}">
      <dsp:nvSpPr>
        <dsp:cNvPr id="0" name=""/>
        <dsp:cNvSpPr/>
      </dsp:nvSpPr>
      <dsp:spPr>
        <a:xfrm>
          <a:off x="761589" y="3096553"/>
          <a:ext cx="8829008" cy="47988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b="1" kern="1200" dirty="0">
              <a:latin typeface="Calibri" panose="020F0502020204030204" pitchFamily="34" charset="0"/>
              <a:cs typeface="Calibri" panose="020F0502020204030204" pitchFamily="34" charset="0"/>
            </a:rPr>
            <a:t>Σε εκτελεστικό </a:t>
          </a:r>
          <a:r>
            <a:rPr lang="el-GR" sz="1400" b="1"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επίπεδο</a:t>
          </a:r>
          <a:r>
            <a:rPr lang="el-GR" sz="1400" b="1" kern="1200" dirty="0">
              <a:latin typeface="Calibri" panose="020F0502020204030204" pitchFamily="34" charset="0"/>
              <a:cs typeface="Calibri" panose="020F0502020204030204" pitchFamily="34" charset="0"/>
            </a:rPr>
            <a:t> παρατηρείται έλλειψη συντονισμού κέντρου – περιφέρειας </a:t>
          </a:r>
          <a:r>
            <a:rPr lang="el-GR" sz="1200" kern="1200" dirty="0">
              <a:latin typeface="Calibri" panose="020F0502020204030204" pitchFamily="34" charset="0"/>
              <a:cs typeface="Calibri" panose="020F0502020204030204" pitchFamily="34" charset="0"/>
            </a:rPr>
            <a:t>και κατακερματισμός των αρμοδιοτήτων, χωρίς κεντρική μονάδα με αρμοδιότητες το συνολικό έλεγχο και παρακολούθηση των ΣΕΕ.</a:t>
          </a:r>
          <a:endParaRPr lang="en-GB" sz="1200" kern="1200" dirty="0">
            <a:latin typeface="Calibri" panose="020F0502020204030204" pitchFamily="34" charset="0"/>
            <a:cs typeface="Calibri" panose="020F0502020204030204" pitchFamily="34" charset="0"/>
          </a:endParaRPr>
        </a:p>
      </dsp:txBody>
      <dsp:txXfrm>
        <a:off x="761589" y="3096553"/>
        <a:ext cx="8829008" cy="479889"/>
      </dsp:txXfrm>
    </dsp:sp>
    <dsp:sp modelId="{73629F1F-76DC-463F-A0EE-E1F943C44D09}">
      <dsp:nvSpPr>
        <dsp:cNvPr id="0" name=""/>
        <dsp:cNvSpPr/>
      </dsp:nvSpPr>
      <dsp:spPr>
        <a:xfrm>
          <a:off x="461658" y="3036567"/>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B45644E9-C4E0-4054-A897-891319686877}">
      <dsp:nvSpPr>
        <dsp:cNvPr id="0" name=""/>
        <dsp:cNvSpPr/>
      </dsp:nvSpPr>
      <dsp:spPr>
        <a:xfrm>
          <a:off x="366847" y="3627421"/>
          <a:ext cx="9223750" cy="857638"/>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b="1" kern="1200" dirty="0">
              <a:latin typeface="Calibri" panose="020F0502020204030204" pitchFamily="34" charset="0"/>
              <a:cs typeface="Calibri" panose="020F0502020204030204" pitchFamily="34" charset="0"/>
            </a:rPr>
            <a:t>Η ΓΓΕΚ συνέβαλε ουσιαστικά στην ομαλή και εύρυθμη διεξαγωγή της ΔΕΑ, τόσο σε εθνικό όσο και σε περιφερειακό επίπεδο</a:t>
          </a:r>
          <a:r>
            <a:rPr lang="el-GR" sz="1200" kern="1200" dirty="0">
              <a:latin typeface="Calibri" panose="020F0502020204030204" pitchFamily="34" charset="0"/>
              <a:cs typeface="Calibri" panose="020F0502020204030204" pitchFamily="34" charset="0"/>
            </a:rPr>
            <a:t>. Τα εργαλεία και οι διαδικασίες που χρησιμοποιήθηκαν στο πλαίσιο της ΔΕΑ περιλάμβαναν </a:t>
          </a:r>
          <a:r>
            <a:rPr lang="el-GR"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διαβουλεύσεις</a:t>
          </a:r>
          <a:r>
            <a:rPr lang="el-GR" sz="1200" kern="1200" dirty="0">
              <a:latin typeface="Calibri" panose="020F0502020204030204" pitchFamily="34" charset="0"/>
              <a:cs typeface="Calibri" panose="020F0502020204030204" pitchFamily="34" charset="0"/>
            </a:rPr>
            <a:t> με παράγοντες της επιχειρηματικής, ακαδημαϊκής και ερευνητικής κοινότητας, καθώς και με κοινωνικούς φορείς και με φορείς διαμόρφωσης πολιτικής, βιβλιογραφικές μελέτες και υλικό τεκμηρίωσης επιλογής των τομέων προτεραιότητας και την ανάπτυξη των πλατφορμών καινοτομίας για τους τομείς Έξυπνης Εξειδίκευσης</a:t>
          </a:r>
          <a:endParaRPr lang="en-GB" sz="1200" kern="1200" dirty="0">
            <a:latin typeface="Calibri" panose="020F0502020204030204" pitchFamily="34" charset="0"/>
            <a:cs typeface="Calibri" panose="020F0502020204030204" pitchFamily="34" charset="0"/>
          </a:endParaRPr>
        </a:p>
      </dsp:txBody>
      <dsp:txXfrm>
        <a:off x="366847" y="3627421"/>
        <a:ext cx="9223750" cy="857638"/>
      </dsp:txXfrm>
    </dsp:sp>
    <dsp:sp modelId="{EBDCC0DA-129B-46B6-87FB-049A67D4B6A0}">
      <dsp:nvSpPr>
        <dsp:cNvPr id="0" name=""/>
        <dsp:cNvSpPr/>
      </dsp:nvSpPr>
      <dsp:spPr>
        <a:xfrm>
          <a:off x="66916" y="3756310"/>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153484" y="-789413"/>
          <a:ext cx="6137044" cy="6137044"/>
        </a:xfrm>
        <a:prstGeom prst="blockArc">
          <a:avLst>
            <a:gd name="adj1" fmla="val 18900000"/>
            <a:gd name="adj2" fmla="val 2700000"/>
            <a:gd name="adj3" fmla="val 352"/>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E12D85C2-377C-49CC-863D-18F426D8538C}">
      <dsp:nvSpPr>
        <dsp:cNvPr id="0" name=""/>
        <dsp:cNvSpPr/>
      </dsp:nvSpPr>
      <dsp:spPr>
        <a:xfrm>
          <a:off x="400791" y="141701"/>
          <a:ext cx="9186117" cy="686385"/>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schemeClr val="bg1"/>
              </a:solidFill>
              <a:latin typeface="Calibri" panose="020F0502020204030204" pitchFamily="34" charset="0"/>
              <a:cs typeface="Calibri" panose="020F0502020204030204" pitchFamily="34" charset="0"/>
            </a:rPr>
            <a:t>Η εφαρμογή του μηχανισμού παρακολούθησης προβλέφθηκε στον αρχικό σχεδιασμό και υλοποιείται από τη ΓΓΕΚ στο πλαίσιο του έργου «Εγκατάσταση Μηχανισμού παρακολούθησης της ΕΣΕΕ 2014-2020». </a:t>
          </a:r>
          <a:endParaRPr lang="en-GB" sz="1400" kern="1200" dirty="0">
            <a:solidFill>
              <a:schemeClr val="bg1"/>
            </a:solidFill>
            <a:latin typeface="Calibri" panose="020F0502020204030204" pitchFamily="34" charset="0"/>
            <a:ea typeface="+mn-ea"/>
            <a:cs typeface="Calibri" panose="020F0502020204030204" pitchFamily="34" charset="0"/>
          </a:endParaRPr>
        </a:p>
      </dsp:txBody>
      <dsp:txXfrm>
        <a:off x="400791" y="141701"/>
        <a:ext cx="9186117" cy="686385"/>
      </dsp:txXfrm>
    </dsp:sp>
    <dsp:sp modelId="{95057EC7-D3D5-45B3-8070-02F16855203E}">
      <dsp:nvSpPr>
        <dsp:cNvPr id="0" name=""/>
        <dsp:cNvSpPr/>
      </dsp:nvSpPr>
      <dsp:spPr>
        <a:xfrm>
          <a:off x="66916" y="180049"/>
          <a:ext cx="599861" cy="599861"/>
        </a:xfrm>
        <a:prstGeom prst="ellipse">
          <a:avLst/>
        </a:prstGeom>
        <a:solidFill>
          <a:schemeClr val="bg1">
            <a:lumMod val="95000"/>
          </a:scheme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F9FCE66D-4FED-4A41-A4E0-B94EC181A26D}">
      <dsp:nvSpPr>
        <dsp:cNvPr id="0" name=""/>
        <dsp:cNvSpPr/>
      </dsp:nvSpPr>
      <dsp:spPr>
        <a:xfrm>
          <a:off x="761589" y="904286"/>
          <a:ext cx="8829008" cy="590873"/>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Ωστόσο σημειώνεται ότι ο Μηχανισμός Παρακολούθησης και Αξιολόγησης προέβλεπε και την επικαιροποίηση / αναθεώρηση της ΕΣΕΕ αλλά </a:t>
          </a:r>
          <a:r>
            <a:rPr lang="el-GR" sz="1600" b="1" kern="1200" dirty="0">
              <a:latin typeface="Calibri" panose="020F0502020204030204" pitchFamily="34" charset="0"/>
              <a:cs typeface="Calibri" panose="020F0502020204030204" pitchFamily="34" charset="0"/>
            </a:rPr>
            <a:t>περιορίστηκε μόνο στην επικαιροποίηση των τομέων Έξυπνης Εξειδίκευσης μέσω της ΔΕΑ</a:t>
          </a:r>
          <a:endParaRPr lang="en-GB" sz="1400" b="1" kern="1200" dirty="0">
            <a:latin typeface="Calibri" panose="020F0502020204030204" pitchFamily="34" charset="0"/>
            <a:cs typeface="Calibri" panose="020F0502020204030204" pitchFamily="34" charset="0"/>
          </a:endParaRPr>
        </a:p>
      </dsp:txBody>
      <dsp:txXfrm>
        <a:off x="761589" y="904286"/>
        <a:ext cx="8829008" cy="590873"/>
      </dsp:txXfrm>
    </dsp:sp>
    <dsp:sp modelId="{2C0EDBE4-BD44-445F-BB87-DA0846CD85F1}">
      <dsp:nvSpPr>
        <dsp:cNvPr id="0" name=""/>
        <dsp:cNvSpPr/>
      </dsp:nvSpPr>
      <dsp:spPr>
        <a:xfrm>
          <a:off x="461658" y="899792"/>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7D72C01-E3C0-4797-BE60-0895F60449AB}">
      <dsp:nvSpPr>
        <dsp:cNvPr id="0" name=""/>
        <dsp:cNvSpPr/>
      </dsp:nvSpPr>
      <dsp:spPr>
        <a:xfrm>
          <a:off x="942094" y="1539232"/>
          <a:ext cx="8648502" cy="760466"/>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kern="1200" dirty="0">
              <a:solidFill>
                <a:schemeClr val="bg1"/>
              </a:solidFill>
              <a:latin typeface="Calibri" panose="020F0502020204030204" pitchFamily="34" charset="0"/>
              <a:cs typeface="Calibri" panose="020F0502020204030204" pitchFamily="34" charset="0"/>
            </a:rPr>
            <a:t>Η εφαρμογή του Μηχανισμού Παρακολούθησης και αξιολόγησης </a:t>
          </a:r>
          <a:r>
            <a:rPr lang="el-GR" sz="1600" b="1" kern="1200" dirty="0">
              <a:solidFill>
                <a:schemeClr val="bg1"/>
              </a:solidFill>
              <a:latin typeface="Calibri" panose="020F0502020204030204" pitchFamily="34" charset="0"/>
              <a:cs typeface="Calibri" panose="020F0502020204030204" pitchFamily="34" charset="0"/>
            </a:rPr>
            <a:t>άργησε να εκκινήσει και εν μέρει αυτό προκάλεσε την καθυστέρηση των προκηρύξεων</a:t>
          </a:r>
          <a:r>
            <a:rPr lang="el-GR" sz="1400" kern="1200" dirty="0">
              <a:solidFill>
                <a:schemeClr val="bg1"/>
              </a:solidFill>
              <a:latin typeface="Calibri" panose="020F0502020204030204" pitchFamily="34" charset="0"/>
              <a:cs typeface="Calibri" panose="020F0502020204030204" pitchFamily="34" charset="0"/>
            </a:rPr>
            <a:t>, των αξιολογήσεων και χρηματοδοτήσεων των προγραμμάτων τόσο σε εθνικό όσο και σε περιφερειακό επίπεδο που καθυστέρησαν εν γένει την υλοποίηση της ΕΣΕΕ 2014-2020. Βασικές αιτίες αποτέλεσαν:</a:t>
          </a:r>
          <a:endParaRPr lang="en-GB" sz="1400" kern="1200" dirty="0">
            <a:solidFill>
              <a:schemeClr val="bg1"/>
            </a:solidFill>
            <a:latin typeface="Calibri" panose="020F0502020204030204" pitchFamily="34" charset="0"/>
            <a:cs typeface="Calibri" panose="020F0502020204030204" pitchFamily="34" charset="0"/>
          </a:endParaRPr>
        </a:p>
      </dsp:txBody>
      <dsp:txXfrm>
        <a:off x="942094" y="1539232"/>
        <a:ext cx="8648502" cy="760466"/>
      </dsp:txXfrm>
    </dsp:sp>
    <dsp:sp modelId="{01512033-4269-4AB1-8EDB-FC99E2D64A45}">
      <dsp:nvSpPr>
        <dsp:cNvPr id="0" name=""/>
        <dsp:cNvSpPr/>
      </dsp:nvSpPr>
      <dsp:spPr>
        <a:xfrm>
          <a:off x="642164" y="1619534"/>
          <a:ext cx="599861" cy="599861"/>
        </a:xfrm>
        <a:prstGeom prst="ellipse">
          <a:avLst/>
        </a:prstGeom>
        <a:solidFill>
          <a:schemeClr val="bg1">
            <a:lumMod val="95000"/>
          </a:scheme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D9BE8A97-A021-4DB1-A432-7166D109C758}">
      <dsp:nvSpPr>
        <dsp:cNvPr id="0" name=""/>
        <dsp:cNvSpPr/>
      </dsp:nvSpPr>
      <dsp:spPr>
        <a:xfrm>
          <a:off x="942094" y="2398807"/>
          <a:ext cx="8648502" cy="47988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b="1" kern="1200" dirty="0">
              <a:latin typeface="Calibri" panose="020F0502020204030204" pitchFamily="34" charset="0"/>
              <a:cs typeface="Calibri" panose="020F0502020204030204" pitchFamily="34" charset="0"/>
            </a:rPr>
            <a:t>οι χρονοβόρες διαδικασίες δημοπράτησης/προκήρυξης του Ελληνικού Δημοσίου</a:t>
          </a:r>
          <a:endParaRPr lang="en-GB" sz="1600" b="1" kern="1200" dirty="0">
            <a:latin typeface="Calibri" panose="020F0502020204030204" pitchFamily="34" charset="0"/>
            <a:cs typeface="Calibri" panose="020F0502020204030204" pitchFamily="34" charset="0"/>
          </a:endParaRPr>
        </a:p>
      </dsp:txBody>
      <dsp:txXfrm>
        <a:off x="942094" y="2398807"/>
        <a:ext cx="8648502" cy="479889"/>
      </dsp:txXfrm>
    </dsp:sp>
    <dsp:sp modelId="{71C69913-4539-41C7-BE10-FCC8AEFB778A}">
      <dsp:nvSpPr>
        <dsp:cNvPr id="0" name=""/>
        <dsp:cNvSpPr/>
      </dsp:nvSpPr>
      <dsp:spPr>
        <a:xfrm>
          <a:off x="642164" y="2338821"/>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B62485CC-BEBF-4447-BEBD-45A24C321FA0}">
      <dsp:nvSpPr>
        <dsp:cNvPr id="0" name=""/>
        <dsp:cNvSpPr/>
      </dsp:nvSpPr>
      <dsp:spPr>
        <a:xfrm>
          <a:off x="761589" y="3118550"/>
          <a:ext cx="8829008" cy="47988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b="1" kern="1200" dirty="0">
              <a:latin typeface="Calibri" panose="020F0502020204030204" pitchFamily="34" charset="0"/>
              <a:cs typeface="Calibri" panose="020F0502020204030204" pitchFamily="34" charset="0"/>
            </a:rPr>
            <a:t>το σύνθετο κανονιστικό πλαίσιο</a:t>
          </a:r>
          <a:endParaRPr lang="en-GB" sz="1600" b="1" kern="1200" dirty="0">
            <a:latin typeface="Calibri" panose="020F0502020204030204" pitchFamily="34" charset="0"/>
            <a:cs typeface="Calibri" panose="020F0502020204030204" pitchFamily="34" charset="0"/>
          </a:endParaRPr>
        </a:p>
      </dsp:txBody>
      <dsp:txXfrm>
        <a:off x="761589" y="3118550"/>
        <a:ext cx="8829008" cy="479889"/>
      </dsp:txXfrm>
    </dsp:sp>
    <dsp:sp modelId="{73629F1F-76DC-463F-A0EE-E1F943C44D09}">
      <dsp:nvSpPr>
        <dsp:cNvPr id="0" name=""/>
        <dsp:cNvSpPr/>
      </dsp:nvSpPr>
      <dsp:spPr>
        <a:xfrm>
          <a:off x="461658" y="3058564"/>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B45644E9-C4E0-4054-A897-891319686877}">
      <dsp:nvSpPr>
        <dsp:cNvPr id="0" name=""/>
        <dsp:cNvSpPr/>
      </dsp:nvSpPr>
      <dsp:spPr>
        <a:xfrm>
          <a:off x="366847" y="3855221"/>
          <a:ext cx="9223750" cy="446033"/>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b="1" kern="1200" dirty="0">
              <a:latin typeface="Calibri" panose="020F0502020204030204" pitchFamily="34" charset="0"/>
              <a:cs typeface="Calibri" panose="020F0502020204030204" pitchFamily="34" charset="0"/>
            </a:rPr>
            <a:t>η χαμηλή αποδοτικότητα του Ολοκληρωμένου Πληροφοριακού συστήματος</a:t>
          </a:r>
          <a:endParaRPr lang="en-GB" sz="1600" b="1" kern="1200" dirty="0">
            <a:latin typeface="Calibri" panose="020F0502020204030204" pitchFamily="34" charset="0"/>
            <a:cs typeface="Calibri" panose="020F0502020204030204" pitchFamily="34" charset="0"/>
          </a:endParaRPr>
        </a:p>
      </dsp:txBody>
      <dsp:txXfrm>
        <a:off x="366847" y="3855221"/>
        <a:ext cx="9223750" cy="446033"/>
      </dsp:txXfrm>
    </dsp:sp>
    <dsp:sp modelId="{EBDCC0DA-129B-46B6-87FB-049A67D4B6A0}">
      <dsp:nvSpPr>
        <dsp:cNvPr id="0" name=""/>
        <dsp:cNvSpPr/>
      </dsp:nvSpPr>
      <dsp:spPr>
        <a:xfrm>
          <a:off x="66916" y="3778306"/>
          <a:ext cx="599861" cy="59986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067940" y="-776408"/>
          <a:ext cx="6035423" cy="6035423"/>
        </a:xfrm>
        <a:prstGeom prst="blockArc">
          <a:avLst>
            <a:gd name="adj1" fmla="val 18900000"/>
            <a:gd name="adj2" fmla="val 2700000"/>
            <a:gd name="adj3" fmla="val 358"/>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E12D85C2-377C-49CC-863D-18F426D8538C}">
      <dsp:nvSpPr>
        <dsp:cNvPr id="0" name=""/>
        <dsp:cNvSpPr/>
      </dsp:nvSpPr>
      <dsp:spPr>
        <a:xfrm>
          <a:off x="456960" y="389178"/>
          <a:ext cx="9131164" cy="353774"/>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latin typeface="Calibri" panose="020F0502020204030204" pitchFamily="34" charset="0"/>
              <a:cs typeface="Calibri" panose="020F0502020204030204" pitchFamily="34" charset="0"/>
            </a:rPr>
            <a:t>Πληθώρα μελετών έλαβαν χώρα στο πλαίσιο του Μηχανισμού Παρακολούθησης: </a:t>
          </a:r>
          <a:endParaRPr lang="en-GB" sz="1600" kern="1200" dirty="0">
            <a:solidFill>
              <a:schemeClr val="bg1"/>
            </a:solidFill>
            <a:latin typeface="Calibri" panose="020F0502020204030204" pitchFamily="34" charset="0"/>
            <a:ea typeface="+mn-ea"/>
            <a:cs typeface="Calibri" panose="020F0502020204030204" pitchFamily="34" charset="0"/>
          </a:endParaRPr>
        </a:p>
      </dsp:txBody>
      <dsp:txXfrm>
        <a:off x="456960" y="389178"/>
        <a:ext cx="9131164" cy="353774"/>
      </dsp:txXfrm>
    </dsp:sp>
    <dsp:sp modelId="{95057EC7-D3D5-45B3-8070-02F16855203E}">
      <dsp:nvSpPr>
        <dsp:cNvPr id="0" name=""/>
        <dsp:cNvSpPr/>
      </dsp:nvSpPr>
      <dsp:spPr>
        <a:xfrm>
          <a:off x="72904" y="210010"/>
          <a:ext cx="700631" cy="700631"/>
        </a:xfrm>
        <a:prstGeom prst="ellipse">
          <a:avLst/>
        </a:prstGeom>
        <a:solidFill>
          <a:schemeClr val="bg1">
            <a:lumMod val="95000"/>
          </a:scheme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F9FCE66D-4FED-4A41-A4E0-B94EC181A26D}">
      <dsp:nvSpPr>
        <dsp:cNvPr id="0" name=""/>
        <dsp:cNvSpPr/>
      </dsp:nvSpPr>
      <dsp:spPr>
        <a:xfrm>
          <a:off x="824861" y="1055748"/>
          <a:ext cx="8766930" cy="690133"/>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Έξι αναφορές προόδου παρακολούθησης της </a:t>
          </a:r>
          <a:r>
            <a:rPr lang="en-GB" sz="1600" kern="1200" dirty="0">
              <a:latin typeface="Calibri" panose="020F0502020204030204" pitchFamily="34" charset="0"/>
              <a:cs typeface="Calibri" panose="020F0502020204030204" pitchFamily="34" charset="0"/>
            </a:rPr>
            <a:t>RIS3 </a:t>
          </a:r>
        </a:p>
      </dsp:txBody>
      <dsp:txXfrm>
        <a:off x="824861" y="1055748"/>
        <a:ext cx="8766930" cy="690133"/>
      </dsp:txXfrm>
    </dsp:sp>
    <dsp:sp modelId="{2C0EDBE4-BD44-445F-BB87-DA0846CD85F1}">
      <dsp:nvSpPr>
        <dsp:cNvPr id="0" name=""/>
        <dsp:cNvSpPr/>
      </dsp:nvSpPr>
      <dsp:spPr>
        <a:xfrm>
          <a:off x="474545" y="1050498"/>
          <a:ext cx="700631" cy="70063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1E546AF-C4FB-4F1B-908A-2D8E3B29894C}">
      <dsp:nvSpPr>
        <dsp:cNvPr id="0" name=""/>
        <dsp:cNvSpPr/>
      </dsp:nvSpPr>
      <dsp:spPr>
        <a:xfrm>
          <a:off x="948133" y="1961050"/>
          <a:ext cx="8643658" cy="56050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Παρακολούθηση άλλων προγραμμάτων Ε &amp; Α (HORIZON 2020, COSME, EUREKA άλλα εθνικά προγράμματα), τα οποία αλληλεπιδρούν με την ΕΣΕΕ 2014-2020</a:t>
          </a:r>
          <a:endParaRPr lang="en-GB" sz="1600" kern="1200" dirty="0">
            <a:latin typeface="Calibri" panose="020F0502020204030204" pitchFamily="34" charset="0"/>
            <a:cs typeface="Calibri" panose="020F0502020204030204" pitchFamily="34" charset="0"/>
          </a:endParaRPr>
        </a:p>
      </dsp:txBody>
      <dsp:txXfrm>
        <a:off x="948133" y="1961050"/>
        <a:ext cx="8643658" cy="560505"/>
      </dsp:txXfrm>
    </dsp:sp>
    <dsp:sp modelId="{71C69913-4539-41C7-BE10-FCC8AEFB778A}">
      <dsp:nvSpPr>
        <dsp:cNvPr id="0" name=""/>
        <dsp:cNvSpPr/>
      </dsp:nvSpPr>
      <dsp:spPr>
        <a:xfrm>
          <a:off x="597817" y="1890987"/>
          <a:ext cx="700631" cy="70063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0E830225-93F7-419F-90A8-7F73CC617888}">
      <dsp:nvSpPr>
        <dsp:cNvPr id="0" name=""/>
        <dsp:cNvSpPr/>
      </dsp:nvSpPr>
      <dsp:spPr>
        <a:xfrm>
          <a:off x="824861" y="2801539"/>
          <a:ext cx="8766930" cy="56050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Αποτίμηση των Δράσεων ΕΤΑΚ της ΓΓΕΚ την Προγραμματική Περίοδο 2007-2013</a:t>
          </a:r>
          <a:endParaRPr lang="en-GB" sz="1600" kern="1200" dirty="0">
            <a:latin typeface="Calibri" panose="020F0502020204030204" pitchFamily="34" charset="0"/>
            <a:cs typeface="Calibri" panose="020F0502020204030204" pitchFamily="34" charset="0"/>
          </a:endParaRPr>
        </a:p>
      </dsp:txBody>
      <dsp:txXfrm>
        <a:off x="824861" y="2801539"/>
        <a:ext cx="8766930" cy="560505"/>
      </dsp:txXfrm>
    </dsp:sp>
    <dsp:sp modelId="{73629F1F-76DC-463F-A0EE-E1F943C44D09}">
      <dsp:nvSpPr>
        <dsp:cNvPr id="0" name=""/>
        <dsp:cNvSpPr/>
      </dsp:nvSpPr>
      <dsp:spPr>
        <a:xfrm>
          <a:off x="474545" y="2731476"/>
          <a:ext cx="700631" cy="70063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D63FC66-D3C2-48D1-8AB5-D140A63C58D7}">
      <dsp:nvSpPr>
        <dsp:cNvPr id="0" name=""/>
        <dsp:cNvSpPr/>
      </dsp:nvSpPr>
      <dsp:spPr>
        <a:xfrm>
          <a:off x="423220" y="3642028"/>
          <a:ext cx="9168571" cy="56050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Παραγωγή δεικτών Ε &amp; Α τόσο σε εθνικό όσο και σε περιφερειακό επίπεδο για την Παρακολούθηση της ΕΣΕΕ 2014-2020 από το Εθνικό Κέντρο Τεκμηρίωσης.</a:t>
          </a:r>
          <a:endParaRPr lang="en-GB" sz="1600" kern="1200" dirty="0">
            <a:latin typeface="Calibri" panose="020F0502020204030204" pitchFamily="34" charset="0"/>
            <a:cs typeface="Calibri" panose="020F0502020204030204" pitchFamily="34" charset="0"/>
          </a:endParaRPr>
        </a:p>
      </dsp:txBody>
      <dsp:txXfrm>
        <a:off x="423220" y="3642028"/>
        <a:ext cx="9168571" cy="560505"/>
      </dsp:txXfrm>
    </dsp:sp>
    <dsp:sp modelId="{EBDCC0DA-129B-46B6-87FB-049A67D4B6A0}">
      <dsp:nvSpPr>
        <dsp:cNvPr id="0" name=""/>
        <dsp:cNvSpPr/>
      </dsp:nvSpPr>
      <dsp:spPr>
        <a:xfrm>
          <a:off x="72904" y="3571965"/>
          <a:ext cx="700631" cy="700631"/>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6000099" y="-913164"/>
          <a:ext cx="7142761" cy="7142761"/>
        </a:xfrm>
        <a:prstGeom prst="blockArc">
          <a:avLst>
            <a:gd name="adj1" fmla="val 18900000"/>
            <a:gd name="adj2" fmla="val 2700000"/>
            <a:gd name="adj3" fmla="val 302"/>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E12D85C2-377C-49CC-863D-18F426D8538C}">
      <dsp:nvSpPr>
        <dsp:cNvPr id="0" name=""/>
        <dsp:cNvSpPr/>
      </dsp:nvSpPr>
      <dsp:spPr>
        <a:xfrm>
          <a:off x="459277" y="114494"/>
          <a:ext cx="9115840" cy="909917"/>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schemeClr val="bg1"/>
              </a:solidFill>
              <a:latin typeface="Calibri" panose="020F0502020204030204" pitchFamily="34" charset="0"/>
              <a:cs typeface="Calibri" panose="020F0502020204030204" pitchFamily="34" charset="0"/>
            </a:rPr>
            <a:t>Ολόκληρη η οργάνωση της Διαδικασίας Επιχειρηματικής Ανακάλυψης υποστηρίχθηκε από το έργο «Μηχανισμός Παρακολούθησης» που κάλυπτε το κόστος των Ομάδων Εργασίας, των Πλατφορμών και της συμμετοχής του προσωπικού της ΓΓΕΤ σε διάφορα συνέδρια, και εκδηλώσεις για την ΕΣΕΕ:</a:t>
          </a:r>
          <a:endParaRPr lang="en-GB" sz="1400" kern="1200" dirty="0">
            <a:solidFill>
              <a:schemeClr val="bg1"/>
            </a:solidFill>
            <a:latin typeface="Calibri" panose="020F0502020204030204" pitchFamily="34" charset="0"/>
            <a:ea typeface="+mn-ea"/>
            <a:cs typeface="Calibri" panose="020F0502020204030204" pitchFamily="34" charset="0"/>
          </a:endParaRPr>
        </a:p>
      </dsp:txBody>
      <dsp:txXfrm>
        <a:off x="459277" y="114494"/>
        <a:ext cx="9115840" cy="909917"/>
      </dsp:txXfrm>
    </dsp:sp>
    <dsp:sp modelId="{95057EC7-D3D5-45B3-8070-02F16855203E}">
      <dsp:nvSpPr>
        <dsp:cNvPr id="0" name=""/>
        <dsp:cNvSpPr/>
      </dsp:nvSpPr>
      <dsp:spPr>
        <a:xfrm>
          <a:off x="76424" y="214563"/>
          <a:ext cx="698337" cy="698337"/>
        </a:xfrm>
        <a:prstGeom prst="ellipse">
          <a:avLst/>
        </a:prstGeom>
        <a:solidFill>
          <a:schemeClr val="bg1">
            <a:lumMod val="95000"/>
          </a:scheme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F9FCE66D-4FED-4A41-A4E0-B94EC181A26D}">
      <dsp:nvSpPr>
        <dsp:cNvPr id="0" name=""/>
        <dsp:cNvSpPr/>
      </dsp:nvSpPr>
      <dsp:spPr>
        <a:xfrm>
          <a:off x="885138" y="1057695"/>
          <a:ext cx="8693640" cy="687874"/>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τα πεπραγμένα των τριών κύκλων της ΔΕΑ περιλαμβάνουν εικοσιεννέα  συναντήσεις των Συμβουλευτικών Ομάδων Εργασίας, οκτώ συναντήσεις της ολομέλειας των πλατφορμών καινοτομίας, και έξι συναντήσεις της ολομέλειας των οκτώ τομέων προτεραιότητας</a:t>
          </a:r>
          <a:endParaRPr lang="en-GB" sz="1400" kern="1200" dirty="0">
            <a:latin typeface="Calibri" panose="020F0502020204030204" pitchFamily="34" charset="0"/>
            <a:cs typeface="Calibri" panose="020F0502020204030204" pitchFamily="34" charset="0"/>
          </a:endParaRPr>
        </a:p>
      </dsp:txBody>
      <dsp:txXfrm>
        <a:off x="885138" y="1057695"/>
        <a:ext cx="8693640" cy="687874"/>
      </dsp:txXfrm>
    </dsp:sp>
    <dsp:sp modelId="{2C0EDBE4-BD44-445F-BB87-DA0846CD85F1}">
      <dsp:nvSpPr>
        <dsp:cNvPr id="0" name=""/>
        <dsp:cNvSpPr/>
      </dsp:nvSpPr>
      <dsp:spPr>
        <a:xfrm>
          <a:off x="535969" y="1052463"/>
          <a:ext cx="698337" cy="69833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1E546AF-C4FB-4F1B-908A-2D8E3B29894C}">
      <dsp:nvSpPr>
        <dsp:cNvPr id="0" name=""/>
        <dsp:cNvSpPr/>
      </dsp:nvSpPr>
      <dsp:spPr>
        <a:xfrm>
          <a:off x="1095276" y="1960196"/>
          <a:ext cx="8483502" cy="558670"/>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kern="1200" dirty="0">
              <a:solidFill>
                <a:schemeClr val="bg1"/>
              </a:solidFill>
              <a:latin typeface="Calibri" panose="020F0502020204030204" pitchFamily="34" charset="0"/>
              <a:cs typeface="Calibri" panose="020F0502020204030204" pitchFamily="34" charset="0"/>
            </a:rPr>
            <a:t>Χρηματοδοτήθηκαν μελέτες για την προετοιμασία της επόμενης περιόδου προγραμματισμού 2021–2027 που αφορούν</a:t>
          </a:r>
          <a:endParaRPr lang="en-GB" sz="1400" kern="1200" dirty="0">
            <a:solidFill>
              <a:schemeClr val="bg1"/>
            </a:solidFill>
            <a:latin typeface="Calibri" panose="020F0502020204030204" pitchFamily="34" charset="0"/>
            <a:cs typeface="Calibri" panose="020F0502020204030204" pitchFamily="34" charset="0"/>
          </a:endParaRPr>
        </a:p>
      </dsp:txBody>
      <dsp:txXfrm>
        <a:off x="1095276" y="1960196"/>
        <a:ext cx="8483502" cy="558670"/>
      </dsp:txXfrm>
    </dsp:sp>
    <dsp:sp modelId="{71C69913-4539-41C7-BE10-FCC8AEFB778A}">
      <dsp:nvSpPr>
        <dsp:cNvPr id="0" name=""/>
        <dsp:cNvSpPr/>
      </dsp:nvSpPr>
      <dsp:spPr>
        <a:xfrm>
          <a:off x="746107" y="1890362"/>
          <a:ext cx="698337" cy="698337"/>
        </a:xfrm>
        <a:prstGeom prst="ellipse">
          <a:avLst/>
        </a:prstGeom>
        <a:solidFill>
          <a:prstClr val="white">
            <a:lumMod val="95000"/>
          </a:prst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0E830225-93F7-419F-90A8-7F73CC617888}">
      <dsp:nvSpPr>
        <dsp:cNvPr id="0" name=""/>
        <dsp:cNvSpPr/>
      </dsp:nvSpPr>
      <dsp:spPr>
        <a:xfrm>
          <a:off x="1095276" y="2797565"/>
          <a:ext cx="8483502" cy="558670"/>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τη </a:t>
          </a:r>
          <a:r>
            <a:rPr lang="el-GR" sz="1400" i="1" kern="1200" dirty="0">
              <a:latin typeface="Calibri" panose="020F0502020204030204" pitchFamily="34" charset="0"/>
              <a:cs typeface="Calibri" panose="020F0502020204030204" pitchFamily="34" charset="0"/>
            </a:rPr>
            <a:t>Βελτίωση των Μηχανισμών και Διαδικασιών Επιχειρηματικής Ανακάλυψης, Βασικά χαρακτηριστικά του εθνικού συστήματος καινοτομίας – Συνεισφορά στην αποτύπωση των βασικών διεθνών και ευρωπαϊκών προκλήσεων για τη νέα Στρατηγική RIS</a:t>
          </a:r>
          <a:endParaRPr lang="en-GB" sz="1400" kern="1200" dirty="0">
            <a:latin typeface="Calibri" panose="020F0502020204030204" pitchFamily="34" charset="0"/>
            <a:cs typeface="Calibri" panose="020F0502020204030204" pitchFamily="34" charset="0"/>
          </a:endParaRPr>
        </a:p>
      </dsp:txBody>
      <dsp:txXfrm>
        <a:off x="1095276" y="2797565"/>
        <a:ext cx="8483502" cy="558670"/>
      </dsp:txXfrm>
    </dsp:sp>
    <dsp:sp modelId="{73629F1F-76DC-463F-A0EE-E1F943C44D09}">
      <dsp:nvSpPr>
        <dsp:cNvPr id="0" name=""/>
        <dsp:cNvSpPr/>
      </dsp:nvSpPr>
      <dsp:spPr>
        <a:xfrm>
          <a:off x="746107" y="2727731"/>
          <a:ext cx="698337" cy="69833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D63FC66-D3C2-48D1-8AB5-D140A63C58D7}">
      <dsp:nvSpPr>
        <dsp:cNvPr id="0" name=""/>
        <dsp:cNvSpPr/>
      </dsp:nvSpPr>
      <dsp:spPr>
        <a:xfrm>
          <a:off x="885138" y="3635464"/>
          <a:ext cx="8693640" cy="558670"/>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i="0" kern="1200" dirty="0">
              <a:latin typeface="Calibri" panose="020F0502020204030204" pitchFamily="34" charset="0"/>
              <a:cs typeface="Calibri" panose="020F0502020204030204" pitchFamily="34" charset="0"/>
            </a:rPr>
            <a:t>το </a:t>
          </a:r>
          <a:r>
            <a:rPr lang="el-GR" sz="1400" i="1" kern="1200" dirty="0">
              <a:latin typeface="Calibri" panose="020F0502020204030204" pitchFamily="34" charset="0"/>
              <a:cs typeface="Calibri" panose="020F0502020204030204" pitchFamily="34" charset="0"/>
            </a:rPr>
            <a:t>Σύστημα διακυβέρνησης και μηχανισμός παρακολούθησης και αξιολόγησης της RIS3 – Προτάσεις βελτίωσης</a:t>
          </a:r>
          <a:endParaRPr lang="en-GB" sz="1400" i="1" kern="1200" dirty="0">
            <a:latin typeface="Calibri" panose="020F0502020204030204" pitchFamily="34" charset="0"/>
            <a:cs typeface="Calibri" panose="020F0502020204030204" pitchFamily="34" charset="0"/>
          </a:endParaRPr>
        </a:p>
      </dsp:txBody>
      <dsp:txXfrm>
        <a:off x="885138" y="3635464"/>
        <a:ext cx="8693640" cy="558670"/>
      </dsp:txXfrm>
    </dsp:sp>
    <dsp:sp modelId="{EBDCC0DA-129B-46B6-87FB-049A67D4B6A0}">
      <dsp:nvSpPr>
        <dsp:cNvPr id="0" name=""/>
        <dsp:cNvSpPr/>
      </dsp:nvSpPr>
      <dsp:spPr>
        <a:xfrm>
          <a:off x="535969" y="3565630"/>
          <a:ext cx="698337" cy="69833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FA782989-9C5A-4154-BC81-9DB3D141793D}">
      <dsp:nvSpPr>
        <dsp:cNvPr id="0" name=""/>
        <dsp:cNvSpPr/>
      </dsp:nvSpPr>
      <dsp:spPr>
        <a:xfrm>
          <a:off x="425593" y="4473363"/>
          <a:ext cx="9153185" cy="558670"/>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None/>
          </a:pPr>
          <a:r>
            <a:rPr lang="el-GR" sz="1400" i="1" kern="1200" dirty="0">
              <a:latin typeface="Calibri" panose="020F0502020204030204" pitchFamily="34" charset="0"/>
              <a:cs typeface="Calibri" panose="020F0502020204030204" pitchFamily="34" charset="0"/>
            </a:rPr>
            <a:t>Αποδελτίωση των αποτελεσμάτων της συμμετοχής σε δράσεις ΕΤΑΚ της προγραμματικής περιόδου 2014-2020 σε εθνικό και ευρωπαϊκό επίπεδο</a:t>
          </a:r>
          <a:endParaRPr lang="en-GB" sz="1400" kern="1200" dirty="0">
            <a:latin typeface="Calibri" panose="020F0502020204030204" pitchFamily="34" charset="0"/>
            <a:cs typeface="Calibri" panose="020F0502020204030204" pitchFamily="34" charset="0"/>
          </a:endParaRPr>
        </a:p>
      </dsp:txBody>
      <dsp:txXfrm>
        <a:off x="425593" y="4473363"/>
        <a:ext cx="9153185" cy="558670"/>
      </dsp:txXfrm>
    </dsp:sp>
    <dsp:sp modelId="{22ACA446-C56B-40E1-A039-5F2AAE63569C}">
      <dsp:nvSpPr>
        <dsp:cNvPr id="0" name=""/>
        <dsp:cNvSpPr/>
      </dsp:nvSpPr>
      <dsp:spPr>
        <a:xfrm>
          <a:off x="76424" y="4403529"/>
          <a:ext cx="698337" cy="69833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6134803" y="-938599"/>
          <a:ext cx="7302780" cy="7302780"/>
        </a:xfrm>
        <a:prstGeom prst="blockArc">
          <a:avLst>
            <a:gd name="adj1" fmla="val 18900000"/>
            <a:gd name="adj2" fmla="val 2700000"/>
            <a:gd name="adj3" fmla="val 296"/>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E12D85C2-377C-49CC-863D-18F426D8538C}">
      <dsp:nvSpPr>
        <dsp:cNvPr id="0" name=""/>
        <dsp:cNvSpPr/>
      </dsp:nvSpPr>
      <dsp:spPr>
        <a:xfrm>
          <a:off x="543721" y="351941"/>
          <a:ext cx="9029550" cy="666406"/>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Clr>
              <a:srgbClr val="C00000"/>
            </a:buClr>
            <a:buFont typeface="Wingdings" panose="05000000000000000000" pitchFamily="2" charset="2"/>
            <a:buNone/>
          </a:pPr>
          <a:r>
            <a:rPr lang="el-GR" sz="1600" b="1" kern="1200" dirty="0">
              <a:effectLst/>
              <a:latin typeface="Calibri" panose="020F0502020204030204" pitchFamily="34" charset="0"/>
              <a:ea typeface="Calibri" panose="020F0502020204030204" pitchFamily="34" charset="0"/>
              <a:cs typeface="Calibri" panose="020F0502020204030204" pitchFamily="34" charset="0"/>
            </a:rPr>
            <a:t>Καθορισμός συγκεκριμένων ρόλων των εμπλεκομένων στο σύστημα διακυβέρνησης και σαφής κατανομή </a:t>
          </a:r>
          <a:r>
            <a:rPr lang="el-GR" sz="1400" kern="1200" dirty="0">
              <a:effectLst/>
              <a:latin typeface="Calibri" panose="020F0502020204030204" pitchFamily="34" charset="0"/>
              <a:ea typeface="Calibri" panose="020F0502020204030204" pitchFamily="34" charset="0"/>
              <a:cs typeface="Calibri" panose="020F0502020204030204" pitchFamily="34" charset="0"/>
            </a:rPr>
            <a:t>αυτών στα επίπεδα διακυβέρνησης (αποφασιστικό-επιτελικό-εκτελεστικό επίπεδο), στο πλαίσιο μιας προσέγγισης πολύ-συμμετοχικής (</a:t>
          </a:r>
          <a:r>
            <a:rPr lang="en-GB" sz="1400" kern="1200" dirty="0">
              <a:effectLst/>
              <a:latin typeface="Calibri" panose="020F0502020204030204" pitchFamily="34" charset="0"/>
              <a:ea typeface="Calibri" panose="020F0502020204030204" pitchFamily="34" charset="0"/>
              <a:cs typeface="Calibri" panose="020F0502020204030204" pitchFamily="34" charset="0"/>
            </a:rPr>
            <a:t>multi</a:t>
          </a:r>
          <a:r>
            <a:rPr lang="el-GR" sz="1400" kern="1200" dirty="0">
              <a:effectLst/>
              <a:latin typeface="Calibri" panose="020F0502020204030204" pitchFamily="34" charset="0"/>
              <a:ea typeface="Calibri" panose="020F0502020204030204" pitchFamily="34" charset="0"/>
              <a:cs typeface="Calibri" panose="020F0502020204030204" pitchFamily="34" charset="0"/>
            </a:rPr>
            <a:t>-</a:t>
          </a:r>
          <a:r>
            <a:rPr lang="en-GB" sz="1400" kern="1200" dirty="0">
              <a:effectLst/>
              <a:latin typeface="Calibri" panose="020F0502020204030204" pitchFamily="34" charset="0"/>
              <a:ea typeface="Calibri" panose="020F0502020204030204" pitchFamily="34" charset="0"/>
              <a:cs typeface="Calibri" panose="020F0502020204030204" pitchFamily="34" charset="0"/>
            </a:rPr>
            <a:t>layer</a:t>
          </a:r>
          <a:r>
            <a:rPr lang="el-GR" sz="1400" kern="1200" dirty="0">
              <a:effectLst/>
              <a:latin typeface="Calibri" panose="020F0502020204030204" pitchFamily="34" charset="0"/>
              <a:ea typeface="Calibri" panose="020F0502020204030204" pitchFamily="34" charset="0"/>
              <a:cs typeface="Calibri" panose="020F0502020204030204" pitchFamily="34" charset="0"/>
            </a:rPr>
            <a:t>) διακυβέρνησης.</a:t>
          </a:r>
          <a:endParaRPr lang="en-GB" sz="1400" kern="1200" dirty="0">
            <a:solidFill>
              <a:schemeClr val="tx1"/>
            </a:solidFill>
            <a:latin typeface="Calibri" panose="020F0502020204030204" pitchFamily="34" charset="0"/>
            <a:ea typeface="+mn-ea"/>
            <a:cs typeface="Calibri" panose="020F0502020204030204" pitchFamily="34" charset="0"/>
          </a:endParaRPr>
        </a:p>
      </dsp:txBody>
      <dsp:txXfrm>
        <a:off x="543721" y="351941"/>
        <a:ext cx="9029550" cy="666406"/>
      </dsp:txXfrm>
    </dsp:sp>
    <dsp:sp modelId="{95057EC7-D3D5-45B3-8070-02F16855203E}">
      <dsp:nvSpPr>
        <dsp:cNvPr id="0" name=""/>
        <dsp:cNvSpPr/>
      </dsp:nvSpPr>
      <dsp:spPr>
        <a:xfrm>
          <a:off x="86347" y="254188"/>
          <a:ext cx="848018" cy="84801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F9FCE66D-4FED-4A41-A4E0-B94EC181A26D}">
      <dsp:nvSpPr>
        <dsp:cNvPr id="0" name=""/>
        <dsp:cNvSpPr/>
      </dsp:nvSpPr>
      <dsp:spPr>
        <a:xfrm>
          <a:off x="996488" y="1374505"/>
          <a:ext cx="8580410" cy="641976"/>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b="1" kern="1200" dirty="0">
              <a:latin typeface="Calibri" panose="020F0502020204030204" pitchFamily="34" charset="0"/>
              <a:cs typeface="Calibri" panose="020F0502020204030204" pitchFamily="34" charset="0"/>
            </a:rPr>
            <a:t>Θεσμοθετημένη μόνιμη σύσταση και λειτουργία των οργάνων διοίκησης των πλατφορμών καινοτομίας </a:t>
          </a:r>
          <a:r>
            <a:rPr lang="el-GR" sz="1400" kern="1200" dirty="0">
              <a:latin typeface="Calibri" panose="020F0502020204030204" pitchFamily="34" charset="0"/>
              <a:cs typeface="Calibri" panose="020F0502020204030204" pitchFamily="34" charset="0"/>
            </a:rPr>
            <a:t>– χωρίς να απαιτείται η έκδοση απόφασης του Γενικού Γραμματέα Έρευνας &amp; Τεχνολογίας σε κάθε προγραμματική περίοδο – και η διασφάλιση της συμμετοχής εκπροσώπων του τετραπλού έλικα.</a:t>
          </a:r>
          <a:endParaRPr lang="en-GB" sz="1400" kern="1200" dirty="0">
            <a:latin typeface="Calibri" panose="020F0502020204030204" pitchFamily="34" charset="0"/>
            <a:cs typeface="Calibri" panose="020F0502020204030204" pitchFamily="34" charset="0"/>
          </a:endParaRPr>
        </a:p>
      </dsp:txBody>
      <dsp:txXfrm>
        <a:off x="996488" y="1374505"/>
        <a:ext cx="8580410" cy="641976"/>
      </dsp:txXfrm>
    </dsp:sp>
    <dsp:sp modelId="{2C0EDBE4-BD44-445F-BB87-DA0846CD85F1}">
      <dsp:nvSpPr>
        <dsp:cNvPr id="0" name=""/>
        <dsp:cNvSpPr/>
      </dsp:nvSpPr>
      <dsp:spPr>
        <a:xfrm>
          <a:off x="572479" y="1271484"/>
          <a:ext cx="848018" cy="84801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1E546AF-C4FB-4F1B-908A-2D8E3B29894C}">
      <dsp:nvSpPr>
        <dsp:cNvPr id="0" name=""/>
        <dsp:cNvSpPr/>
      </dsp:nvSpPr>
      <dsp:spPr>
        <a:xfrm>
          <a:off x="1145692" y="2319160"/>
          <a:ext cx="8431206" cy="78725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tx1"/>
              </a:solidFill>
              <a:latin typeface="Calibri" panose="020F0502020204030204" pitchFamily="34" charset="0"/>
              <a:cs typeface="Calibri" panose="020F0502020204030204" pitchFamily="34" charset="0"/>
            </a:rPr>
            <a:t>Εξορθολογισμός του ρόλου και της σύνθεσης των ΠΣΕΚ, </a:t>
          </a:r>
          <a:r>
            <a:rPr lang="el-GR" sz="1400" kern="1200" dirty="0">
              <a:solidFill>
                <a:schemeClr val="tx1"/>
              </a:solidFill>
              <a:latin typeface="Calibri" panose="020F0502020204030204" pitchFamily="34" charset="0"/>
              <a:cs typeface="Calibri" panose="020F0502020204030204" pitchFamily="34" charset="0"/>
            </a:rPr>
            <a:t>ενέργεια η οποία θα μπορούσε να πραγματοποιηθεί και στο πλαίσιο νομοθετικής παρέμβασης, καθώς στο υφιστάμενο θεσμικό πλαίσιο (Ν. 4310/2014 και Ν. </a:t>
          </a:r>
          <a:r>
            <a:rPr lang="el-GR" sz="1400" kern="1200" dirty="0">
              <a:solidFill>
                <a:schemeClr val="tx1"/>
              </a:solidFill>
              <a:latin typeface="Calibri" panose="020F0502020204030204" pitchFamily="34" charset="0"/>
              <a:ea typeface="+mn-ea"/>
              <a:cs typeface="Calibri" panose="020F0502020204030204" pitchFamily="34" charset="0"/>
            </a:rPr>
            <a:t>4386/2016</a:t>
          </a:r>
          <a:r>
            <a:rPr lang="el-GR" sz="1400" kern="1200" dirty="0">
              <a:solidFill>
                <a:schemeClr val="tx1"/>
              </a:solidFill>
              <a:latin typeface="Calibri" panose="020F0502020204030204" pitchFamily="34" charset="0"/>
              <a:cs typeface="Calibri" panose="020F0502020204030204" pitchFamily="34" charset="0"/>
            </a:rPr>
            <a:t>) ο ρόλος και οι αρμοδιότητες των ΠΣΕΚ δεν περιγράφονται επαρκώς αναλυτικά.</a:t>
          </a:r>
          <a:endParaRPr lang="en-GB" sz="1400" kern="1200" dirty="0">
            <a:solidFill>
              <a:schemeClr val="tx1"/>
            </a:solidFill>
            <a:latin typeface="Calibri" panose="020F0502020204030204" pitchFamily="34" charset="0"/>
            <a:cs typeface="Calibri" panose="020F0502020204030204" pitchFamily="34" charset="0"/>
          </a:endParaRPr>
        </a:p>
      </dsp:txBody>
      <dsp:txXfrm>
        <a:off x="1145692" y="2319160"/>
        <a:ext cx="8431206" cy="787259"/>
      </dsp:txXfrm>
    </dsp:sp>
    <dsp:sp modelId="{71C69913-4539-41C7-BE10-FCC8AEFB778A}">
      <dsp:nvSpPr>
        <dsp:cNvPr id="0" name=""/>
        <dsp:cNvSpPr/>
      </dsp:nvSpPr>
      <dsp:spPr>
        <a:xfrm>
          <a:off x="721682" y="2288781"/>
          <a:ext cx="848018" cy="84801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0E830225-93F7-419F-90A8-7F73CC617888}">
      <dsp:nvSpPr>
        <dsp:cNvPr id="0" name=""/>
        <dsp:cNvSpPr/>
      </dsp:nvSpPr>
      <dsp:spPr>
        <a:xfrm>
          <a:off x="1024975" y="3356796"/>
          <a:ext cx="8580410" cy="678414"/>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None/>
          </a:pPr>
          <a:r>
            <a:rPr lang="el-GR" sz="1400" kern="1200" dirty="0">
              <a:solidFill>
                <a:schemeClr val="bg1"/>
              </a:solidFill>
              <a:latin typeface="Calibri" panose="020F0502020204030204" pitchFamily="34" charset="0"/>
              <a:cs typeface="Calibri" panose="020F0502020204030204" pitchFamily="34" charset="0"/>
            </a:rPr>
            <a:t>Πέραν των κοινών δεικτών παρακολούθησης του Μηχανισμού Παρακολούθησης και αξιολόγησης, η βάση του συστήματος παρακολούθησης και αξιολόγησης της Στρατηγικής Έξυπνης Εξειδίκευσης θα μπορούσε να περιλαμβάνει </a:t>
          </a:r>
          <a:r>
            <a:rPr lang="el-GR" sz="1600" b="1" kern="1200" dirty="0">
              <a:solidFill>
                <a:schemeClr val="bg1"/>
              </a:solidFill>
              <a:latin typeface="Calibri" panose="020F0502020204030204" pitchFamily="34" charset="0"/>
              <a:cs typeface="Calibri" panose="020F0502020204030204" pitchFamily="34" charset="0"/>
            </a:rPr>
            <a:t>πρόσθετους δείκτες παρακολούθησης και </a:t>
          </a:r>
          <a:r>
            <a:rPr lang="el-GR" sz="1600" b="1" kern="1200" dirty="0" err="1">
              <a:solidFill>
                <a:schemeClr val="bg1"/>
              </a:solidFill>
              <a:latin typeface="Calibri" panose="020F0502020204030204" pitchFamily="34" charset="0"/>
              <a:cs typeface="Calibri" panose="020F0502020204030204" pitchFamily="34" charset="0"/>
            </a:rPr>
            <a:t>Key</a:t>
          </a:r>
          <a:r>
            <a:rPr lang="el-GR" sz="1600" b="1" kern="1200" dirty="0">
              <a:solidFill>
                <a:schemeClr val="bg1"/>
              </a:solidFill>
              <a:latin typeface="Calibri" panose="020F0502020204030204" pitchFamily="34" charset="0"/>
              <a:cs typeface="Calibri" panose="020F0502020204030204" pitchFamily="34" charset="0"/>
            </a:rPr>
            <a:t> Performance Indicators – </a:t>
          </a:r>
          <a:r>
            <a:rPr lang="el-GR" sz="1600" b="1" kern="1200" dirty="0" err="1">
              <a:solidFill>
                <a:schemeClr val="bg1"/>
              </a:solidFill>
              <a:latin typeface="Calibri" panose="020F0502020204030204" pitchFamily="34" charset="0"/>
              <a:cs typeface="Calibri" panose="020F0502020204030204" pitchFamily="34" charset="0"/>
            </a:rPr>
            <a:t>KPIs</a:t>
          </a:r>
          <a:endParaRPr lang="en-GB" sz="1400" b="1" kern="1200" dirty="0">
            <a:solidFill>
              <a:schemeClr val="bg1"/>
            </a:solidFill>
            <a:latin typeface="Calibri" panose="020F0502020204030204" pitchFamily="34" charset="0"/>
            <a:cs typeface="Calibri" panose="020F0502020204030204" pitchFamily="34" charset="0"/>
          </a:endParaRPr>
        </a:p>
      </dsp:txBody>
      <dsp:txXfrm>
        <a:off x="1024975" y="3356796"/>
        <a:ext cx="8580410" cy="678414"/>
      </dsp:txXfrm>
    </dsp:sp>
    <dsp:sp modelId="{73629F1F-76DC-463F-A0EE-E1F943C44D09}">
      <dsp:nvSpPr>
        <dsp:cNvPr id="0" name=""/>
        <dsp:cNvSpPr/>
      </dsp:nvSpPr>
      <dsp:spPr>
        <a:xfrm>
          <a:off x="634189" y="3237914"/>
          <a:ext cx="848018" cy="848018"/>
        </a:xfrm>
        <a:prstGeom prst="ellipse">
          <a:avLst/>
        </a:prstGeom>
        <a:solidFill>
          <a:schemeClr val="bg1">
            <a:lumMod val="95000"/>
          </a:schemeClr>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6D63FC66-D3C2-48D1-8AB5-D140A63C58D7}">
      <dsp:nvSpPr>
        <dsp:cNvPr id="0" name=""/>
        <dsp:cNvSpPr/>
      </dsp:nvSpPr>
      <dsp:spPr>
        <a:xfrm>
          <a:off x="510356" y="4286251"/>
          <a:ext cx="9066542" cy="922264"/>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100000"/>
            </a:lnSpc>
            <a:spcBef>
              <a:spcPct val="0"/>
            </a:spcBef>
            <a:spcAft>
              <a:spcPts val="0"/>
            </a:spcAft>
            <a:buNone/>
          </a:pPr>
          <a:r>
            <a:rPr lang="el-GR" sz="1200" kern="1200" dirty="0">
              <a:latin typeface="Calibri" panose="020F0502020204030204" pitchFamily="34" charset="0"/>
              <a:cs typeface="Calibri" panose="020F0502020204030204" pitchFamily="34" charset="0"/>
            </a:rPr>
            <a:t>- Δείκτες παρακολούθησης της διαχειριστικής επάρκειας των φορέων που είναι αρμόδιοι για την παρακολούθηση και αξιολόγηση της Στρατηγικής Έξυπνης Εξειδίκευσης</a:t>
          </a:r>
        </a:p>
        <a:p>
          <a:pPr marL="0" lvl="0" indent="0" algn="just" defTabSz="533400">
            <a:lnSpc>
              <a:spcPct val="100000"/>
            </a:lnSpc>
            <a:spcBef>
              <a:spcPct val="0"/>
            </a:spcBef>
            <a:spcAft>
              <a:spcPts val="0"/>
            </a:spcAft>
            <a:buNone/>
          </a:pPr>
          <a:r>
            <a:rPr lang="el-GR" sz="1200" i="1" kern="1200" dirty="0">
              <a:latin typeface="Calibri" panose="020F0502020204030204" pitchFamily="34" charset="0"/>
              <a:cs typeface="Calibri" panose="020F0502020204030204" pitchFamily="34" charset="0"/>
            </a:rPr>
            <a:t>- </a:t>
          </a:r>
          <a:r>
            <a:rPr lang="el-GR" sz="1200" kern="1200" dirty="0">
              <a:latin typeface="Calibri" panose="020F0502020204030204" pitchFamily="34" charset="0"/>
              <a:cs typeface="Calibri" panose="020F0502020204030204" pitchFamily="34" charset="0"/>
            </a:rPr>
            <a:t>Δείκτες μέτρησης του χρόνου από την ωρίμανση μέχρι την προκήρυξη των δράσεων της Στρατηγικής Έξυπνης Εξειδίκευση,</a:t>
          </a:r>
        </a:p>
        <a:p>
          <a:pPr marL="0" lvl="0" indent="0" algn="just" defTabSz="533400">
            <a:lnSpc>
              <a:spcPct val="100000"/>
            </a:lnSpc>
            <a:spcBef>
              <a:spcPct val="0"/>
            </a:spcBef>
            <a:spcAft>
              <a:spcPts val="0"/>
            </a:spcAft>
            <a:buNone/>
          </a:pPr>
          <a:r>
            <a:rPr lang="el-GR" sz="1200" kern="1200" dirty="0">
              <a:latin typeface="Calibri" panose="020F0502020204030204" pitchFamily="34" charset="0"/>
              <a:cs typeface="Calibri" panose="020F0502020204030204" pitchFamily="34" charset="0"/>
            </a:rPr>
            <a:t>- Δείκτες μέτρησης του χρόνου αξιολόγησης των προτάσεων έργων και της διενέργειας πιστοποιήσεων,</a:t>
          </a:r>
        </a:p>
        <a:p>
          <a:pPr marL="0" lvl="0" indent="0" algn="just" defTabSz="533400">
            <a:lnSpc>
              <a:spcPct val="100000"/>
            </a:lnSpc>
            <a:spcBef>
              <a:spcPct val="0"/>
            </a:spcBef>
            <a:spcAft>
              <a:spcPts val="0"/>
            </a:spcAft>
            <a:buNone/>
          </a:pPr>
          <a:r>
            <a:rPr lang="el-GR" sz="1200" kern="1200" dirty="0">
              <a:latin typeface="Calibri" panose="020F0502020204030204" pitchFamily="34" charset="0"/>
              <a:cs typeface="Calibri" panose="020F0502020204030204" pitchFamily="34" charset="0"/>
            </a:rPr>
            <a:t>- Δείκτες για τη διαδικασία εκτέλεσης (π.χ. χρόνοι ωρίμανσης, ποσοστά επιτυχίας προτάσεων) </a:t>
          </a:r>
          <a:endParaRPr lang="en-GB" sz="1200" i="1" kern="1200" dirty="0">
            <a:latin typeface="Calibri" panose="020F0502020204030204" pitchFamily="34" charset="0"/>
            <a:cs typeface="Calibri" panose="020F0502020204030204" pitchFamily="34" charset="0"/>
          </a:endParaRPr>
        </a:p>
      </dsp:txBody>
      <dsp:txXfrm>
        <a:off x="510356" y="4286251"/>
        <a:ext cx="9066542" cy="922264"/>
      </dsp:txXfrm>
    </dsp:sp>
    <dsp:sp modelId="{EBDCC0DA-129B-46B6-87FB-049A67D4B6A0}">
      <dsp:nvSpPr>
        <dsp:cNvPr id="0" name=""/>
        <dsp:cNvSpPr/>
      </dsp:nvSpPr>
      <dsp:spPr>
        <a:xfrm>
          <a:off x="86347" y="4323374"/>
          <a:ext cx="848018" cy="84801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3/12/2024</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F1FA-94A0-7B2A-EBD9-08E9E943B8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5C4628DB-6A4E-7BA9-842B-3020E1935411}"/>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6F513D-1D41-8F12-4032-C8B152FCB686}"/>
              </a:ext>
            </a:extLst>
          </p:cNvPr>
          <p:cNvSpPr>
            <a:spLocks noGrp="1"/>
          </p:cNvSpPr>
          <p:nvPr>
            <p:ph type="dt" sz="half" idx="10"/>
          </p:nvPr>
        </p:nvSpPr>
        <p:spPr/>
        <p:txBody>
          <a:bodyPr/>
          <a:lstStyle/>
          <a:p>
            <a:fld id="{1986DBFE-8C9F-4D8B-8330-4936AFD944BF}" type="datetime1">
              <a:rPr lang="el-GR" smtClean="0"/>
              <a:t>3/12/2024</a:t>
            </a:fld>
            <a:endParaRPr lang="el-GR"/>
          </a:p>
        </p:txBody>
      </p:sp>
      <p:sp>
        <p:nvSpPr>
          <p:cNvPr id="5" name="Footer Placeholder 4">
            <a:extLst>
              <a:ext uri="{FF2B5EF4-FFF2-40B4-BE49-F238E27FC236}">
                <a16:creationId xmlns:a16="http://schemas.microsoft.com/office/drawing/2014/main" id="{1602397D-C15F-FB4C-9845-E73D090FD24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D8D22F0-E6C6-9FBB-EAA7-0B4B15FA6C9D}"/>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91055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3EAF-E886-C153-D601-5AAC68A1C3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F7F141-55CE-1AD6-CA96-7F1927A0B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3E2523-C2D3-A803-BB3D-561D5CFDC02B}"/>
              </a:ext>
            </a:extLst>
          </p:cNvPr>
          <p:cNvSpPr>
            <a:spLocks noGrp="1"/>
          </p:cNvSpPr>
          <p:nvPr>
            <p:ph type="dt" sz="half" idx="10"/>
          </p:nvPr>
        </p:nvSpPr>
        <p:spPr/>
        <p:txBody>
          <a:bodyPr/>
          <a:lstStyle/>
          <a:p>
            <a:fld id="{9BD2C930-C694-4E56-89A2-073D48F98267}" type="datetime1">
              <a:rPr lang="el-GR" smtClean="0"/>
              <a:t>3/12/2024</a:t>
            </a:fld>
            <a:endParaRPr lang="el-GR"/>
          </a:p>
        </p:txBody>
      </p:sp>
      <p:sp>
        <p:nvSpPr>
          <p:cNvPr id="5" name="Footer Placeholder 4">
            <a:extLst>
              <a:ext uri="{FF2B5EF4-FFF2-40B4-BE49-F238E27FC236}">
                <a16:creationId xmlns:a16="http://schemas.microsoft.com/office/drawing/2014/main" id="{5403BFBB-6503-73F9-738D-DA8CE62ADD3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4866D5E-DC8B-9725-14C3-B66D8E61D31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647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23800-2D00-3A38-1B15-7686A7AEC889}"/>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68A152-197A-6FC4-AF2E-3F307FE1B12A}"/>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5C1A5-0696-1E7D-0077-C085D0CAEA92}"/>
              </a:ext>
            </a:extLst>
          </p:cNvPr>
          <p:cNvSpPr>
            <a:spLocks noGrp="1"/>
          </p:cNvSpPr>
          <p:nvPr>
            <p:ph type="dt" sz="half" idx="10"/>
          </p:nvPr>
        </p:nvSpPr>
        <p:spPr/>
        <p:txBody>
          <a:bodyPr/>
          <a:lstStyle/>
          <a:p>
            <a:fld id="{FE3EB5AF-F205-4D66-AC55-D23E0CE83F20}" type="datetime1">
              <a:rPr lang="el-GR" smtClean="0"/>
              <a:t>3/12/2024</a:t>
            </a:fld>
            <a:endParaRPr lang="el-GR"/>
          </a:p>
        </p:txBody>
      </p:sp>
      <p:sp>
        <p:nvSpPr>
          <p:cNvPr id="5" name="Footer Placeholder 4">
            <a:extLst>
              <a:ext uri="{FF2B5EF4-FFF2-40B4-BE49-F238E27FC236}">
                <a16:creationId xmlns:a16="http://schemas.microsoft.com/office/drawing/2014/main" id="{04EAF39A-F7F8-D21D-D2FE-29AACF43BEF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42A1BEC-D1E2-2CAC-F3AE-65D5766422F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0672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r>
              <a:rPr lang="el-GR" sz="1100" b="1" dirty="0">
                <a:effectLst/>
                <a:latin typeface="Calibri" panose="020F0502020204030204" pitchFamily="34" charset="0"/>
                <a:ea typeface="Calibri" panose="020F0502020204030204" pitchFamily="34" charset="0"/>
                <a:cs typeface="Times New Roman" panose="02020603050405020304" pitchFamily="18" charset="0"/>
              </a:rPr>
              <a:t>Όργανα Διακυβέρνησης και Μηχανισμός Παρακολούθησης Εθνικής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RIS3</a:t>
            </a:r>
            <a:endParaRPr lang="el-GR" sz="1100" b="1" dirty="0">
              <a:solidFill>
                <a:sysClr val="windowText" lastClr="00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FFDFAB"/>
          </a:solidFill>
        </p:spPr>
        <p:txBody>
          <a:bodyPr wrap="square" rtlCol="0">
            <a:spAutoFit/>
          </a:bodyPr>
          <a:lstStyle/>
          <a:p>
            <a:pPr algn="l"/>
            <a:r>
              <a:rPr lang="el-GR" sz="1800" b="1" dirty="0">
                <a:effectLst/>
                <a:latin typeface="Calibri" panose="020F0502020204030204" pitchFamily="34" charset="0"/>
                <a:ea typeface="Calibri" panose="020F0502020204030204" pitchFamily="34" charset="0"/>
                <a:cs typeface="Times New Roman" panose="02020603050405020304" pitchFamily="18" charset="0"/>
              </a:rPr>
              <a:t>Όργανα Διακυβέρνησης και Μηχανισμός Παρακολούθησης Εθνικής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RIS3</a:t>
            </a:r>
            <a:endParaRPr lang="el-GR" sz="1800" b="1" dirty="0">
              <a:solidFill>
                <a:sysClr val="windowText" lastClr="00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FFE9CA">
              <a:alpha val="50000"/>
            </a:srgbClr>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6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D484-B831-3F27-90D8-5905DEB58E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2C651-2F05-64FB-C97A-870F38B95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43336-631F-095C-C33B-A09CD82B31E7}"/>
              </a:ext>
            </a:extLst>
          </p:cNvPr>
          <p:cNvSpPr>
            <a:spLocks noGrp="1"/>
          </p:cNvSpPr>
          <p:nvPr>
            <p:ph type="dt" sz="half" idx="10"/>
          </p:nvPr>
        </p:nvSpPr>
        <p:spPr/>
        <p:txBody>
          <a:bodyPr/>
          <a:lstStyle/>
          <a:p>
            <a:fld id="{CEAFE71A-43E3-448C-9CBF-F0D1648BF9CA}" type="datetime1">
              <a:rPr lang="el-GR" smtClean="0"/>
              <a:t>3/12/2024</a:t>
            </a:fld>
            <a:endParaRPr lang="el-GR"/>
          </a:p>
        </p:txBody>
      </p:sp>
      <p:sp>
        <p:nvSpPr>
          <p:cNvPr id="5" name="Footer Placeholder 4">
            <a:extLst>
              <a:ext uri="{FF2B5EF4-FFF2-40B4-BE49-F238E27FC236}">
                <a16:creationId xmlns:a16="http://schemas.microsoft.com/office/drawing/2014/main" id="{4CE2AE29-BB61-04C9-63C8-4928B94B519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5BFF8E8-5EE2-21CC-6D88-C0BF97B22C0F}"/>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0026138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B269-4F2E-3AB3-A128-97BE29DBA3E1}"/>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FFC53E-D1C9-9CF0-B45E-A42FDA4D2DE9}"/>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51DE2-63BF-11B6-8339-E6D91B84C596}"/>
              </a:ext>
            </a:extLst>
          </p:cNvPr>
          <p:cNvSpPr>
            <a:spLocks noGrp="1"/>
          </p:cNvSpPr>
          <p:nvPr>
            <p:ph type="dt" sz="half" idx="10"/>
          </p:nvPr>
        </p:nvSpPr>
        <p:spPr/>
        <p:txBody>
          <a:bodyPr/>
          <a:lstStyle/>
          <a:p>
            <a:fld id="{F5E852E5-0C80-450A-8744-7CCD71D687F6}" type="datetime1">
              <a:rPr lang="el-GR" smtClean="0"/>
              <a:t>3/12/2024</a:t>
            </a:fld>
            <a:endParaRPr lang="el-GR"/>
          </a:p>
        </p:txBody>
      </p:sp>
      <p:sp>
        <p:nvSpPr>
          <p:cNvPr id="5" name="Footer Placeholder 4">
            <a:extLst>
              <a:ext uri="{FF2B5EF4-FFF2-40B4-BE49-F238E27FC236}">
                <a16:creationId xmlns:a16="http://schemas.microsoft.com/office/drawing/2014/main" id="{1D343D49-2461-D7D4-4D87-E9CCC4E4BF3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CF9EFD0-DC11-7C29-3459-D1D2DC6EBB58}"/>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21353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8473-48FB-DE68-9EB0-FBE45E6351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7A2F91-5772-10F7-F899-435BED081BA4}"/>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098A0C-FC3D-5E4C-4941-C973E2E8DE25}"/>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047229-8024-69DE-6368-875D98DA43DE}"/>
              </a:ext>
            </a:extLst>
          </p:cNvPr>
          <p:cNvSpPr>
            <a:spLocks noGrp="1"/>
          </p:cNvSpPr>
          <p:nvPr>
            <p:ph type="dt" sz="half" idx="10"/>
          </p:nvPr>
        </p:nvSpPr>
        <p:spPr/>
        <p:txBody>
          <a:bodyPr/>
          <a:lstStyle/>
          <a:p>
            <a:fld id="{622FDDB9-14CD-4563-A3B8-8CCCD38E66E5}" type="datetime1">
              <a:rPr lang="el-GR" smtClean="0"/>
              <a:t>3/12/2024</a:t>
            </a:fld>
            <a:endParaRPr lang="el-GR"/>
          </a:p>
        </p:txBody>
      </p:sp>
      <p:sp>
        <p:nvSpPr>
          <p:cNvPr id="6" name="Footer Placeholder 5">
            <a:extLst>
              <a:ext uri="{FF2B5EF4-FFF2-40B4-BE49-F238E27FC236}">
                <a16:creationId xmlns:a16="http://schemas.microsoft.com/office/drawing/2014/main" id="{DA1CA537-9699-7CF5-90E6-763A8E7C852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379E28B-F214-9C99-86A7-066DEF801972}"/>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86086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A4A6-F302-B473-84B1-0BFFCB44230D}"/>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957BF-3516-86E6-0BBE-9126BB742CF2}"/>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53B90C94-2AD8-8540-997F-D1F64CCFC8AE}"/>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6864A9-C403-6B64-A556-D180A3E0FB66}"/>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ECC05-0EDD-5C0F-ACB9-ACC226E2CFE6}"/>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2FD3C-6C3C-41D4-2BC5-795177B3FBA3}"/>
              </a:ext>
            </a:extLst>
          </p:cNvPr>
          <p:cNvSpPr>
            <a:spLocks noGrp="1"/>
          </p:cNvSpPr>
          <p:nvPr>
            <p:ph type="dt" sz="half" idx="10"/>
          </p:nvPr>
        </p:nvSpPr>
        <p:spPr/>
        <p:txBody>
          <a:bodyPr/>
          <a:lstStyle/>
          <a:p>
            <a:fld id="{29DEA1B9-A620-4E1E-AAAF-4E09E3B684D7}" type="datetime1">
              <a:rPr lang="el-GR" smtClean="0"/>
              <a:t>3/12/2024</a:t>
            </a:fld>
            <a:endParaRPr lang="el-GR"/>
          </a:p>
        </p:txBody>
      </p:sp>
      <p:sp>
        <p:nvSpPr>
          <p:cNvPr id="8" name="Footer Placeholder 7">
            <a:extLst>
              <a:ext uri="{FF2B5EF4-FFF2-40B4-BE49-F238E27FC236}">
                <a16:creationId xmlns:a16="http://schemas.microsoft.com/office/drawing/2014/main" id="{FF522834-CAAB-4B12-2D0D-AF213B63E951}"/>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20BA268-39EA-0EBE-8CEB-6F72BE45CC2F}"/>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75141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F7C0-A322-4668-96EF-54C8BDE722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03E40-A8A0-01C4-758A-392FBA3B26F8}"/>
              </a:ext>
            </a:extLst>
          </p:cNvPr>
          <p:cNvSpPr>
            <a:spLocks noGrp="1"/>
          </p:cNvSpPr>
          <p:nvPr>
            <p:ph type="dt" sz="half" idx="10"/>
          </p:nvPr>
        </p:nvSpPr>
        <p:spPr/>
        <p:txBody>
          <a:bodyPr/>
          <a:lstStyle/>
          <a:p>
            <a:fld id="{C10646D2-962B-4803-8E76-412864BF27D8}" type="datetime1">
              <a:rPr lang="el-GR" smtClean="0"/>
              <a:t>3/12/2024</a:t>
            </a:fld>
            <a:endParaRPr lang="el-GR"/>
          </a:p>
        </p:txBody>
      </p:sp>
      <p:sp>
        <p:nvSpPr>
          <p:cNvPr id="4" name="Footer Placeholder 3">
            <a:extLst>
              <a:ext uri="{FF2B5EF4-FFF2-40B4-BE49-F238E27FC236}">
                <a16:creationId xmlns:a16="http://schemas.microsoft.com/office/drawing/2014/main" id="{AD5F03BA-3025-01F7-A308-BF3A4D9B6FA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D0EB65FB-CE11-44D3-BA49-5197262D2EEC}"/>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409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EE15A-BBED-EC07-7156-D4BC5C2286EA}"/>
              </a:ext>
            </a:extLst>
          </p:cNvPr>
          <p:cNvSpPr>
            <a:spLocks noGrp="1"/>
          </p:cNvSpPr>
          <p:nvPr>
            <p:ph type="dt" sz="half" idx="10"/>
          </p:nvPr>
        </p:nvSpPr>
        <p:spPr/>
        <p:txBody>
          <a:bodyPr/>
          <a:lstStyle/>
          <a:p>
            <a:fld id="{9B12CA13-C190-46D7-8DEA-9C7636A1E2A8}" type="datetime1">
              <a:rPr lang="el-GR" smtClean="0"/>
              <a:t>3/12/2024</a:t>
            </a:fld>
            <a:endParaRPr lang="el-GR"/>
          </a:p>
        </p:txBody>
      </p:sp>
      <p:sp>
        <p:nvSpPr>
          <p:cNvPr id="3" name="Footer Placeholder 2">
            <a:extLst>
              <a:ext uri="{FF2B5EF4-FFF2-40B4-BE49-F238E27FC236}">
                <a16:creationId xmlns:a16="http://schemas.microsoft.com/office/drawing/2014/main" id="{641F115C-90E0-D553-D8A5-54E10ED403E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A3F6124-D44C-9718-829C-DFCD9E95011C}"/>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96994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7EA-DAC6-ED9B-DD8D-BAD8692D7790}"/>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D3FEC4-CC54-FBCC-F8E5-393E93F6923E}"/>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A1117D-D0B1-E5F5-D9A7-FFAB50038B0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7E1FC79A-69C5-F33A-5B27-4565E04E2D5A}"/>
              </a:ext>
            </a:extLst>
          </p:cNvPr>
          <p:cNvSpPr>
            <a:spLocks noGrp="1"/>
          </p:cNvSpPr>
          <p:nvPr>
            <p:ph type="dt" sz="half" idx="10"/>
          </p:nvPr>
        </p:nvSpPr>
        <p:spPr/>
        <p:txBody>
          <a:bodyPr/>
          <a:lstStyle/>
          <a:p>
            <a:fld id="{22142CBD-CD47-4521-BA04-8778F1897A5A}" type="datetime1">
              <a:rPr lang="el-GR" smtClean="0"/>
              <a:t>3/12/2024</a:t>
            </a:fld>
            <a:endParaRPr lang="el-GR"/>
          </a:p>
        </p:txBody>
      </p:sp>
      <p:sp>
        <p:nvSpPr>
          <p:cNvPr id="6" name="Footer Placeholder 5">
            <a:extLst>
              <a:ext uri="{FF2B5EF4-FFF2-40B4-BE49-F238E27FC236}">
                <a16:creationId xmlns:a16="http://schemas.microsoft.com/office/drawing/2014/main" id="{FBE97341-7FE0-3F68-D183-6FE7AF48AAE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8C2496F-6E08-8194-6555-CA23508A98B5}"/>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59618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0CB2-CF0B-606E-76C1-6A9CD0EFBCA1}"/>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BA6CB1-3388-1B58-48EF-A535DDC88E1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A1BD0520-5496-2B6D-25DD-F1AC6EC6CC6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F449EB0A-3583-82B5-99BD-7ADABDE16629}"/>
              </a:ext>
            </a:extLst>
          </p:cNvPr>
          <p:cNvSpPr>
            <a:spLocks noGrp="1"/>
          </p:cNvSpPr>
          <p:nvPr>
            <p:ph type="dt" sz="half" idx="10"/>
          </p:nvPr>
        </p:nvSpPr>
        <p:spPr/>
        <p:txBody>
          <a:bodyPr/>
          <a:lstStyle/>
          <a:p>
            <a:fld id="{DF9F62FD-4581-4673-97AC-1A82E0C5D6D0}" type="datetime1">
              <a:rPr lang="el-GR" smtClean="0"/>
              <a:t>3/12/2024</a:t>
            </a:fld>
            <a:endParaRPr lang="el-GR"/>
          </a:p>
        </p:txBody>
      </p:sp>
      <p:sp>
        <p:nvSpPr>
          <p:cNvPr id="6" name="Footer Placeholder 5">
            <a:extLst>
              <a:ext uri="{FF2B5EF4-FFF2-40B4-BE49-F238E27FC236}">
                <a16:creationId xmlns:a16="http://schemas.microsoft.com/office/drawing/2014/main" id="{EF9A61E9-7096-0BC2-E499-55C40445658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35D88F8-4F90-23DC-E645-DBEA84E525F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35605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BAB7E-E95F-26FA-CC38-3B9B4EC7052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58895-BBF9-9E4E-43C5-0BCEB818A1B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7165E-FE5C-06B6-43F4-888422F350F3}"/>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EAFE71A-43E3-448C-9CBF-F0D1648BF9CA}" type="datetime1">
              <a:rPr lang="el-GR" smtClean="0"/>
              <a:t>3/12/2024</a:t>
            </a:fld>
            <a:endParaRPr lang="el-GR"/>
          </a:p>
        </p:txBody>
      </p:sp>
      <p:sp>
        <p:nvSpPr>
          <p:cNvPr id="5" name="Footer Placeholder 4">
            <a:extLst>
              <a:ext uri="{FF2B5EF4-FFF2-40B4-BE49-F238E27FC236}">
                <a16:creationId xmlns:a16="http://schemas.microsoft.com/office/drawing/2014/main" id="{AF0E4E21-EF5C-D72B-615E-035D58CC56B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635A10AE-C336-FD92-F68A-E171C845C49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17375315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08553E1-7D07-6213-3CC4-1975739312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4145" y="50165"/>
            <a:ext cx="9899854" cy="6858000"/>
          </a:xfrm>
          <a:prstGeom prst="rect">
            <a:avLst/>
          </a:prstGeom>
        </p:spPr>
      </p:pic>
      <p:sp>
        <p:nvSpPr>
          <p:cNvPr id="4" name="object 87">
            <a:extLst>
              <a:ext uri="{FF2B5EF4-FFF2-40B4-BE49-F238E27FC236}">
                <a16:creationId xmlns:a16="http://schemas.microsoft.com/office/drawing/2014/main" id="{E6F37633-6C30-092E-3D89-E7D011BDAFEC}"/>
              </a:ext>
            </a:extLst>
          </p:cNvPr>
          <p:cNvSpPr/>
          <p:nvPr/>
        </p:nvSpPr>
        <p:spPr>
          <a:xfrm>
            <a:off x="4229830" y="6186155"/>
            <a:ext cx="1174525" cy="434413"/>
          </a:xfrm>
          <a:prstGeom prst="rect">
            <a:avLst/>
          </a:prstGeom>
          <a:blipFill>
            <a:blip r:embed="rId3" cstate="print"/>
            <a:stretch>
              <a:fillRect/>
            </a:stretch>
          </a:blipFill>
        </p:spPr>
        <p:txBody>
          <a:bodyPr wrap="square" lIns="0" tIns="0" rIns="0" bIns="0" rtlCol="0">
            <a:noAutofit/>
          </a:bodyPr>
          <a:lstStyle/>
          <a:p>
            <a:endParaRPr sz="1322"/>
          </a:p>
        </p:txBody>
      </p:sp>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sp>
        <p:nvSpPr>
          <p:cNvPr id="65" name="object 85">
            <a:extLst>
              <a:ext uri="{FF2B5EF4-FFF2-40B4-BE49-F238E27FC236}">
                <a16:creationId xmlns:a16="http://schemas.microsoft.com/office/drawing/2014/main" id="{DDFF913A-DE95-826F-D62E-817178FC21F5}"/>
              </a:ext>
            </a:extLst>
          </p:cNvPr>
          <p:cNvSpPr txBox="1"/>
          <p:nvPr/>
        </p:nvSpPr>
        <p:spPr>
          <a:xfrm>
            <a:off x="2319154" y="950788"/>
            <a:ext cx="5577514" cy="659155"/>
          </a:xfrm>
          <a:prstGeom prst="rect">
            <a:avLst/>
          </a:prstGeom>
          <a:noFill/>
        </p:spPr>
        <p:txBody>
          <a:bodyPr wrap="square" lIns="0" tIns="0" rIns="0" bIns="0" rtlCol="0">
            <a:spAutoFit/>
          </a:bodyPr>
          <a:lstStyle/>
          <a:p>
            <a:pPr algn="ctr">
              <a:lnSpc>
                <a:spcPts val="2530"/>
              </a:lnSpc>
              <a:spcBef>
                <a:spcPts val="126"/>
              </a:spcBef>
            </a:pPr>
            <a:r>
              <a:rPr lang="el-GR" sz="2200" b="1" dirty="0">
                <a:effectLst/>
                <a:latin typeface="Calibri" panose="020F0502020204030204" pitchFamily="34" charset="0"/>
                <a:ea typeface="Calibri" panose="020F0502020204030204" pitchFamily="34" charset="0"/>
                <a:cs typeface="Times New Roman" panose="02020603050405020304" pitchFamily="18" charset="0"/>
              </a:rPr>
              <a:t>Αξιολόγηση της Εθνικής Στρατηγικής Ε&amp;Κ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2200" b="1" dirty="0">
                <a:effectLst/>
                <a:latin typeface="Calibri" panose="020F0502020204030204" pitchFamily="34" charset="0"/>
                <a:ea typeface="Calibri" panose="020F0502020204030204" pitchFamily="34" charset="0"/>
                <a:cs typeface="Times New Roman" panose="02020603050405020304" pitchFamily="18" charset="0"/>
              </a:rPr>
              <a:t>για την Έξυπνη Εξειδίκευση (RIS3) 2014 –2020 </a:t>
            </a:r>
            <a:endParaRPr sz="2200" b="1" dirty="0">
              <a:solidFill>
                <a:srgbClr val="C00000"/>
              </a:solidFill>
              <a:latin typeface="CeraGR-Black" panose="00000A00000000000000" pitchFamily="50" charset="-95"/>
              <a:cs typeface="Calibri" panose="020F0502020204030204" pitchFamily="34" charset="0"/>
            </a:endParaRPr>
          </a:p>
        </p:txBody>
      </p:sp>
      <p:sp>
        <p:nvSpPr>
          <p:cNvPr id="73" name="object 85">
            <a:extLst>
              <a:ext uri="{FF2B5EF4-FFF2-40B4-BE49-F238E27FC236}">
                <a16:creationId xmlns:a16="http://schemas.microsoft.com/office/drawing/2014/main" id="{84BFAA89-E8D7-5E68-4935-441FAFC962BD}"/>
              </a:ext>
            </a:extLst>
          </p:cNvPr>
          <p:cNvSpPr txBox="1"/>
          <p:nvPr/>
        </p:nvSpPr>
        <p:spPr>
          <a:xfrm>
            <a:off x="4022392" y="2621452"/>
            <a:ext cx="2226580" cy="624667"/>
          </a:xfrm>
          <a:prstGeom prst="rect">
            <a:avLst/>
          </a:prstGeom>
          <a:noFill/>
        </p:spPr>
        <p:txBody>
          <a:bodyPr wrap="square" lIns="0" tIns="0" rIns="0" bIns="0" rtlCol="0">
            <a:noAutofit/>
          </a:bodyPr>
          <a:lstStyle/>
          <a:p>
            <a:pPr algn="ctr">
              <a:lnSpc>
                <a:spcPts val="2530"/>
              </a:lnSpc>
              <a:spcBef>
                <a:spcPts val="126"/>
              </a:spcBef>
            </a:pPr>
            <a:r>
              <a:rPr lang="el-GR" sz="1600" b="1" dirty="0">
                <a:solidFill>
                  <a:srgbClr val="C00000"/>
                </a:solidFill>
                <a:latin typeface="Calibri" panose="020F0502020204030204" pitchFamily="34" charset="0"/>
                <a:ea typeface="Calibri" panose="020F0502020204030204" pitchFamily="34" charset="0"/>
                <a:cs typeface="Calibri" panose="020F0502020204030204" pitchFamily="34" charset="0"/>
              </a:rPr>
              <a:t>Ινστιτούτο ΠΑΣΤΕΡ </a:t>
            </a:r>
          </a:p>
          <a:p>
            <a:pPr algn="ctr">
              <a:lnSpc>
                <a:spcPts val="2530"/>
              </a:lnSpc>
              <a:spcBef>
                <a:spcPts val="126"/>
              </a:spcBef>
            </a:pPr>
            <a:r>
              <a:rPr lang="el-GR" sz="1600" b="1" dirty="0">
                <a:solidFill>
                  <a:srgbClr val="C00000"/>
                </a:solidFill>
                <a:latin typeface="Calibri" panose="020F0502020204030204" pitchFamily="34" charset="0"/>
                <a:ea typeface="Calibri" panose="020F0502020204030204" pitchFamily="34" charset="0"/>
                <a:cs typeface="Calibri" panose="020F0502020204030204" pitchFamily="34" charset="0"/>
              </a:rPr>
              <a:t>3-ΔΕΚΕΜΒΡΙΟΥ 2024</a:t>
            </a:r>
            <a:endParaRPr sz="16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62" name="object 85">
            <a:extLst>
              <a:ext uri="{FF2B5EF4-FFF2-40B4-BE49-F238E27FC236}">
                <a16:creationId xmlns:a16="http://schemas.microsoft.com/office/drawing/2014/main" id="{15B25ADD-77C6-E465-2E6A-C38D21D7B745}"/>
              </a:ext>
            </a:extLst>
          </p:cNvPr>
          <p:cNvSpPr txBox="1"/>
          <p:nvPr/>
        </p:nvSpPr>
        <p:spPr>
          <a:xfrm>
            <a:off x="1503752" y="1838519"/>
            <a:ext cx="7208318" cy="553998"/>
          </a:xfrm>
          <a:prstGeom prst="rect">
            <a:avLst/>
          </a:prstGeom>
        </p:spPr>
        <p:txBody>
          <a:bodyPr wrap="square" lIns="0" tIns="0" rIns="0" bIns="0" rtlCol="0">
            <a:spAutoFit/>
          </a:bodyPr>
          <a:lstStyle/>
          <a:p>
            <a:pPr marL="0" algn="ctr" rtl="0" eaLnBrk="1" latinLnBrk="0" hangingPunct="1">
              <a:spcBef>
                <a:spcPts val="0"/>
              </a:spcBef>
              <a:spcAft>
                <a:spcPts val="0"/>
              </a:spcAft>
            </a:pPr>
            <a:r>
              <a:rPr lang="el-GR"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Όργανα Διακυβέρνησης και Μηχανισμός Παρακολούθησης Εθνικής RIS3</a:t>
            </a:r>
          </a:p>
          <a:p>
            <a:pPr marL="0" algn="ctr" rtl="0" eaLnBrk="1" latinLnBrk="0" hangingPunct="1">
              <a:spcBef>
                <a:spcPts val="0"/>
              </a:spcBef>
              <a:spcAft>
                <a:spcPts val="0"/>
              </a:spcAft>
            </a:pP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Ραφαήλ Κουμερή  ΠΛΑΝΕΤ ΑΕ  </a:t>
            </a:r>
            <a:endParaRPr lang="el-GR"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7" name="Picture 66" descr="A blue and white logo&#10;&#10;Description automatically generated">
            <a:extLst>
              <a:ext uri="{FF2B5EF4-FFF2-40B4-BE49-F238E27FC236}">
                <a16:creationId xmlns:a16="http://schemas.microsoft.com/office/drawing/2014/main" id="{D4B83089-974D-3CFF-E079-8CFF90038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430" y="275376"/>
            <a:ext cx="1639116" cy="612355"/>
          </a:xfrm>
          <a:prstGeom prst="rect">
            <a:avLst/>
          </a:prstGeom>
        </p:spPr>
      </p:pic>
      <p:pic>
        <p:nvPicPr>
          <p:cNvPr id="69" name="Picture 68" descr="A white and blue text on a black background&#10;&#10;Description automatically generated">
            <a:extLst>
              <a:ext uri="{FF2B5EF4-FFF2-40B4-BE49-F238E27FC236}">
                <a16:creationId xmlns:a16="http://schemas.microsoft.com/office/drawing/2014/main" id="{CCC25F86-C785-E818-C02A-DD2C3F93C1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848" y="339124"/>
            <a:ext cx="1218722" cy="484859"/>
          </a:xfrm>
          <a:prstGeom prst="rect">
            <a:avLst/>
          </a:prstGeom>
        </p:spPr>
      </p:pic>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8826968" cy="369332"/>
          </a:xfrm>
          <a:prstGeom prst="rect">
            <a:avLst/>
          </a:prstGeom>
          <a:noFill/>
        </p:spPr>
        <p:txBody>
          <a:bodyPr wrap="none" rtlCol="0">
            <a:spAutoFit/>
          </a:bodyPr>
          <a:lstStyle/>
          <a:p>
            <a:r>
              <a:rPr lang="el-GR" altLang="en-US" b="1" dirty="0">
                <a:latin typeface="Calibri" panose="020F0502020204030204" pitchFamily="34" charset="0"/>
                <a:ea typeface="Calibri" panose="020F0502020204030204" pitchFamily="34" charset="0"/>
                <a:cs typeface="Calibri" panose="020F0502020204030204" pitchFamily="34" charset="0"/>
              </a:rPr>
              <a:t>3</a:t>
            </a:r>
            <a:r>
              <a:rPr lang="el-GR" altLang="en-US" sz="1800" b="1" dirty="0">
                <a:latin typeface="Calibri" panose="020F0502020204030204" pitchFamily="34" charset="0"/>
                <a:ea typeface="Calibri" panose="020F0502020204030204" pitchFamily="34" charset="0"/>
                <a:cs typeface="Calibri" panose="020F0502020204030204" pitchFamily="34" charset="0"/>
              </a:rPr>
              <a:t>. ΕΦΑΡΜΟΓΗ ΣΥΣΤΗΜΑΤΟΣ ΔΙΑΚΥΒΕΡΝΗΣΗΣ/ ΜΗΧΑΝΙΣΜΟΥ ΠΑΡΑΚΟΛΟΥΘΗΣΗΣ ΤΗΣ RIS</a:t>
            </a:r>
            <a:endParaRPr lang="el-GR" b="1" dirty="0">
              <a:solidFill>
                <a:schemeClr val="bg2">
                  <a:lumMod val="25000"/>
                </a:schemeClr>
              </a:solidFill>
            </a:endParaRPr>
          </a:p>
        </p:txBody>
      </p:sp>
      <p:sp>
        <p:nvSpPr>
          <p:cNvPr id="10" name="TextBox 9">
            <a:extLst>
              <a:ext uri="{FF2B5EF4-FFF2-40B4-BE49-F238E27FC236}">
                <a16:creationId xmlns:a16="http://schemas.microsoft.com/office/drawing/2014/main" id="{40BF9042-D4BE-10E9-053C-3F6EB3383221}"/>
              </a:ext>
            </a:extLst>
          </p:cNvPr>
          <p:cNvSpPr txBox="1"/>
          <p:nvPr/>
        </p:nvSpPr>
        <p:spPr>
          <a:xfrm>
            <a:off x="1800225" y="711137"/>
            <a:ext cx="8105775"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rPr>
              <a:t>Πεπραγμένα οργάνων διακυβέρνησης, αποτελέσματα συστήματος διακυβέρνησης</a:t>
            </a:r>
            <a:endParaRPr lang="el-GR" b="1" dirty="0"/>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1660235747"/>
              </p:ext>
            </p:extLst>
          </p:nvPr>
        </p:nvGraphicFramePr>
        <p:xfrm>
          <a:off x="76200" y="1209675"/>
          <a:ext cx="9653590" cy="530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21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1157831" y="503216"/>
            <a:ext cx="6070636" cy="369332"/>
          </a:xfrm>
          <a:prstGeom prst="rect">
            <a:avLst/>
          </a:prstGeom>
          <a:noFill/>
        </p:spPr>
        <p:txBody>
          <a:bodyPr wrap="none" rtlCol="0">
            <a:spAutoFit/>
          </a:bodyPr>
          <a:lstStyle/>
          <a:p>
            <a:r>
              <a:rPr lang="el-GR" altLang="en-US" b="1" dirty="0">
                <a:latin typeface="Calibri" panose="020F0502020204030204" pitchFamily="34" charset="0"/>
                <a:ea typeface="Calibri" panose="020F0502020204030204" pitchFamily="34" charset="0"/>
                <a:cs typeface="Calibri" panose="020F0502020204030204" pitchFamily="34" charset="0"/>
              </a:rPr>
              <a:t>3</a:t>
            </a:r>
            <a:r>
              <a:rPr lang="el-GR" altLang="en-US" sz="1800" b="1" dirty="0">
                <a:latin typeface="Calibri" panose="020F0502020204030204" pitchFamily="34" charset="0"/>
                <a:ea typeface="Calibri" panose="020F0502020204030204" pitchFamily="34" charset="0"/>
                <a:cs typeface="Calibri" panose="020F0502020204030204" pitchFamily="34" charset="0"/>
              </a:rPr>
              <a:t>. ΑΝΑΦΟΡΑ ΣΤΟ ΣΥΣΤΗΜΑ ΔΙΑΚΥΒΕΡΝΗΣΗΣ ΕΣΕΕ 2021-2027 </a:t>
            </a:r>
            <a:endParaRPr lang="el-GR" b="1" dirty="0">
              <a:solidFill>
                <a:schemeClr val="bg2">
                  <a:lumMod val="25000"/>
                </a:schemeClr>
              </a:solidFill>
            </a:endParaRPr>
          </a:p>
        </p:txBody>
      </p:sp>
      <p:sp>
        <p:nvSpPr>
          <p:cNvPr id="2" name="TextBox 11">
            <a:extLst>
              <a:ext uri="{FF2B5EF4-FFF2-40B4-BE49-F238E27FC236}">
                <a16:creationId xmlns:a16="http://schemas.microsoft.com/office/drawing/2014/main" id="{86635B2F-73B5-788E-2238-5F433A1E15FC}"/>
              </a:ext>
            </a:extLst>
          </p:cNvPr>
          <p:cNvSpPr txBox="1"/>
          <p:nvPr/>
        </p:nvSpPr>
        <p:spPr>
          <a:xfrm>
            <a:off x="76200" y="1126979"/>
            <a:ext cx="9844087" cy="401648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2000" b="1" dirty="0">
                <a:solidFill>
                  <a:srgbClr val="000000"/>
                </a:solidFill>
                <a:latin typeface="Calibri" panose="020F0502020204030204" pitchFamily="34" charset="0"/>
                <a:ea typeface="Calibri" panose="020F0502020204030204" pitchFamily="34" charset="0"/>
              </a:rPr>
              <a:t>Τ</a:t>
            </a:r>
            <a:r>
              <a:rPr lang="el-GR" sz="2000" b="1" dirty="0">
                <a:solidFill>
                  <a:srgbClr val="000000"/>
                </a:solidFill>
                <a:effectLst/>
                <a:latin typeface="Calibri" panose="020F0502020204030204" pitchFamily="34" charset="0"/>
                <a:ea typeface="Calibri" panose="020F0502020204030204" pitchFamily="34" charset="0"/>
              </a:rPr>
              <a:t>ο Σύστημα Διακυβέρνησης της ΕΣΕΕ 2021-2027 λαμβάνοντας υπόψιν τόσο τις μελέτες που πραγματοποιήθηκαν κατά την περίοδο της ΕΣΕΕ 2014-2020, και την προηγούμενη εμπειρία του σχεδιασμού, της υλοποίησης και της παρακολούθησης της ΕΣΕΕ 2014-2020, όσο και Πρακτικές Ευρωπαϊκών χωρών με ανάλογα συστήματα ΕΤΑΚ, αποτελεί τουλάχιστον κατά το σχεδιασμό ένα περισσότερο ευέλικτο σύστημα,</a:t>
            </a:r>
          </a:p>
          <a:p>
            <a:pPr marL="742950" lvl="1" indent="-285750" algn="just">
              <a:spcBef>
                <a:spcPts val="600"/>
              </a:spcBef>
              <a:buClr>
                <a:srgbClr val="800000"/>
              </a:buClr>
              <a:buSzPts val="1400"/>
              <a:buFont typeface="Arial" panose="020B0604020202020204" pitchFamily="34" charset="0"/>
              <a:buChar char="•"/>
            </a:pPr>
            <a:r>
              <a:rPr lang="el-GR" sz="2000" b="1" dirty="0">
                <a:solidFill>
                  <a:srgbClr val="000000"/>
                </a:solidFill>
                <a:effectLst/>
                <a:latin typeface="Calibri" panose="020F0502020204030204" pitchFamily="34" charset="0"/>
                <a:ea typeface="Calibri" panose="020F0502020204030204" pitchFamily="34" charset="0"/>
              </a:rPr>
              <a:t>με </a:t>
            </a:r>
            <a:r>
              <a:rPr lang="el-GR" sz="2000" b="1" dirty="0">
                <a:effectLst/>
                <a:latin typeface="Calibri" panose="020F0502020204030204" pitchFamily="34" charset="0"/>
                <a:ea typeface="Calibri" panose="020F0502020204030204" pitchFamily="34" charset="0"/>
              </a:rPr>
              <a:t>καθορισμένους ρόλους των εμπλεκομένων στο σύστημα διακυβέρνησης</a:t>
            </a:r>
          </a:p>
          <a:p>
            <a:pPr marL="742950" lvl="1" indent="-285750" algn="just">
              <a:spcBef>
                <a:spcPts val="600"/>
              </a:spcBef>
              <a:buClr>
                <a:srgbClr val="800000"/>
              </a:buClr>
              <a:buSzPts val="1400"/>
              <a:buFont typeface="Arial" panose="020B0604020202020204" pitchFamily="34" charset="0"/>
              <a:buChar char="•"/>
            </a:pPr>
            <a:r>
              <a:rPr lang="el-GR" sz="2000" b="1" dirty="0">
                <a:latin typeface="Calibri" panose="020F0502020204030204" pitchFamily="34" charset="0"/>
                <a:ea typeface="Calibri" panose="020F0502020204030204" pitchFamily="34" charset="0"/>
              </a:rPr>
              <a:t>με </a:t>
            </a:r>
            <a:r>
              <a:rPr lang="el-GR" sz="2000" b="1" dirty="0">
                <a:effectLst/>
                <a:latin typeface="Calibri" panose="020F0502020204030204" pitchFamily="34" charset="0"/>
                <a:ea typeface="Calibri" panose="020F0502020204030204" pitchFamily="34" charset="0"/>
              </a:rPr>
              <a:t>σαφή κατανομή αυτών στα επίπεδα διακυβέρνησης, και</a:t>
            </a:r>
          </a:p>
          <a:p>
            <a:pPr marL="742950" lvl="1" indent="-285750" algn="just">
              <a:spcBef>
                <a:spcPts val="600"/>
              </a:spcBef>
              <a:buClr>
                <a:srgbClr val="800000"/>
              </a:buClr>
              <a:buSzPts val="1400"/>
              <a:buFont typeface="Arial" panose="020B0604020202020204" pitchFamily="34" charset="0"/>
              <a:buChar char="•"/>
            </a:pPr>
            <a:r>
              <a:rPr lang="el-GR" sz="2000" b="1" dirty="0">
                <a:effectLst/>
                <a:latin typeface="Calibri" panose="020F0502020204030204" pitchFamily="34" charset="0"/>
                <a:ea typeface="Calibri" panose="020F0502020204030204" pitchFamily="34" charset="0"/>
              </a:rPr>
              <a:t>φαίνεται να διασφαλίζει κατ’ αρχήν την ενεργό συμμετοχή εκπροσώπων όλων των εμπλεκομένων στο σύστημα διακυβέρνησης και τον αποτελεσματικό συντονισμό μεταξύ των εμπλεκομένων και ιδίως μεταξύ των φορέων της κεντρικής και της περιφερειακής διοίκησης, στο πλαίσιο μιας προσέγγισης πολύ-επίπεδης (</a:t>
            </a:r>
            <a:r>
              <a:rPr lang="el-GR" sz="2000" b="1" dirty="0" err="1">
                <a:effectLst/>
                <a:latin typeface="Calibri" panose="020F0502020204030204" pitchFamily="34" charset="0"/>
                <a:ea typeface="Calibri" panose="020F0502020204030204" pitchFamily="34" charset="0"/>
              </a:rPr>
              <a:t>multi-level</a:t>
            </a:r>
            <a:r>
              <a:rPr lang="el-GR" sz="2000" b="1" dirty="0">
                <a:effectLst/>
                <a:latin typeface="Calibri" panose="020F0502020204030204" pitchFamily="34" charset="0"/>
                <a:ea typeface="Calibri" panose="020F0502020204030204" pitchFamily="34" charset="0"/>
              </a:rPr>
              <a:t>) διακυβέρνησης</a:t>
            </a:r>
            <a:r>
              <a:rPr lang="el-GR" dirty="0">
                <a:effectLst/>
                <a:latin typeface="Calibri" panose="020F0502020204030204" pitchFamily="34" charset="0"/>
                <a:ea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15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3141758" cy="369332"/>
          </a:xfrm>
          <a:prstGeom prst="rect">
            <a:avLst/>
          </a:prstGeom>
          <a:noFill/>
        </p:spPr>
        <p:txBody>
          <a:bodyPr wrap="none" rtlCol="0">
            <a:spAutoFit/>
          </a:bodyPr>
          <a:lstStyle/>
          <a:p>
            <a:r>
              <a:rPr lang="el-GR" altLang="en-US" b="1" dirty="0">
                <a:latin typeface="Calibri" panose="020F0502020204030204" pitchFamily="34" charset="0"/>
                <a:ea typeface="Calibri" panose="020F0502020204030204" pitchFamily="34" charset="0"/>
                <a:cs typeface="Calibri" panose="020F0502020204030204" pitchFamily="34" charset="0"/>
              </a:rPr>
              <a:t>4</a:t>
            </a:r>
            <a:r>
              <a:rPr lang="el-GR" altLang="en-US" sz="1800" b="1" dirty="0">
                <a:latin typeface="Calibri" panose="020F0502020204030204" pitchFamily="34" charset="0"/>
                <a:ea typeface="Calibri" panose="020F0502020204030204" pitchFamily="34" charset="0"/>
                <a:cs typeface="Calibri" panose="020F0502020204030204" pitchFamily="34" charset="0"/>
              </a:rPr>
              <a:t>. ΔΙΔΑΓΜΑΤΑ ΓΙΑ ΤΟ ΜΕΛΛΟΝ</a:t>
            </a:r>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3623811504"/>
              </p:ext>
            </p:extLst>
          </p:nvPr>
        </p:nvGraphicFramePr>
        <p:xfrm>
          <a:off x="76200" y="1090613"/>
          <a:ext cx="9653590" cy="5425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69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08553E1-7D07-6213-3CC4-1975739312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46" y="811137"/>
            <a:ext cx="9899854" cy="6857999"/>
          </a:xfrm>
          <a:prstGeom prst="rect">
            <a:avLst/>
          </a:prstGeom>
        </p:spPr>
      </p:pic>
      <p:sp>
        <p:nvSpPr>
          <p:cNvPr id="2" name="TextBox 1">
            <a:extLst>
              <a:ext uri="{FF2B5EF4-FFF2-40B4-BE49-F238E27FC236}">
                <a16:creationId xmlns:a16="http://schemas.microsoft.com/office/drawing/2014/main" id="{4A970064-CE54-5C57-4F9D-9832F44E8C4D}"/>
              </a:ext>
            </a:extLst>
          </p:cNvPr>
          <p:cNvSpPr txBox="1"/>
          <p:nvPr/>
        </p:nvSpPr>
        <p:spPr>
          <a:xfrm>
            <a:off x="3864718" y="751502"/>
            <a:ext cx="2176557" cy="830997"/>
          </a:xfrm>
          <a:prstGeom prst="rect">
            <a:avLst/>
          </a:prstGeom>
          <a:noFill/>
        </p:spPr>
        <p:txBody>
          <a:bodyPr wrap="none" lIns="0" tIns="0" rIns="0" bIns="0" rtlCol="0">
            <a:spAutoFit/>
          </a:bodyPr>
          <a:lstStyle/>
          <a:p>
            <a:pPr algn="ctr"/>
            <a:r>
              <a:rPr lang="el-GR" b="1" dirty="0">
                <a:solidFill>
                  <a:schemeClr val="bg2">
                    <a:lumMod val="25000"/>
                  </a:schemeClr>
                </a:solidFill>
              </a:rPr>
              <a:t>ΕΥΧΑΡΙΣΤΟΥΜΕ</a:t>
            </a:r>
          </a:p>
          <a:p>
            <a:pPr algn="ctr"/>
            <a:endParaRPr lang="el-GR" b="1" dirty="0">
              <a:solidFill>
                <a:schemeClr val="bg2">
                  <a:lumMod val="25000"/>
                </a:schemeClr>
              </a:solidFill>
            </a:endParaRPr>
          </a:p>
          <a:p>
            <a:pPr algn="ctr"/>
            <a:r>
              <a:rPr lang="el-GR" b="1" dirty="0">
                <a:solidFill>
                  <a:schemeClr val="bg2">
                    <a:lumMod val="25000"/>
                  </a:schemeClr>
                </a:solidFill>
              </a:rPr>
              <a:t>Ερωτήσεις –Σχόλια </a:t>
            </a:r>
          </a:p>
        </p:txBody>
      </p:sp>
      <p:sp>
        <p:nvSpPr>
          <p:cNvPr id="3" name="TextBox 2">
            <a:extLst>
              <a:ext uri="{FF2B5EF4-FFF2-40B4-BE49-F238E27FC236}">
                <a16:creationId xmlns:a16="http://schemas.microsoft.com/office/drawing/2014/main" id="{FD57CD5C-F842-59A6-DF84-AC6CEA52E8E5}"/>
              </a:ext>
            </a:extLst>
          </p:cNvPr>
          <p:cNvSpPr txBox="1"/>
          <p:nvPr/>
        </p:nvSpPr>
        <p:spPr>
          <a:xfrm>
            <a:off x="3837946" y="2072391"/>
            <a:ext cx="2230099" cy="261610"/>
          </a:xfrm>
          <a:prstGeom prst="rect">
            <a:avLst/>
          </a:prstGeom>
          <a:noFill/>
        </p:spPr>
        <p:txBody>
          <a:bodyPr wrap="none" rtlCol="0">
            <a:spAutoFit/>
          </a:bodyPr>
          <a:lstStyle/>
          <a:p>
            <a:pPr algn="ctr"/>
            <a:r>
              <a:rPr lang="el-GR" sz="1100" i="1" dirty="0">
                <a:solidFill>
                  <a:schemeClr val="bg2">
                    <a:lumMod val="50000"/>
                  </a:schemeClr>
                </a:solidFill>
              </a:rPr>
              <a:t>Ανάδοχος Σύμβουλος-Μελετητής</a:t>
            </a:r>
          </a:p>
        </p:txBody>
      </p:sp>
      <p:pic>
        <p:nvPicPr>
          <p:cNvPr id="4" name="Picture 3" descr="A black and white text&#10;&#10;Description automatically generated with medium confidence">
            <a:extLst>
              <a:ext uri="{FF2B5EF4-FFF2-40B4-BE49-F238E27FC236}">
                <a16:creationId xmlns:a16="http://schemas.microsoft.com/office/drawing/2014/main" id="{85CF9176-92A0-EF08-0C05-59DE6775A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099" y="2823893"/>
            <a:ext cx="2172946" cy="460104"/>
          </a:xfrm>
          <a:prstGeom prst="rect">
            <a:avLst/>
          </a:prstGeom>
        </p:spPr>
      </p:pic>
    </p:spTree>
    <p:extLst>
      <p:ext uri="{BB962C8B-B14F-4D97-AF65-F5344CB8AC3E}">
        <p14:creationId xmlns:p14="http://schemas.microsoft.com/office/powerpoint/2010/main" val="237808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2</a:t>
            </a:fld>
            <a:endParaRPr lang="el-GR" sz="1200" b="1" dirty="0">
              <a:solidFill>
                <a:schemeClr val="accent1">
                  <a:lumMod val="50000"/>
                </a:schemeClr>
              </a:solidFill>
            </a:endParaRPr>
          </a:p>
        </p:txBody>
      </p:sp>
      <p:sp>
        <p:nvSpPr>
          <p:cNvPr id="5" name="TextBox 4">
            <a:extLst>
              <a:ext uri="{FF2B5EF4-FFF2-40B4-BE49-F238E27FC236}">
                <a16:creationId xmlns:a16="http://schemas.microsoft.com/office/drawing/2014/main" id="{E7B1BA3C-193A-1265-0CF6-E36A6C0810FE}"/>
              </a:ext>
            </a:extLst>
          </p:cNvPr>
          <p:cNvSpPr txBox="1"/>
          <p:nvPr/>
        </p:nvSpPr>
        <p:spPr>
          <a:xfrm>
            <a:off x="385823" y="492796"/>
            <a:ext cx="1435521" cy="369332"/>
          </a:xfrm>
          <a:prstGeom prst="rect">
            <a:avLst/>
          </a:prstGeom>
          <a:noFill/>
        </p:spPr>
        <p:txBody>
          <a:bodyPr wrap="none" rtlCol="0">
            <a:spAutoFit/>
          </a:bodyPr>
          <a:lstStyle/>
          <a:p>
            <a:r>
              <a:rPr lang="el-GR" b="1" dirty="0">
                <a:solidFill>
                  <a:schemeClr val="bg2">
                    <a:lumMod val="25000"/>
                  </a:schemeClr>
                </a:solidFill>
              </a:rPr>
              <a:t>Περιεχόμενα</a:t>
            </a:r>
          </a:p>
        </p:txBody>
      </p:sp>
      <p:sp>
        <p:nvSpPr>
          <p:cNvPr id="3" name="TextBox 2">
            <a:extLst>
              <a:ext uri="{FF2B5EF4-FFF2-40B4-BE49-F238E27FC236}">
                <a16:creationId xmlns:a16="http://schemas.microsoft.com/office/drawing/2014/main" id="{EEC97A6C-8BD1-D48E-43A7-905649AF75BD}"/>
              </a:ext>
            </a:extLst>
          </p:cNvPr>
          <p:cNvSpPr txBox="1"/>
          <p:nvPr/>
        </p:nvSpPr>
        <p:spPr>
          <a:xfrm>
            <a:off x="616925" y="1505658"/>
            <a:ext cx="8267141" cy="2088520"/>
          </a:xfrm>
          <a:prstGeom prst="rect">
            <a:avLst/>
          </a:prstGeom>
          <a:noFill/>
        </p:spPr>
        <p:txBody>
          <a:bodyPr wrap="square">
            <a:spAutoFit/>
          </a:bodyPr>
          <a:lstStyle/>
          <a:p>
            <a:pPr marL="342900" indent="-342900" algn="just">
              <a:lnSpc>
                <a:spcPct val="110000"/>
              </a:lnSpc>
              <a:spcAft>
                <a:spcPts val="600"/>
              </a:spcAft>
              <a:buFont typeface="+mj-lt"/>
              <a:buAutoNum type="arabicPeriod"/>
            </a:pPr>
            <a:r>
              <a:rPr lang="el-GR" sz="1600" b="1" dirty="0">
                <a:effectLst/>
                <a:latin typeface="Calibri" panose="020F0502020204030204" pitchFamily="34" charset="0"/>
                <a:ea typeface="Calibri" panose="020F0502020204030204" pitchFamily="34" charset="0"/>
                <a:cs typeface="Calibri" panose="020F0502020204030204" pitchFamily="34" charset="0"/>
              </a:rPr>
              <a:t>ΕΙΣΑΓΩΓΗ</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kumimoji="0" lang="el-GR"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ΑΞΙΟΛΟΓΗΣΗ ΤΟΥ ΣΧΕΔΙΑΣΜΟΥ ΣΥΣΤΗΜΑΤΟΣ ΔΙΑΚΥΒΕΡΝΗΣΗΣ ΤΗΣ RIS3</a:t>
            </a:r>
            <a:endParaRPr kumimoji="0" lang="en-GB"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ΕΦΑΡΜΟΓΗ ΣΥΣΤΗΜΑΤΟΣ ΔΙΑΚΥΒΕΡΝΗΣΗΣ/ ΜΗΧΑΝΙΣΜΟΥ ΠΑΡΑΚΟΛΟΥΘΗΣΗΣ ΤΗΣ RIS</a:t>
            </a:r>
            <a:endParaRPr lang="en-GB" alt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ΔΙΔΑΓΜΑΤΑ ΓΙΑ ΤΟ ΜΕΛΛΟΝ</a:t>
            </a:r>
          </a:p>
          <a:p>
            <a:pPr lvl="1" algn="just">
              <a:lnSpc>
                <a:spcPct val="110000"/>
              </a:lnSpc>
              <a:spcAft>
                <a:spcPts val="600"/>
              </a:spcAft>
            </a:pPr>
            <a:endParaRPr kumimoji="0" lang="el-GR"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10000"/>
              </a:lnSpc>
              <a:spcAft>
                <a:spcPts val="600"/>
              </a:spcAft>
            </a:pPr>
            <a:endParaRPr lang="el-GR" sz="16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4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9120-DBBF-8119-6D58-B6C256D90F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9A2740-C54B-EE9C-0168-77DA0C1B9A69}"/>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3</a:t>
            </a:fld>
            <a:endParaRPr lang="el-GR" sz="1200" b="1" dirty="0">
              <a:solidFill>
                <a:schemeClr val="accent1">
                  <a:lumMod val="50000"/>
                </a:schemeClr>
              </a:solidFill>
            </a:endParaRPr>
          </a:p>
        </p:txBody>
      </p:sp>
      <p:sp>
        <p:nvSpPr>
          <p:cNvPr id="4" name="TextBox 3">
            <a:extLst>
              <a:ext uri="{FF2B5EF4-FFF2-40B4-BE49-F238E27FC236}">
                <a16:creationId xmlns:a16="http://schemas.microsoft.com/office/drawing/2014/main" id="{A58BCE2A-ACC9-DE6C-D526-C3E2E94A83B0}"/>
              </a:ext>
            </a:extLst>
          </p:cNvPr>
          <p:cNvSpPr txBox="1"/>
          <p:nvPr/>
        </p:nvSpPr>
        <p:spPr>
          <a:xfrm>
            <a:off x="385823" y="369332"/>
            <a:ext cx="1462323" cy="369332"/>
          </a:xfrm>
          <a:prstGeom prst="rect">
            <a:avLst/>
          </a:prstGeom>
          <a:noFill/>
        </p:spPr>
        <p:txBody>
          <a:bodyPr wrap="none" rtlCol="0">
            <a:spAutoFit/>
          </a:bodyPr>
          <a:lstStyle/>
          <a:p>
            <a:r>
              <a:rPr lang="el-GR" b="1" dirty="0">
                <a:solidFill>
                  <a:schemeClr val="bg2">
                    <a:lumMod val="25000"/>
                  </a:schemeClr>
                </a:solidFill>
                <a:latin typeface="Calibri" panose="020F0502020204030204" pitchFamily="34" charset="0"/>
                <a:cs typeface="Calibri" panose="020F0502020204030204" pitchFamily="34" charset="0"/>
              </a:rPr>
              <a:t>1. ΕΙΣΑΓΩΓΗ  </a:t>
            </a:r>
          </a:p>
        </p:txBody>
      </p:sp>
      <p:sp>
        <p:nvSpPr>
          <p:cNvPr id="6" name="TextBox 5">
            <a:extLst>
              <a:ext uri="{FF2B5EF4-FFF2-40B4-BE49-F238E27FC236}">
                <a16:creationId xmlns:a16="http://schemas.microsoft.com/office/drawing/2014/main" id="{C30419A7-F48B-6A88-3C16-03C03AA762CA}"/>
              </a:ext>
            </a:extLst>
          </p:cNvPr>
          <p:cNvSpPr txBox="1"/>
          <p:nvPr/>
        </p:nvSpPr>
        <p:spPr>
          <a:xfrm>
            <a:off x="4476750" y="651786"/>
            <a:ext cx="5429250" cy="369332"/>
          </a:xfrm>
          <a:prstGeom prst="rect">
            <a:avLst/>
          </a:prstGeom>
          <a:noFill/>
        </p:spPr>
        <p:txBody>
          <a:bodyPr wrap="square">
            <a:spAutoFit/>
          </a:bodyPr>
          <a:lstStyle/>
          <a:p>
            <a:r>
              <a:rPr lang="el-GR" b="1" dirty="0"/>
              <a:t>Η</a:t>
            </a:r>
            <a:r>
              <a:rPr lang="en-US" b="1" dirty="0"/>
              <a:t> </a:t>
            </a:r>
            <a:r>
              <a:rPr lang="el-GR" b="1" dirty="0"/>
              <a:t>διακυβέρνηση της ΕΣΕΕ και της ΔΕΑ </a:t>
            </a:r>
          </a:p>
        </p:txBody>
      </p:sp>
      <p:pic>
        <p:nvPicPr>
          <p:cNvPr id="7" name="Picture 1" descr="A diagram of a variety of circles&#10;&#10;Description automatically generated">
            <a:extLst>
              <a:ext uri="{FF2B5EF4-FFF2-40B4-BE49-F238E27FC236}">
                <a16:creationId xmlns:a16="http://schemas.microsoft.com/office/drawing/2014/main" id="{F00ED28A-75F6-851B-9DE4-02D59402C8B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411" y="3523008"/>
            <a:ext cx="1846707" cy="1377982"/>
          </a:xfrm>
          <a:prstGeom prst="rect">
            <a:avLst/>
          </a:prstGeom>
          <a:noFill/>
          <a:ln>
            <a:noFill/>
          </a:ln>
        </p:spPr>
      </p:pic>
      <p:sp>
        <p:nvSpPr>
          <p:cNvPr id="8" name="TextBox 7">
            <a:extLst>
              <a:ext uri="{FF2B5EF4-FFF2-40B4-BE49-F238E27FC236}">
                <a16:creationId xmlns:a16="http://schemas.microsoft.com/office/drawing/2014/main" id="{E42147FC-0293-0A1B-4CFC-BA2EA5209BC7}"/>
              </a:ext>
            </a:extLst>
          </p:cNvPr>
          <p:cNvSpPr txBox="1"/>
          <p:nvPr/>
        </p:nvSpPr>
        <p:spPr>
          <a:xfrm>
            <a:off x="287520" y="1365726"/>
            <a:ext cx="3357809" cy="1777090"/>
          </a:xfrm>
          <a:prstGeom prst="rect">
            <a:avLst/>
          </a:prstGeom>
          <a:noFill/>
        </p:spPr>
        <p:txBody>
          <a:bodyPr wrap="square">
            <a:spAutoFit/>
          </a:bodyPr>
          <a:lstStyle/>
          <a:p>
            <a:pPr algn="just">
              <a:lnSpc>
                <a:spcPts val="1200"/>
              </a:lnSpc>
              <a:spcBef>
                <a:spcPts val="600"/>
              </a:spcBef>
              <a:buSzPct val="120000"/>
            </a:pPr>
            <a:r>
              <a:rPr lang="el-GR" sz="900" b="1" dirty="0">
                <a:effectLst/>
                <a:latin typeface="Calibri" panose="020F0502020204030204" pitchFamily="34" charset="0"/>
                <a:ea typeface="Calibri" panose="020F0502020204030204" pitchFamily="34" charset="0"/>
                <a:cs typeface="Calibri" panose="020F0502020204030204" pitchFamily="34" charset="0"/>
              </a:rPr>
              <a:t>Η ΔΕΑ είναι μια διαδικασία μάθησης στην οποία συμμετέχουν οι αντιπρόσωποι της τετραπλής έλικας</a:t>
            </a:r>
            <a:r>
              <a:rPr lang="el-GR" sz="900" dirty="0">
                <a:effectLst/>
                <a:latin typeface="Calibri" panose="020F0502020204030204" pitchFamily="34" charset="0"/>
                <a:ea typeface="Calibri" panose="020F0502020204030204" pitchFamily="34" charset="0"/>
                <a:cs typeface="Calibri" panose="020F0502020204030204" pitchFamily="34" charset="0"/>
              </a:rPr>
              <a:t>, η οποία περιλαμβάνει:</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2438" lvl="0" indent="-187325" algn="just">
              <a:lnSpc>
                <a:spcPts val="1200"/>
              </a:lnSpc>
              <a:spcBef>
                <a:spcPts val="600"/>
              </a:spcBef>
              <a:buClr>
                <a:srgbClr val="B12128"/>
              </a:buClr>
              <a:buFont typeface="Wingdings" panose="05000000000000000000" pitchFamily="2" charset="2"/>
              <a:buChar char="§"/>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τον επιχειρηματικό τομέα,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452438" lvl="0" indent="-187325" algn="just">
              <a:lnSpc>
                <a:spcPts val="1200"/>
              </a:lnSpc>
              <a:spcBef>
                <a:spcPts val="600"/>
              </a:spcBef>
              <a:buClr>
                <a:srgbClr val="B12128"/>
              </a:buClr>
              <a:buFont typeface="Symbol" panose="05050102010706020507" pitchFamily="18" charset="2"/>
              <a:buChar char=""/>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τα ερευνητικά / ακαδημαϊκά κέντρα,</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452438" lvl="0" indent="-187325" algn="just">
              <a:lnSpc>
                <a:spcPts val="1200"/>
              </a:lnSpc>
              <a:spcBef>
                <a:spcPts val="600"/>
              </a:spcBef>
              <a:buClr>
                <a:srgbClr val="B12128"/>
              </a:buClr>
              <a:buFont typeface="Symbol" panose="05050102010706020507" pitchFamily="18" charset="2"/>
              <a:buChar char=""/>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τον δημόσιο τομέα και</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452438" lvl="0" indent="-187325" algn="just">
              <a:lnSpc>
                <a:spcPts val="1200"/>
              </a:lnSpc>
              <a:spcBef>
                <a:spcPts val="600"/>
              </a:spcBef>
              <a:buClr>
                <a:srgbClr val="B12128"/>
              </a:buClr>
              <a:buFont typeface="Symbol" panose="05050102010706020507" pitchFamily="18" charset="2"/>
              <a:buChar char=""/>
            </a:pPr>
            <a:r>
              <a:rPr lang="el-GR" sz="900" dirty="0">
                <a:effectLst/>
                <a:latin typeface="Calibri" panose="020F0502020204030204" pitchFamily="34" charset="0"/>
                <a:ea typeface="Times New Roman" panose="02020603050405020304" pitchFamily="18" charset="0"/>
                <a:cs typeface="Times New Roman" panose="02020603050405020304" pitchFamily="18" charset="0"/>
              </a:rPr>
              <a:t>οργανώσεις της κοινωνίας των πολιτών, όπου οι εμπλεκόμενοι φορείς ανακαλύπτουν και παράγουν πληροφορίες σχετικά με νέες δραστηριότητες και πιθανές ευκαιρίες.</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ontent Placeholder 10">
            <a:extLst>
              <a:ext uri="{FF2B5EF4-FFF2-40B4-BE49-F238E27FC236}">
                <a16:creationId xmlns:a16="http://schemas.microsoft.com/office/drawing/2014/main" id="{5E6BADE0-543C-19A3-280C-248C9BD8D54E}"/>
              </a:ext>
            </a:extLst>
          </p:cNvPr>
          <p:cNvSpPr txBox="1">
            <a:spLocks/>
          </p:cNvSpPr>
          <p:nvPr/>
        </p:nvSpPr>
        <p:spPr>
          <a:xfrm>
            <a:off x="3645329" y="1229452"/>
            <a:ext cx="5811078" cy="4976762"/>
          </a:xfrm>
          <a:prstGeom prst="rect">
            <a:avLst/>
          </a:prstGeom>
          <a:solidFill>
            <a:schemeClr val="bg1">
              <a:lumMod val="95000"/>
            </a:schemeClr>
          </a:solid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nSpc>
                <a:spcPts val="1200"/>
              </a:lnSpc>
              <a:spcBef>
                <a:spcPts val="600"/>
              </a:spcBef>
              <a:buClr>
                <a:srgbClr val="C00000"/>
              </a:buClr>
              <a:buFont typeface="Wingdings" panose="05000000000000000000" pitchFamily="2" charset="2"/>
              <a:buChar char="§"/>
            </a:pPr>
            <a:r>
              <a:rPr lang="el-GR" sz="1100" b="1" dirty="0">
                <a:latin typeface="Calibri" panose="020F0502020204030204" pitchFamily="34" charset="0"/>
                <a:ea typeface="Calibri" panose="020F0502020204030204" pitchFamily="34" charset="0"/>
                <a:cs typeface="Calibri" panose="020F0502020204030204" pitchFamily="34" charset="0"/>
              </a:rPr>
              <a:t>Για την επίτευξη των στόχων της ΕΣΕΕ 2014-2020, σχεδιάστηκε το Σύστημα Διακυβέρνησης και η διασύνδεσή του με τις Περιφερειακές Στρατηγικές Έξυπνης Εξειδίκευσης </a:t>
            </a:r>
          </a:p>
          <a:p>
            <a:pPr>
              <a:lnSpc>
                <a:spcPts val="1200"/>
              </a:lnSpc>
              <a:spcBef>
                <a:spcPts val="600"/>
              </a:spcBef>
              <a:buClr>
                <a:srgbClr val="C00000"/>
              </a:buClr>
              <a:buFont typeface="Wingdings" panose="05000000000000000000" pitchFamily="2" charset="2"/>
              <a:buChar char="§"/>
            </a:pPr>
            <a:r>
              <a:rPr lang="el-GR" sz="1100" b="1" dirty="0">
                <a:latin typeface="Calibri" panose="020F0502020204030204" pitchFamily="34" charset="0"/>
                <a:ea typeface="Calibri" panose="020F0502020204030204" pitchFamily="34" charset="0"/>
                <a:cs typeface="Calibri" panose="020F0502020204030204" pitchFamily="34" charset="0"/>
              </a:rPr>
              <a:t>Με το εν λόγω σύστημα επιδιώκεται η εξασφάλιση της ενεργούς συμμετοχής των εκπροσώπων όλων των εμπλεκομένων, καθώς και ο αποτελεσματικός συντονισμός μεταξύ των φορέων της κεντρικής διοίκησης και του περιφερειακού επιπέδου λειτουργίας του συστήματος</a:t>
            </a:r>
          </a:p>
          <a:p>
            <a:pPr>
              <a:lnSpc>
                <a:spcPts val="1200"/>
              </a:lnSpc>
              <a:spcBef>
                <a:spcPts val="600"/>
              </a:spcBef>
              <a:buClr>
                <a:srgbClr val="C00000"/>
              </a:buClr>
              <a:buFont typeface="Wingdings" panose="05000000000000000000" pitchFamily="2" charset="2"/>
              <a:buChar char="§"/>
            </a:pPr>
            <a:r>
              <a:rPr lang="el-GR" sz="1100" b="1" dirty="0">
                <a:latin typeface="Calibri" panose="020F0502020204030204" pitchFamily="34" charset="0"/>
                <a:ea typeface="Calibri" panose="020F0502020204030204" pitchFamily="34" charset="0"/>
                <a:cs typeface="Calibri" panose="020F0502020204030204" pitchFamily="34" charset="0"/>
              </a:rPr>
              <a:t>Στόχος ήταν οι περιφερειακές στρατηγικές RIS3, να αλληλοεπιδρούν με την Εθνική Στρατηγική RIS3 στις προτεραιότητες της έρευνας, της τεχνολογικής ανάπτυξης και της καινοτομίας και να εξειδικεύουν τον σχεδιασμό, σύμφωνα με τα αποτελέσματα της ΔΕΑ</a:t>
            </a:r>
            <a:endParaRPr lang="en-GB" sz="1100" b="1" i="1" dirty="0">
              <a:latin typeface="Calibri" panose="020F0502020204030204" pitchFamily="34" charset="0"/>
              <a:cs typeface="Calibri" panose="020F0502020204030204" pitchFamily="34" charset="0"/>
            </a:endParaRPr>
          </a:p>
        </p:txBody>
      </p:sp>
      <p:pic>
        <p:nvPicPr>
          <p:cNvPr id="10" name="Picture 7" descr="Diagram&#10;&#10;Description automatically generated">
            <a:extLst>
              <a:ext uri="{FF2B5EF4-FFF2-40B4-BE49-F238E27FC236}">
                <a16:creationId xmlns:a16="http://schemas.microsoft.com/office/drawing/2014/main" id="{CF895479-0B3F-688A-B358-A6C08E0D2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533" y="3051312"/>
            <a:ext cx="5811078" cy="3072532"/>
          </a:xfrm>
          <a:prstGeom prst="rect">
            <a:avLst/>
          </a:prstGeom>
        </p:spPr>
      </p:pic>
    </p:spTree>
    <p:extLst>
      <p:ext uri="{BB962C8B-B14F-4D97-AF65-F5344CB8AC3E}">
        <p14:creationId xmlns:p14="http://schemas.microsoft.com/office/powerpoint/2010/main" val="5142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7459093" cy="369332"/>
          </a:xfrm>
          <a:prstGeom prst="rect">
            <a:avLst/>
          </a:prstGeom>
          <a:noFill/>
        </p:spPr>
        <p:txBody>
          <a:bodyPr wrap="none" rtlCol="0">
            <a:spAutoFit/>
          </a:bodyPr>
          <a:lstStyle/>
          <a:p>
            <a:r>
              <a:rPr lang="el-GR" b="1" dirty="0">
                <a:solidFill>
                  <a:schemeClr val="bg2">
                    <a:lumMod val="25000"/>
                  </a:schemeClr>
                </a:solidFill>
                <a:latin typeface="Calibri" panose="020F0502020204030204" pitchFamily="34" charset="0"/>
                <a:cs typeface="Calibri" panose="020F0502020204030204" pitchFamily="34" charset="0"/>
              </a:rPr>
              <a:t>2. </a:t>
            </a:r>
            <a:r>
              <a:rPr kumimoji="0" lang="el-GR" altLang="en-US" sz="18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ΑΞΙΟΛΟΓΗΣΗ ΤΟΥ ΣΧΕΔΙΑΣΜΟΥ ΣΥΣΤΗΜΑΤΟΣ ΔΙΑΚΥΒΕΡΝΗΣΗΣ ΤΗΣ RIS3</a:t>
            </a:r>
            <a:r>
              <a:rPr lang="el-GR" b="1" dirty="0">
                <a:solidFill>
                  <a:schemeClr val="bg2">
                    <a:lumMod val="25000"/>
                  </a:schemeClr>
                </a:solidFill>
              </a:rPr>
              <a:t>  </a:t>
            </a:r>
          </a:p>
        </p:txBody>
      </p:sp>
      <p:sp>
        <p:nvSpPr>
          <p:cNvPr id="10" name="TextBox 9">
            <a:extLst>
              <a:ext uri="{FF2B5EF4-FFF2-40B4-BE49-F238E27FC236}">
                <a16:creationId xmlns:a16="http://schemas.microsoft.com/office/drawing/2014/main" id="{40BF9042-D4BE-10E9-053C-3F6EB3383221}"/>
              </a:ext>
            </a:extLst>
          </p:cNvPr>
          <p:cNvSpPr txBox="1"/>
          <p:nvPr/>
        </p:nvSpPr>
        <p:spPr>
          <a:xfrm>
            <a:off x="4691063" y="711137"/>
            <a:ext cx="5214937"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rPr>
              <a:t>Ορθότητα συστήματος διακυβέρνησης εθνικής RIS3 </a:t>
            </a:r>
            <a:endParaRPr lang="el-GR" b="1" dirty="0"/>
          </a:p>
        </p:txBody>
      </p:sp>
      <p:sp>
        <p:nvSpPr>
          <p:cNvPr id="13" name="TextBox 11">
            <a:extLst>
              <a:ext uri="{FF2B5EF4-FFF2-40B4-BE49-F238E27FC236}">
                <a16:creationId xmlns:a16="http://schemas.microsoft.com/office/drawing/2014/main" id="{B186A1F3-C9C9-95E4-A115-0F976FEB12AF}"/>
              </a:ext>
            </a:extLst>
          </p:cNvPr>
          <p:cNvSpPr txBox="1"/>
          <p:nvPr/>
        </p:nvSpPr>
        <p:spPr>
          <a:xfrm>
            <a:off x="76200" y="1126979"/>
            <a:ext cx="9844087"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1600" dirty="0">
                <a:latin typeface="Calibri" panose="020F0502020204030204" pitchFamily="34" charset="0"/>
                <a:ea typeface="Calibri" panose="020F0502020204030204" pitchFamily="34" charset="0"/>
                <a:cs typeface="Calibri" panose="020F0502020204030204" pitchFamily="34" charset="0"/>
              </a:rPr>
              <a:t>Ως προς την </a:t>
            </a:r>
            <a:r>
              <a:rPr lang="el-GR" sz="1600" b="1" dirty="0">
                <a:effectLst/>
                <a:latin typeface="Calibri" panose="020F0502020204030204" pitchFamily="34" charset="0"/>
                <a:ea typeface="Calibri" panose="020F0502020204030204" pitchFamily="34" charset="0"/>
                <a:cs typeface="Calibri" panose="020F0502020204030204" pitchFamily="34" charset="0"/>
              </a:rPr>
              <a:t>ορθότητα συστήματος διακυβέρνησης εθνικής RIS3 – παρουσίαση εθνικών συστημάτων διακυβέρνησης RIS3 – σύγκριση μεταξύ εθνικών συστημάτων ευρωπαϊκών χωρών ανάλογου επιπέδου και συνθηκών</a:t>
            </a:r>
            <a:r>
              <a:rPr lang="el-GR" sz="1600" dirty="0">
                <a:effectLst/>
                <a:latin typeface="Calibri" panose="020F0502020204030204" pitchFamily="34" charset="0"/>
                <a:ea typeface="Calibri" panose="020F0502020204030204" pitchFamily="34" charset="0"/>
                <a:cs typeface="Calibri" panose="020F0502020204030204" pitchFamily="34" charset="0"/>
              </a:rPr>
              <a:t> προκύπτουν τα ακόλουθα:</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Διάγραμμα 3">
            <a:extLst>
              <a:ext uri="{FF2B5EF4-FFF2-40B4-BE49-F238E27FC236}">
                <a16:creationId xmlns:a16="http://schemas.microsoft.com/office/drawing/2014/main" id="{F5442C3D-F93C-5B02-B903-2A11C73D9862}"/>
              </a:ext>
            </a:extLst>
          </p:cNvPr>
          <p:cNvGraphicFramePr/>
          <p:nvPr>
            <p:extLst>
              <p:ext uri="{D42A27DB-BD31-4B8C-83A1-F6EECF244321}">
                <p14:modId xmlns:p14="http://schemas.microsoft.com/office/powerpoint/2010/main" val="1277257914"/>
              </p:ext>
            </p:extLst>
          </p:nvPr>
        </p:nvGraphicFramePr>
        <p:xfrm>
          <a:off x="76200" y="1762227"/>
          <a:ext cx="9653588" cy="457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7459093" cy="369332"/>
          </a:xfrm>
          <a:prstGeom prst="rect">
            <a:avLst/>
          </a:prstGeom>
          <a:noFill/>
        </p:spPr>
        <p:txBody>
          <a:bodyPr wrap="none" rtlCol="0">
            <a:spAutoFit/>
          </a:bodyPr>
          <a:lstStyle/>
          <a:p>
            <a:r>
              <a:rPr lang="el-GR" b="1" dirty="0">
                <a:solidFill>
                  <a:schemeClr val="bg2">
                    <a:lumMod val="25000"/>
                  </a:schemeClr>
                </a:solidFill>
                <a:latin typeface="Calibri" panose="020F0502020204030204" pitchFamily="34" charset="0"/>
                <a:cs typeface="Calibri" panose="020F0502020204030204" pitchFamily="34" charset="0"/>
              </a:rPr>
              <a:t>2. </a:t>
            </a:r>
            <a:r>
              <a:rPr kumimoji="0" lang="el-GR" altLang="en-US" sz="18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ΑΞΙΟΛΟΓΗΣΗ ΤΟΥ ΣΧΕΔΙΑΣΜΟΥ ΣΥΣΤΗΜΑΤΟΣ ΔΙΑΚΥΒΕΡΝΗΣΗΣ ΤΗΣ RIS3</a:t>
            </a:r>
            <a:r>
              <a:rPr lang="el-GR" b="1" dirty="0">
                <a:solidFill>
                  <a:schemeClr val="bg2">
                    <a:lumMod val="25000"/>
                  </a:schemeClr>
                </a:solidFill>
              </a:rPr>
              <a:t>  </a:t>
            </a:r>
          </a:p>
        </p:txBody>
      </p:sp>
      <p:sp>
        <p:nvSpPr>
          <p:cNvPr id="10" name="TextBox 9">
            <a:extLst>
              <a:ext uri="{FF2B5EF4-FFF2-40B4-BE49-F238E27FC236}">
                <a16:creationId xmlns:a16="http://schemas.microsoft.com/office/drawing/2014/main" id="{40BF9042-D4BE-10E9-053C-3F6EB3383221}"/>
              </a:ext>
            </a:extLst>
          </p:cNvPr>
          <p:cNvSpPr txBox="1"/>
          <p:nvPr/>
        </p:nvSpPr>
        <p:spPr>
          <a:xfrm>
            <a:off x="4691063" y="711137"/>
            <a:ext cx="5214937"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rPr>
              <a:t>Ορθότητα Μηχανισμού Παρακολούθησης της </a:t>
            </a:r>
            <a:r>
              <a:rPr lang="en-GB" sz="1800" b="1" dirty="0">
                <a:effectLst/>
                <a:latin typeface="Calibri" panose="020F0502020204030204" pitchFamily="34" charset="0"/>
                <a:ea typeface="Calibri" panose="020F0502020204030204" pitchFamily="34" charset="0"/>
              </a:rPr>
              <a:t>RIS3</a:t>
            </a:r>
            <a:r>
              <a:rPr lang="el-GR" sz="1800" b="1" dirty="0">
                <a:effectLst/>
                <a:latin typeface="Calibri" panose="020F0502020204030204" pitchFamily="34" charset="0"/>
                <a:ea typeface="Calibri" panose="020F0502020204030204" pitchFamily="34" charset="0"/>
              </a:rPr>
              <a:t> </a:t>
            </a:r>
            <a:endParaRPr lang="el-GR" b="1" dirty="0"/>
          </a:p>
        </p:txBody>
      </p:sp>
      <p:sp>
        <p:nvSpPr>
          <p:cNvPr id="13" name="TextBox 11">
            <a:extLst>
              <a:ext uri="{FF2B5EF4-FFF2-40B4-BE49-F238E27FC236}">
                <a16:creationId xmlns:a16="http://schemas.microsoft.com/office/drawing/2014/main" id="{B186A1F3-C9C9-95E4-A115-0F976FEB12AF}"/>
              </a:ext>
            </a:extLst>
          </p:cNvPr>
          <p:cNvSpPr txBox="1"/>
          <p:nvPr/>
        </p:nvSpPr>
        <p:spPr>
          <a:xfrm>
            <a:off x="76200" y="1126979"/>
            <a:ext cx="9844087"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Calibri" panose="020F0502020204030204" pitchFamily="34" charset="0"/>
              </a:rPr>
              <a:t>Ως προς την </a:t>
            </a:r>
            <a:r>
              <a:rPr lang="el-GR" sz="1600" b="1" dirty="0">
                <a:effectLst/>
                <a:latin typeface="Calibri" panose="020F0502020204030204" pitchFamily="34" charset="0"/>
                <a:ea typeface="Calibri" panose="020F0502020204030204" pitchFamily="34" charset="0"/>
                <a:cs typeface="Calibri" panose="020F0502020204030204" pitchFamily="34" charset="0"/>
              </a:rPr>
              <a:t>ορθότητα του μηχανισμού παρακολούθησης RIS3, και την ορθότητα των δεικτών εκροής και αποτελεσμάτων, την παρακολούθηση και επικαιροποίησή τους</a:t>
            </a:r>
            <a:r>
              <a:rPr lang="el-GR" sz="1600" dirty="0">
                <a:effectLst/>
                <a:latin typeface="Calibri" panose="020F0502020204030204" pitchFamily="34" charset="0"/>
                <a:ea typeface="Calibri" panose="020F0502020204030204" pitchFamily="34" charset="0"/>
                <a:cs typeface="Calibri" panose="020F0502020204030204" pitchFamily="34" charset="0"/>
              </a:rPr>
              <a:t>, η ανάλυση ανέδειξε τα ακόλουθα</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3058985619"/>
              </p:ext>
            </p:extLst>
          </p:nvPr>
        </p:nvGraphicFramePr>
        <p:xfrm>
          <a:off x="76200" y="1634177"/>
          <a:ext cx="9653590" cy="4882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78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7459093" cy="369332"/>
          </a:xfrm>
          <a:prstGeom prst="rect">
            <a:avLst/>
          </a:prstGeom>
          <a:noFill/>
        </p:spPr>
        <p:txBody>
          <a:bodyPr wrap="none" rtlCol="0">
            <a:spAutoFit/>
          </a:bodyPr>
          <a:lstStyle/>
          <a:p>
            <a:r>
              <a:rPr lang="el-GR" b="1" dirty="0">
                <a:solidFill>
                  <a:schemeClr val="bg2">
                    <a:lumMod val="25000"/>
                  </a:schemeClr>
                </a:solidFill>
                <a:latin typeface="Calibri" panose="020F0502020204030204" pitchFamily="34" charset="0"/>
                <a:cs typeface="Calibri" panose="020F0502020204030204" pitchFamily="34" charset="0"/>
              </a:rPr>
              <a:t>2. </a:t>
            </a:r>
            <a:r>
              <a:rPr kumimoji="0" lang="el-GR" altLang="en-US" sz="18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ΑΞΙΟΛΟΓΗΣΗ ΤΟΥ ΣΧΕΔΙΑΣΜΟΥ ΣΥΣΤΗΜΑΤΟΣ ΔΙΑΚΥΒΕΡΝΗΣΗΣ ΤΗΣ RIS3</a:t>
            </a:r>
            <a:r>
              <a:rPr lang="el-GR" b="1" dirty="0">
                <a:solidFill>
                  <a:schemeClr val="bg2">
                    <a:lumMod val="25000"/>
                  </a:schemeClr>
                </a:solidFill>
              </a:rPr>
              <a:t>  </a:t>
            </a:r>
          </a:p>
        </p:txBody>
      </p:sp>
      <p:sp>
        <p:nvSpPr>
          <p:cNvPr id="10" name="TextBox 9">
            <a:extLst>
              <a:ext uri="{FF2B5EF4-FFF2-40B4-BE49-F238E27FC236}">
                <a16:creationId xmlns:a16="http://schemas.microsoft.com/office/drawing/2014/main" id="{40BF9042-D4BE-10E9-053C-3F6EB3383221}"/>
              </a:ext>
            </a:extLst>
          </p:cNvPr>
          <p:cNvSpPr txBox="1"/>
          <p:nvPr/>
        </p:nvSpPr>
        <p:spPr>
          <a:xfrm>
            <a:off x="909639" y="711137"/>
            <a:ext cx="8996362" cy="369332"/>
          </a:xfrm>
          <a:prstGeom prst="rect">
            <a:avLst/>
          </a:prstGeom>
          <a:noFill/>
        </p:spPr>
        <p:txBody>
          <a:bodyPr wrap="square">
            <a:spAutoFit/>
          </a:bodyPr>
          <a:lstStyle/>
          <a:p>
            <a:r>
              <a:rPr lang="el-GR" b="1" dirty="0">
                <a:latin typeface="Calibri" panose="020F0502020204030204" pitchFamily="34" charset="0"/>
              </a:rPr>
              <a:t>Σύνδεση – συνεργασία – συμπληρωματικότητα με τα περιφερειακά όργανα διακυβέρνησης</a:t>
            </a:r>
            <a:endParaRPr lang="el-GR" b="1" dirty="0"/>
          </a:p>
        </p:txBody>
      </p:sp>
      <p:sp>
        <p:nvSpPr>
          <p:cNvPr id="13" name="TextBox 11">
            <a:extLst>
              <a:ext uri="{FF2B5EF4-FFF2-40B4-BE49-F238E27FC236}">
                <a16:creationId xmlns:a16="http://schemas.microsoft.com/office/drawing/2014/main" id="{B186A1F3-C9C9-95E4-A115-0F976FEB12AF}"/>
              </a:ext>
            </a:extLst>
          </p:cNvPr>
          <p:cNvSpPr txBox="1"/>
          <p:nvPr/>
        </p:nvSpPr>
        <p:spPr>
          <a:xfrm>
            <a:off x="76200" y="1126979"/>
            <a:ext cx="9844087"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1600" dirty="0">
                <a:effectLst/>
                <a:latin typeface="Calibri" panose="020F0502020204030204" pitchFamily="34" charset="0"/>
                <a:ea typeface="Calibri" panose="020F0502020204030204" pitchFamily="34" charset="0"/>
              </a:rPr>
              <a:t>Ως προς τη </a:t>
            </a:r>
            <a:r>
              <a:rPr lang="el-GR" sz="1600" b="1" dirty="0">
                <a:effectLst/>
                <a:latin typeface="Calibri" panose="020F0502020204030204" pitchFamily="34" charset="0"/>
                <a:ea typeface="Calibri" panose="020F0502020204030204" pitchFamily="34" charset="0"/>
              </a:rPr>
              <a:t>σύνδεση, συνεργασία, και συμπληρωματικότητα με τα περιφερειακά όργανα διακυβέρνησης</a:t>
            </a:r>
            <a:r>
              <a:rPr lang="el-GR" sz="1600" dirty="0">
                <a:effectLst/>
                <a:latin typeface="Calibri" panose="020F0502020204030204" pitchFamily="34" charset="0"/>
                <a:ea typeface="Calibri" panose="020F0502020204030204" pitchFamily="34" charset="0"/>
              </a:rPr>
              <a:t> σημειώνονται τα εξής</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79764867"/>
              </p:ext>
            </p:extLst>
          </p:nvPr>
        </p:nvGraphicFramePr>
        <p:xfrm>
          <a:off x="76200" y="1634177"/>
          <a:ext cx="9653590" cy="4882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07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8826968" cy="369332"/>
          </a:xfrm>
          <a:prstGeom prst="rect">
            <a:avLst/>
          </a:prstGeom>
          <a:noFill/>
        </p:spPr>
        <p:txBody>
          <a:bodyPr wrap="none" rtlCol="0">
            <a:spAutoFit/>
          </a:bodyPr>
          <a:lstStyle/>
          <a:p>
            <a:r>
              <a:rPr lang="el-GR" altLang="en-US" b="1" dirty="0">
                <a:latin typeface="Calibri" panose="020F0502020204030204" pitchFamily="34" charset="0"/>
                <a:ea typeface="Calibri" panose="020F0502020204030204" pitchFamily="34" charset="0"/>
                <a:cs typeface="Calibri" panose="020F0502020204030204" pitchFamily="34" charset="0"/>
              </a:rPr>
              <a:t>3</a:t>
            </a:r>
            <a:r>
              <a:rPr lang="el-GR" altLang="en-US" sz="1800" b="1" dirty="0">
                <a:latin typeface="Calibri" panose="020F0502020204030204" pitchFamily="34" charset="0"/>
                <a:ea typeface="Calibri" panose="020F0502020204030204" pitchFamily="34" charset="0"/>
                <a:cs typeface="Calibri" panose="020F0502020204030204" pitchFamily="34" charset="0"/>
              </a:rPr>
              <a:t>. ΕΦΑΡΜΟΓΗ ΣΥΣΤΗΜΑΤΟΣ ΔΙΑΚΥΒΕΡΝΗΣΗΣ/ ΜΗΧΑΝΙΣΜΟΥ ΠΑΡΑΚΟΛΟΥΘΗΣΗΣ ΤΗΣ RIS</a:t>
            </a:r>
            <a:endParaRPr lang="el-GR" b="1" dirty="0">
              <a:solidFill>
                <a:schemeClr val="bg2">
                  <a:lumMod val="25000"/>
                </a:schemeClr>
              </a:solidFill>
            </a:endParaRPr>
          </a:p>
        </p:txBody>
      </p:sp>
      <p:sp>
        <p:nvSpPr>
          <p:cNvPr id="10" name="TextBox 9">
            <a:extLst>
              <a:ext uri="{FF2B5EF4-FFF2-40B4-BE49-F238E27FC236}">
                <a16:creationId xmlns:a16="http://schemas.microsoft.com/office/drawing/2014/main" id="{40BF9042-D4BE-10E9-053C-3F6EB3383221}"/>
              </a:ext>
            </a:extLst>
          </p:cNvPr>
          <p:cNvSpPr txBox="1"/>
          <p:nvPr/>
        </p:nvSpPr>
        <p:spPr>
          <a:xfrm>
            <a:off x="3162299" y="711137"/>
            <a:ext cx="6743701"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rPr>
              <a:t>Λειτουργία των οργάνων διακυβέρνησης και επίπεδο συντονι</a:t>
            </a:r>
            <a:r>
              <a:rPr lang="el-GR" b="1" dirty="0">
                <a:latin typeface="Calibri" panose="020F0502020204030204" pitchFamily="34" charset="0"/>
                <a:ea typeface="Calibri" panose="020F0502020204030204" pitchFamily="34" charset="0"/>
              </a:rPr>
              <a:t>σμού</a:t>
            </a:r>
            <a:endParaRPr lang="el-GR" b="1" dirty="0"/>
          </a:p>
        </p:txBody>
      </p:sp>
      <p:sp>
        <p:nvSpPr>
          <p:cNvPr id="13" name="TextBox 11">
            <a:extLst>
              <a:ext uri="{FF2B5EF4-FFF2-40B4-BE49-F238E27FC236}">
                <a16:creationId xmlns:a16="http://schemas.microsoft.com/office/drawing/2014/main" id="{B186A1F3-C9C9-95E4-A115-0F976FEB12AF}"/>
              </a:ext>
            </a:extLst>
          </p:cNvPr>
          <p:cNvSpPr txBox="1"/>
          <p:nvPr/>
        </p:nvSpPr>
        <p:spPr>
          <a:xfrm>
            <a:off x="76200" y="1126979"/>
            <a:ext cx="9844087"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Όσον αφορά τη </a:t>
            </a:r>
            <a:r>
              <a:rPr lang="el-GR" sz="1600" b="1" dirty="0">
                <a:effectLst/>
                <a:latin typeface="Calibri" panose="020F0502020204030204" pitchFamily="34" charset="0"/>
                <a:ea typeface="Calibri" panose="020F0502020204030204" pitchFamily="34" charset="0"/>
              </a:rPr>
              <a:t>λειτουργία των οργάνων διακυβέρνησης με αποφασιστικές/στρατηγικές, επιτελικές και εκτελεστικές αρμοδιότητες, αντίστοιχα, το επίπεδο συντονισμού και συνεργασίας μεταξύ αυτών, και το χαρακτηρισμό των εργαλείων και διαδικασιών που χρησιμοποιήθηκαν</a:t>
            </a:r>
            <a:r>
              <a:rPr lang="el-GR" sz="1600" dirty="0">
                <a:effectLst/>
                <a:latin typeface="Calibri" panose="020F0502020204030204" pitchFamily="34" charset="0"/>
                <a:ea typeface="Calibri" panose="020F0502020204030204" pitchFamily="34" charset="0"/>
              </a:rPr>
              <a:t> η ανάλυση ανέδειξε τα ακόλουθα:</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3055325292"/>
              </p:ext>
            </p:extLst>
          </p:nvPr>
        </p:nvGraphicFramePr>
        <p:xfrm>
          <a:off x="76200" y="1957977"/>
          <a:ext cx="9653590" cy="45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7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8826968" cy="369332"/>
          </a:xfrm>
          <a:prstGeom prst="rect">
            <a:avLst/>
          </a:prstGeom>
          <a:noFill/>
        </p:spPr>
        <p:txBody>
          <a:bodyPr wrap="none" rtlCol="0">
            <a:spAutoFit/>
          </a:bodyPr>
          <a:lstStyle/>
          <a:p>
            <a:r>
              <a:rPr lang="el-GR" altLang="en-US" b="1" dirty="0">
                <a:latin typeface="Calibri" panose="020F0502020204030204" pitchFamily="34" charset="0"/>
                <a:ea typeface="Calibri" panose="020F0502020204030204" pitchFamily="34" charset="0"/>
                <a:cs typeface="Calibri" panose="020F0502020204030204" pitchFamily="34" charset="0"/>
              </a:rPr>
              <a:t>3</a:t>
            </a:r>
            <a:r>
              <a:rPr lang="el-GR" altLang="en-US" sz="1800" b="1" dirty="0">
                <a:latin typeface="Calibri" panose="020F0502020204030204" pitchFamily="34" charset="0"/>
                <a:ea typeface="Calibri" panose="020F0502020204030204" pitchFamily="34" charset="0"/>
                <a:cs typeface="Calibri" panose="020F0502020204030204" pitchFamily="34" charset="0"/>
              </a:rPr>
              <a:t>. ΕΦΑΡΜΟΓΗ ΣΥΣΤΗΜΑΤΟΣ ΔΙΑΚΥΒΕΡΝΗΣΗΣ/ ΜΗΧΑΝΙΣΜΟΥ ΠΑΡΑΚΟΛΟΥΘΗΣΗΣ ΤΗΣ RIS</a:t>
            </a:r>
            <a:endParaRPr lang="el-GR" b="1" dirty="0">
              <a:solidFill>
                <a:schemeClr val="bg2">
                  <a:lumMod val="25000"/>
                </a:schemeClr>
              </a:solidFill>
            </a:endParaRPr>
          </a:p>
        </p:txBody>
      </p:sp>
      <p:sp>
        <p:nvSpPr>
          <p:cNvPr id="10" name="TextBox 9">
            <a:extLst>
              <a:ext uri="{FF2B5EF4-FFF2-40B4-BE49-F238E27FC236}">
                <a16:creationId xmlns:a16="http://schemas.microsoft.com/office/drawing/2014/main" id="{40BF9042-D4BE-10E9-053C-3F6EB3383221}"/>
              </a:ext>
            </a:extLst>
          </p:cNvPr>
          <p:cNvSpPr txBox="1"/>
          <p:nvPr/>
        </p:nvSpPr>
        <p:spPr>
          <a:xfrm>
            <a:off x="2066925" y="711137"/>
            <a:ext cx="7839075"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rPr>
              <a:t>Επίπεδο εφαρμογής του Μηχανισμού Παρακολούθησης, και επικαιροποίηση</a:t>
            </a:r>
            <a:endParaRPr lang="el-GR" b="1" dirty="0"/>
          </a:p>
        </p:txBody>
      </p:sp>
      <p:sp>
        <p:nvSpPr>
          <p:cNvPr id="13" name="TextBox 11">
            <a:extLst>
              <a:ext uri="{FF2B5EF4-FFF2-40B4-BE49-F238E27FC236}">
                <a16:creationId xmlns:a16="http://schemas.microsoft.com/office/drawing/2014/main" id="{B186A1F3-C9C9-95E4-A115-0F976FEB12AF}"/>
              </a:ext>
            </a:extLst>
          </p:cNvPr>
          <p:cNvSpPr txBox="1"/>
          <p:nvPr/>
        </p:nvSpPr>
        <p:spPr>
          <a:xfrm>
            <a:off x="76200" y="1126979"/>
            <a:ext cx="984408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Όσον αφορά το </a:t>
            </a:r>
            <a:r>
              <a:rPr lang="el-GR" sz="1800" b="1" dirty="0">
                <a:effectLst/>
                <a:latin typeface="Calibri" panose="020F0502020204030204" pitchFamily="34" charset="0"/>
                <a:ea typeface="Calibri" panose="020F0502020204030204" pitchFamily="34" charset="0"/>
              </a:rPr>
              <a:t>επίπεδο εφαρμογής, παρακολούθησης και επικαιροποίησης, </a:t>
            </a:r>
            <a:r>
              <a:rPr lang="el-GR" sz="1800" dirty="0">
                <a:effectLst/>
                <a:latin typeface="Calibri" panose="020F0502020204030204" pitchFamily="34" charset="0"/>
                <a:ea typeface="Calibri" panose="020F0502020204030204" pitchFamily="34" charset="0"/>
              </a:rPr>
              <a:t>σημειώνονται τα εξής</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1368497087"/>
              </p:ext>
            </p:extLst>
          </p:nvPr>
        </p:nvGraphicFramePr>
        <p:xfrm>
          <a:off x="76200" y="1957977"/>
          <a:ext cx="9653590" cy="45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12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44804" y="341805"/>
            <a:ext cx="8826968" cy="369332"/>
          </a:xfrm>
          <a:prstGeom prst="rect">
            <a:avLst/>
          </a:prstGeom>
          <a:noFill/>
        </p:spPr>
        <p:txBody>
          <a:bodyPr wrap="none" rtlCol="0">
            <a:spAutoFit/>
          </a:bodyPr>
          <a:lstStyle/>
          <a:p>
            <a:r>
              <a:rPr lang="el-GR" altLang="en-US" b="1" dirty="0">
                <a:latin typeface="Calibri" panose="020F0502020204030204" pitchFamily="34" charset="0"/>
                <a:ea typeface="Calibri" panose="020F0502020204030204" pitchFamily="34" charset="0"/>
                <a:cs typeface="Calibri" panose="020F0502020204030204" pitchFamily="34" charset="0"/>
              </a:rPr>
              <a:t>3</a:t>
            </a:r>
            <a:r>
              <a:rPr lang="el-GR" altLang="en-US" sz="1800" b="1" dirty="0">
                <a:latin typeface="Calibri" panose="020F0502020204030204" pitchFamily="34" charset="0"/>
                <a:ea typeface="Calibri" panose="020F0502020204030204" pitchFamily="34" charset="0"/>
                <a:cs typeface="Calibri" panose="020F0502020204030204" pitchFamily="34" charset="0"/>
              </a:rPr>
              <a:t>. ΕΦΑΡΜΟΓΗ ΣΥΣΤΗΜΑΤΟΣ ΔΙΑΚΥΒΕΡΝΗΣΗΣ/ ΜΗΧΑΝΙΣΜΟΥ ΠΑΡΑΚΟΛΟΥΘΗΣΗΣ ΤΗΣ RIS</a:t>
            </a:r>
            <a:endParaRPr lang="el-GR" b="1" dirty="0">
              <a:solidFill>
                <a:schemeClr val="bg2">
                  <a:lumMod val="25000"/>
                </a:schemeClr>
              </a:solidFill>
            </a:endParaRPr>
          </a:p>
        </p:txBody>
      </p:sp>
      <p:sp>
        <p:nvSpPr>
          <p:cNvPr id="10" name="TextBox 9">
            <a:extLst>
              <a:ext uri="{FF2B5EF4-FFF2-40B4-BE49-F238E27FC236}">
                <a16:creationId xmlns:a16="http://schemas.microsoft.com/office/drawing/2014/main" id="{40BF9042-D4BE-10E9-053C-3F6EB3383221}"/>
              </a:ext>
            </a:extLst>
          </p:cNvPr>
          <p:cNvSpPr txBox="1"/>
          <p:nvPr/>
        </p:nvSpPr>
        <p:spPr>
          <a:xfrm>
            <a:off x="1800225" y="711137"/>
            <a:ext cx="8105775"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rPr>
              <a:t>Πεπραγμένα οργάνων διακυβέρνησης, αποτελέσματα συστήματος διακυβέρνησης</a:t>
            </a:r>
            <a:endParaRPr lang="el-GR" b="1" dirty="0"/>
          </a:p>
        </p:txBody>
      </p:sp>
      <p:sp>
        <p:nvSpPr>
          <p:cNvPr id="13" name="TextBox 11">
            <a:extLst>
              <a:ext uri="{FF2B5EF4-FFF2-40B4-BE49-F238E27FC236}">
                <a16:creationId xmlns:a16="http://schemas.microsoft.com/office/drawing/2014/main" id="{B186A1F3-C9C9-95E4-A115-0F976FEB12AF}"/>
              </a:ext>
            </a:extLst>
          </p:cNvPr>
          <p:cNvSpPr txBox="1"/>
          <p:nvPr/>
        </p:nvSpPr>
        <p:spPr>
          <a:xfrm>
            <a:off x="76200" y="1126979"/>
            <a:ext cx="9844087" cy="107721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buClr>
                <a:srgbClr val="800000"/>
              </a:buClr>
              <a:buSzPts val="1400"/>
              <a:buFont typeface="Arial" panose="020B0604020202020204" pitchFamily="34" charset="0"/>
              <a:buChar char="•"/>
            </a:pPr>
            <a:r>
              <a:rPr lang="el-GR" sz="1600" dirty="0">
                <a:solidFill>
                  <a:srgbClr val="000000"/>
                </a:solidFill>
                <a:effectLst/>
                <a:latin typeface="Calibri" panose="020F0502020204030204" pitchFamily="34" charset="0"/>
                <a:ea typeface="Calibri" panose="020F0502020204030204" pitchFamily="34" charset="0"/>
              </a:rPr>
              <a:t>Όσον αφορά τα </a:t>
            </a:r>
            <a:r>
              <a:rPr lang="el-GR" sz="1600" b="1" dirty="0">
                <a:effectLst/>
                <a:latin typeface="Calibri" panose="020F0502020204030204" pitchFamily="34" charset="0"/>
                <a:ea typeface="Calibri" panose="020F0502020204030204" pitchFamily="34" charset="0"/>
              </a:rPr>
              <a:t>πεπραγμένα οργάνων διακυβέρνησης, αποτελέσματα συστήματος διακυβέρνησης, τα προβλήματα διακυβέρνησης και συντονισμού – Καλές πρακτικές, και τη βάση και βαθμός αναθεώρησης των οργάνων διακυβέρνησης για την Εθνική Στρατηγική Έξυπνης Εξειδίκευσης 2021 – 2027</a:t>
            </a:r>
            <a:r>
              <a:rPr lang="el-GR" sz="1600" dirty="0">
                <a:effectLst/>
                <a:latin typeface="Calibri" panose="020F0502020204030204" pitchFamily="34" charset="0"/>
                <a:ea typeface="Calibri" panose="020F0502020204030204" pitchFamily="34" charset="0"/>
              </a:rPr>
              <a:t> η ανάλυση ανέδειξε τα εξής</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Διάγραμμα 3">
            <a:extLst>
              <a:ext uri="{FF2B5EF4-FFF2-40B4-BE49-F238E27FC236}">
                <a16:creationId xmlns:a16="http://schemas.microsoft.com/office/drawing/2014/main" id="{B43B9655-2F7D-8781-0E5C-87AF5CA98994}"/>
              </a:ext>
            </a:extLst>
          </p:cNvPr>
          <p:cNvGraphicFramePr/>
          <p:nvPr>
            <p:extLst>
              <p:ext uri="{D42A27DB-BD31-4B8C-83A1-F6EECF244321}">
                <p14:modId xmlns:p14="http://schemas.microsoft.com/office/powerpoint/2010/main" val="3795345381"/>
              </p:ext>
            </p:extLst>
          </p:nvPr>
        </p:nvGraphicFramePr>
        <p:xfrm>
          <a:off x="76200" y="2033587"/>
          <a:ext cx="9653590" cy="448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22546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A45AA-78EF-4DF0-8046-60BB9765E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9ADD2-D9F3-409C-AAFA-BF46CF278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4120</TotalTime>
  <Words>1936</Words>
  <Application>Microsoft Office PowerPoint</Application>
  <PresentationFormat>A4 Paper (210x297 mm)</PresentationFormat>
  <Paragraphs>95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Wingdings</vt:lpstr>
      <vt:lpstr>Symbol</vt:lpstr>
      <vt:lpstr>Calibri</vt:lpstr>
      <vt:lpstr>Arial</vt:lpstr>
      <vt:lpstr>CeraGR-Black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Rafail Koumeri</cp:lastModifiedBy>
  <cp:revision>101</cp:revision>
  <dcterms:created xsi:type="dcterms:W3CDTF">2023-07-05T16:39:25Z</dcterms:created>
  <dcterms:modified xsi:type="dcterms:W3CDTF">2024-12-03T08:22:11Z</dcterms:modified>
</cp:coreProperties>
</file>