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5.jpg" ContentType="image/jp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3"/>
  </p:sldMasterIdLst>
  <p:notesMasterIdLst>
    <p:notesMasterId r:id="rId24"/>
  </p:notesMasterIdLst>
  <p:sldIdLst>
    <p:sldId id="256" r:id="rId4"/>
    <p:sldId id="257" r:id="rId5"/>
    <p:sldId id="405" r:id="rId6"/>
    <p:sldId id="408" r:id="rId7"/>
    <p:sldId id="409" r:id="rId8"/>
    <p:sldId id="410" r:id="rId9"/>
    <p:sldId id="411" r:id="rId10"/>
    <p:sldId id="427" r:id="rId11"/>
    <p:sldId id="426" r:id="rId12"/>
    <p:sldId id="422" r:id="rId13"/>
    <p:sldId id="423" r:id="rId14"/>
    <p:sldId id="424" r:id="rId15"/>
    <p:sldId id="425" r:id="rId16"/>
    <p:sldId id="417" r:id="rId17"/>
    <p:sldId id="418" r:id="rId18"/>
    <p:sldId id="419" r:id="rId19"/>
    <p:sldId id="336" r:id="rId20"/>
    <p:sldId id="421" r:id="rId21"/>
    <p:sldId id="428" r:id="rId22"/>
    <p:sldId id="42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CA"/>
    <a:srgbClr val="886B48"/>
    <a:srgbClr val="44546A"/>
    <a:srgbClr val="FFDFAB"/>
    <a:srgbClr val="FFE9C9"/>
    <a:srgbClr val="D1E7F6"/>
    <a:srgbClr val="75B6E5"/>
    <a:srgbClr val="D1E7D8"/>
    <a:srgbClr val="E6F2FA"/>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592" autoAdjust="0"/>
  </p:normalViewPr>
  <p:slideViewPr>
    <p:cSldViewPr snapToGrid="0">
      <p:cViewPr varScale="1">
        <p:scale>
          <a:sx n="71" d="100"/>
          <a:sy n="71" d="100"/>
        </p:scale>
        <p:origin x="276" y="41"/>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5.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6.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7.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solidFill>
                  <a:schemeClr val="tx1"/>
                </a:solidFill>
              </a:defRPr>
            </a:pPr>
            <a:r>
              <a:rPr lang="el-GR">
                <a:solidFill>
                  <a:schemeClr val="tx1"/>
                </a:solidFill>
              </a:rPr>
              <a:t>Βαθμός εφαρμογής Σχεδίου Δράσης</a:t>
            </a:r>
          </a:p>
        </c:rich>
      </c:tx>
      <c:layout>
        <c:manualLayout>
          <c:xMode val="edge"/>
          <c:yMode val="edge"/>
          <c:x val="0.38357808398950133"/>
          <c:y val="0"/>
        </c:manualLayout>
      </c:layout>
      <c:overlay val="0"/>
      <c:spPr>
        <a:noFill/>
        <a:ln>
          <a:noFill/>
        </a:ln>
        <a:effectLst/>
      </c:spPr>
    </c:title>
    <c:autoTitleDeleted val="0"/>
    <c:plotArea>
      <c:layout>
        <c:manualLayout>
          <c:layoutTarget val="inner"/>
          <c:xMode val="edge"/>
          <c:yMode val="edge"/>
          <c:x val="6.32171095800525E-2"/>
          <c:y val="0.10271145007071052"/>
          <c:w val="0.68541469816272971"/>
          <c:h val="0.77178732239364423"/>
        </c:manualLayout>
      </c:layout>
      <c:barChart>
        <c:barDir val="col"/>
        <c:grouping val="stacked"/>
        <c:varyColors val="0"/>
        <c:ser>
          <c:idx val="0"/>
          <c:order val="0"/>
          <c:tx>
            <c:strRef>
              <c:f>'[231005_Σχέδιο Δράσης RIS3.xlsx]3. ΠΟΣΟΤΙΚΟΙ ΔΕΙΚΤΕΣ_1000'!$W$78</c:f>
              <c:strCache>
                <c:ptCount val="1"/>
                <c:pt idx="0">
                  <c:v> 1.α.1, 1.β.8 - 1a </c:v>
                </c:pt>
              </c:strCache>
            </c:strRef>
          </c:tx>
          <c:spPr>
            <a:solidFill>
              <a:srgbClr val="649696"/>
            </a:solidFill>
            <a:ln>
              <a:noFill/>
            </a:ln>
            <a:effectLst/>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ΔΕΙΚΤΕΣ_1000'!$AE$78:$AH$78</c:f>
              <c:numCache>
                <c:formatCode>0.00%</c:formatCode>
                <c:ptCount val="4"/>
                <c:pt idx="0">
                  <c:v>1.1769433028961749</c:v>
                </c:pt>
                <c:pt idx="1">
                  <c:v>0.97282401230152282</c:v>
                </c:pt>
                <c:pt idx="2">
                  <c:v>0.92102096790266941</c:v>
                </c:pt>
                <c:pt idx="3">
                  <c:v>0.94674982962612431</c:v>
                </c:pt>
              </c:numCache>
            </c:numRef>
          </c:val>
          <c:extLst>
            <c:ext xmlns:c16="http://schemas.microsoft.com/office/drawing/2014/chart" uri="{C3380CC4-5D6E-409C-BE32-E72D297353CC}">
              <c16:uniqueId val="{00000000-8BD7-49A2-93AD-08A22CF220B5}"/>
            </c:ext>
          </c:extLst>
        </c:ser>
        <c:ser>
          <c:idx val="1"/>
          <c:order val="1"/>
          <c:tx>
            <c:strRef>
              <c:f>'[231005_Σχέδιο Δράσης RIS3.xlsx]3. ΠΟΣΟΤΙΚΟΙ ΔΕΙΚΤΕΣ_1000'!$W$79</c:f>
              <c:strCache>
                <c:ptCount val="1"/>
                <c:pt idx="0">
                  <c:v> 1.α.2, 1.β.5, 1.β.6, 1.γ.2, 1.δ.1, 1.δ.2, 2.β.1, 2.β.6, 2.α.5, 3.γ.2, 3.δ.1 - 1b, 3b </c:v>
                </c:pt>
              </c:strCache>
            </c:strRef>
          </c:tx>
          <c:spPr>
            <a:solidFill>
              <a:srgbClr val="70AD47"/>
            </a:solidFill>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ΔΕΙΚΤΕΣ_1000'!$AE$79:$AH$79</c:f>
              <c:numCache>
                <c:formatCode>0.00%</c:formatCode>
                <c:ptCount val="4"/>
                <c:pt idx="0">
                  <c:v>0.66201180423377048</c:v>
                </c:pt>
                <c:pt idx="1">
                  <c:v>1.0213045361897022</c:v>
                </c:pt>
                <c:pt idx="2">
                  <c:v>0.84867501173436288</c:v>
                </c:pt>
                <c:pt idx="3">
                  <c:v>0.83097154831076347</c:v>
                </c:pt>
              </c:numCache>
            </c:numRef>
          </c:val>
          <c:extLst>
            <c:ext xmlns:c16="http://schemas.microsoft.com/office/drawing/2014/chart" uri="{C3380CC4-5D6E-409C-BE32-E72D297353CC}">
              <c16:uniqueId val="{00000001-8BD7-49A2-93AD-08A22CF220B5}"/>
            </c:ext>
          </c:extLst>
        </c:ser>
        <c:ser>
          <c:idx val="2"/>
          <c:order val="2"/>
          <c:tx>
            <c:strRef>
              <c:f>'[231005_Σχέδιο Δράσης RIS3.xlsx]3. ΠΟΣΟΤΙΚΟΙ ΔΕΙΚΤΕΣ_1000'!$W$80</c:f>
              <c:strCache>
                <c:ptCount val="1"/>
                <c:pt idx="0">
                  <c:v> 1.γ.4, 1.γ.5 - 2a, 2c </c:v>
                </c:pt>
              </c:strCache>
            </c:strRef>
          </c:tx>
          <c:spPr>
            <a:solidFill>
              <a:srgbClr val="DE3232"/>
            </a:solidFill>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ΔΕΙΚΤΕΣ_1000'!$AE$80:$AH$80</c:f>
              <c:numCache>
                <c:formatCode>0.00%</c:formatCode>
                <c:ptCount val="4"/>
                <c:pt idx="0">
                  <c:v>1.8123831863183328</c:v>
                </c:pt>
                <c:pt idx="1">
                  <c:v>0.74230275377130039</c:v>
                </c:pt>
                <c:pt idx="2">
                  <c:v>0.73122704936876326</c:v>
                </c:pt>
                <c:pt idx="3">
                  <c:v>0.98507926267784063</c:v>
                </c:pt>
              </c:numCache>
            </c:numRef>
          </c:val>
          <c:extLst>
            <c:ext xmlns:c16="http://schemas.microsoft.com/office/drawing/2014/chart" uri="{C3380CC4-5D6E-409C-BE32-E72D297353CC}">
              <c16:uniqueId val="{00000002-8BD7-49A2-93AD-08A22CF220B5}"/>
            </c:ext>
          </c:extLst>
        </c:ser>
        <c:ser>
          <c:idx val="3"/>
          <c:order val="3"/>
          <c:tx>
            <c:strRef>
              <c:f>'[231005_Σχέδιο Δράσης RIS3.xlsx]3. ΠΟΣΟΤΙΚΟΙ ΔΕΙΚΤΕΣ_1000'!$W$81</c:f>
              <c:strCache>
                <c:ptCount val="1"/>
                <c:pt idx="0">
                  <c:v> 2.β.2, 2.β.3 - 2b </c:v>
                </c:pt>
              </c:strCache>
            </c:strRef>
          </c:tx>
          <c:spPr>
            <a:solidFill>
              <a:srgbClr val="939598"/>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ΔΕΙΚΤΕΣ_1000'!$AE$81:$AH$81</c:f>
              <c:numCache>
                <c:formatCode>0.00%</c:formatCode>
                <c:ptCount val="4"/>
                <c:pt idx="0">
                  <c:v>1.806338028169014</c:v>
                </c:pt>
                <c:pt idx="1">
                  <c:v>0.74843548927875236</c:v>
                </c:pt>
                <c:pt idx="2">
                  <c:v>0.64131107602339177</c:v>
                </c:pt>
                <c:pt idx="3">
                  <c:v>0.85686887542092172</c:v>
                </c:pt>
              </c:numCache>
            </c:numRef>
          </c:val>
          <c:extLst>
            <c:ext xmlns:c16="http://schemas.microsoft.com/office/drawing/2014/chart" uri="{C3380CC4-5D6E-409C-BE32-E72D297353CC}">
              <c16:uniqueId val="{00000003-8BD7-49A2-93AD-08A22CF220B5}"/>
            </c:ext>
          </c:extLst>
        </c:ser>
        <c:ser>
          <c:idx val="4"/>
          <c:order val="4"/>
          <c:tx>
            <c:strRef>
              <c:f>'[231005_Σχέδιο Δράσης RIS3.xlsx]3. ΠΟΣΟΤΙΚΟΙ ΔΕΙΚΤΕΣ_1000'!$W$82</c:f>
              <c:strCache>
                <c:ptCount val="1"/>
                <c:pt idx="0">
                  <c:v> 2.α.1, 2.α.2, 2.α.3, 2.α.4, 3.α.1 - 3a </c:v>
                </c:pt>
              </c:strCache>
            </c:strRef>
          </c:tx>
          <c:spPr>
            <a:solidFill>
              <a:srgbClr val="58595B"/>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ΔΕΙΚΤΕΣ_1000'!$AE$82:$AH$82</c:f>
              <c:numCache>
                <c:formatCode>0.00%</c:formatCode>
                <c:ptCount val="4"/>
                <c:pt idx="0">
                  <c:v>0.78537357927324214</c:v>
                </c:pt>
                <c:pt idx="1">
                  <c:v>1.5084081166834999</c:v>
                </c:pt>
                <c:pt idx="2">
                  <c:v>1.5064499371812401</c:v>
                </c:pt>
                <c:pt idx="3">
                  <c:v>0.99870182380974915</c:v>
                </c:pt>
              </c:numCache>
            </c:numRef>
          </c:val>
          <c:extLst>
            <c:ext xmlns:c16="http://schemas.microsoft.com/office/drawing/2014/chart" uri="{C3380CC4-5D6E-409C-BE32-E72D297353CC}">
              <c16:uniqueId val="{00000004-8BD7-49A2-93AD-08A22CF220B5}"/>
            </c:ext>
          </c:extLst>
        </c:ser>
        <c:ser>
          <c:idx val="5"/>
          <c:order val="5"/>
          <c:tx>
            <c:strRef>
              <c:f>'[231005_Σχέδιο Δράσης RIS3.xlsx]3. ΠΟΣΟΤΙΚΟΙ ΔΕΙΚΤΕΣ_1000'!$W$83</c:f>
              <c:strCache>
                <c:ptCount val="1"/>
                <c:pt idx="0">
                  <c:v> 1.β.7, 2.β.4, 2.β.5 - 3c </c:v>
                </c:pt>
              </c:strCache>
            </c:strRef>
          </c:tx>
          <c:spPr>
            <a:solidFill>
              <a:srgbClr val="F7992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ΔΕΙΚΤΕΣ_1000'!$AE$83:$AH$83</c:f>
              <c:numCache>
                <c:formatCode>0.00%</c:formatCode>
                <c:ptCount val="4"/>
                <c:pt idx="0">
                  <c:v>4.4590163934426226</c:v>
                </c:pt>
                <c:pt idx="1">
                  <c:v>1.1127933784191177</c:v>
                </c:pt>
                <c:pt idx="2">
                  <c:v>1.1127933784191177</c:v>
                </c:pt>
                <c:pt idx="3">
                  <c:v>1</c:v>
                </c:pt>
              </c:numCache>
            </c:numRef>
          </c:val>
          <c:extLst>
            <c:ext xmlns:c16="http://schemas.microsoft.com/office/drawing/2014/chart" uri="{C3380CC4-5D6E-409C-BE32-E72D297353CC}">
              <c16:uniqueId val="{00000005-8BD7-49A2-93AD-08A22CF220B5}"/>
            </c:ext>
          </c:extLst>
        </c:ser>
        <c:ser>
          <c:idx val="6"/>
          <c:order val="6"/>
          <c:tx>
            <c:strRef>
              <c:f>'[231005_Σχέδιο Δράσης RIS3.xlsx]3. ΠΟΣΟΤΙΚΟΙ ΔΕΙΚΤΕΣ_1000'!$W$84</c:f>
              <c:strCache>
                <c:ptCount val="1"/>
                <c:pt idx="0">
                  <c:v> 2.δ.1, 2.δ.2 - 3d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ΔΕΙΚΤΕΣ_1000'!$AE$84:$AH$84</c:f>
              <c:numCache>
                <c:formatCode>0.00%</c:formatCode>
                <c:ptCount val="4"/>
                <c:pt idx="0">
                  <c:v>3.4735961538461537</c:v>
                </c:pt>
                <c:pt idx="1">
                  <c:v>0.52736761403333943</c:v>
                </c:pt>
                <c:pt idx="2">
                  <c:v>0.52736761403333943</c:v>
                </c:pt>
                <c:pt idx="3">
                  <c:v>1</c:v>
                </c:pt>
              </c:numCache>
            </c:numRef>
          </c:val>
          <c:extLst>
            <c:ext xmlns:c16="http://schemas.microsoft.com/office/drawing/2014/chart" uri="{C3380CC4-5D6E-409C-BE32-E72D297353CC}">
              <c16:uniqueId val="{00000006-8BD7-49A2-93AD-08A22CF220B5}"/>
            </c:ext>
          </c:extLst>
        </c:ser>
        <c:ser>
          <c:idx val="7"/>
          <c:order val="7"/>
          <c:tx>
            <c:strRef>
              <c:f>'[231005_Σχέδιο Δράσης RIS3.xlsx]3. ΠΟΣΟΤΙΚΟΙ ΔΕΙΚΤΕΣ_1000'!$W$85</c:f>
              <c:strCache>
                <c:ptCount val="1"/>
                <c:pt idx="0">
                  <c:v> 1.α.3 - 8v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ΔΕΙΚΤΕΣ_1000'!$AE$85:$AH$85</c:f>
              <c:numCache>
                <c:formatCode>0.00%</c:formatCode>
                <c:ptCount val="4"/>
                <c:pt idx="0">
                  <c:v>1.5</c:v>
                </c:pt>
                <c:pt idx="1">
                  <c:v>1.9333159022228033</c:v>
                </c:pt>
                <c:pt idx="2">
                  <c:v>1.855214638159512</c:v>
                </c:pt>
                <c:pt idx="3">
                  <c:v>0.95960243022183012</c:v>
                </c:pt>
              </c:numCache>
            </c:numRef>
          </c:val>
          <c:extLst>
            <c:ext xmlns:c16="http://schemas.microsoft.com/office/drawing/2014/chart" uri="{C3380CC4-5D6E-409C-BE32-E72D297353CC}">
              <c16:uniqueId val="{00000007-8BD7-49A2-93AD-08A22CF220B5}"/>
            </c:ext>
          </c:extLst>
        </c:ser>
        <c:ser>
          <c:idx val="8"/>
          <c:order val="8"/>
          <c:tx>
            <c:strRef>
              <c:f>'[231005_Σχέδιο Δράσης RIS3.xlsx]3. ΠΟΣΟΤΙΚΟΙ ΔΕΙΚΤΕΣ_1000'!$W$86</c:f>
              <c:strCache>
                <c:ptCount val="1"/>
                <c:pt idx="0">
                  <c:v> 1.β.1, 1.β.2, 1.β.3 - 10ii, 10.2.i </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ΔΕΙΚΤΕΣ_1000'!$AE$86:$AH$86</c:f>
              <c:numCache>
                <c:formatCode>0.00%</c:formatCode>
                <c:ptCount val="4"/>
                <c:pt idx="0">
                  <c:v>1.3476380387257962</c:v>
                </c:pt>
                <c:pt idx="1">
                  <c:v>0.9038368090746598</c:v>
                </c:pt>
                <c:pt idx="2">
                  <c:v>0.90216957412939613</c:v>
                </c:pt>
                <c:pt idx="3">
                  <c:v>0.99815538056369868</c:v>
                </c:pt>
              </c:numCache>
            </c:numRef>
          </c:val>
          <c:extLst>
            <c:ext xmlns:c16="http://schemas.microsoft.com/office/drawing/2014/chart" uri="{C3380CC4-5D6E-409C-BE32-E72D297353CC}">
              <c16:uniqueId val="{00000008-8BD7-49A2-93AD-08A22CF220B5}"/>
            </c:ext>
          </c:extLst>
        </c:ser>
        <c:ser>
          <c:idx val="9"/>
          <c:order val="9"/>
          <c:tx>
            <c:strRef>
              <c:f>'[231005_Σχέδιο Δράσης RIS3.xlsx]3. ΠΟΣΟΤΙΚΟΙ ΔΕΙΚΤΕΣ_1000'!$W$87</c:f>
              <c:strCache>
                <c:ptCount val="1"/>
                <c:pt idx="0">
                  <c:v> 3.δ.3 </c:v>
                </c:pt>
              </c:strCache>
            </c:strRef>
          </c:tx>
          <c:invertIfNegative val="0"/>
          <c:dLbls>
            <c:spPr>
              <a:noFill/>
              <a:ln>
                <a:noFill/>
              </a:ln>
              <a:effectLst/>
            </c:spPr>
            <c:txPr>
              <a:bodyPr/>
              <a:lstStyle/>
              <a:p>
                <a:pPr>
                  <a:defRPr>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ΔΕΙΚΤΕΣ_1000'!$AE$87:$AH$87</c:f>
              <c:numCache>
                <c:formatCode>0.00%</c:formatCode>
                <c:ptCount val="4"/>
                <c:pt idx="0">
                  <c:v>0.625</c:v>
                </c:pt>
                <c:pt idx="1">
                  <c:v>0.46666666666666667</c:v>
                </c:pt>
                <c:pt idx="2">
                  <c:v>0.33077400000000001</c:v>
                </c:pt>
                <c:pt idx="3">
                  <c:v>0.70880142857142858</c:v>
                </c:pt>
              </c:numCache>
            </c:numRef>
          </c:val>
          <c:extLst>
            <c:ext xmlns:c16="http://schemas.microsoft.com/office/drawing/2014/chart" uri="{C3380CC4-5D6E-409C-BE32-E72D297353CC}">
              <c16:uniqueId val="{00000009-8BD7-49A2-93AD-08A22CF220B5}"/>
            </c:ext>
          </c:extLst>
        </c:ser>
        <c:dLbls>
          <c:showLegendKey val="0"/>
          <c:showVal val="0"/>
          <c:showCatName val="0"/>
          <c:showSerName val="0"/>
          <c:showPercent val="0"/>
          <c:showBubbleSize val="0"/>
        </c:dLbls>
        <c:gapWidth val="50"/>
        <c:overlap val="100"/>
        <c:axId val="244572808"/>
        <c:axId val="244573200"/>
      </c:barChart>
      <c:lineChart>
        <c:grouping val="percentStacked"/>
        <c:varyColors val="0"/>
        <c:ser>
          <c:idx val="10"/>
          <c:order val="10"/>
          <c:tx>
            <c:strRef>
              <c:f>'[231005_Σχέδιο Δράσης RIS3.xlsx]3. ΠΟΣΟΤΙΚΟΙ ΔΕΙΚΤΕΣ_1000'!$W$88</c:f>
              <c:strCache>
                <c:ptCount val="1"/>
                <c:pt idx="0">
                  <c:v> ΣΥΝΟΛΟ </c:v>
                </c:pt>
              </c:strCache>
            </c:strRef>
          </c:tx>
          <c:spPr>
            <a:ln w="38100">
              <a:solidFill>
                <a:srgbClr val="C00000"/>
              </a:solidFill>
            </a:ln>
          </c:spPr>
          <c:marker>
            <c:spPr>
              <a:solidFill>
                <a:srgbClr val="C00000"/>
              </a:solidFill>
              <a:ln>
                <a:solidFill>
                  <a:srgbClr val="C00000"/>
                </a:solidFill>
              </a:ln>
            </c:spPr>
          </c:marker>
          <c:dLbls>
            <c:spPr>
              <a:noFill/>
              <a:ln>
                <a:noFill/>
              </a:ln>
              <a:effectLst/>
            </c:spPr>
            <c:txPr>
              <a:bodyPr/>
              <a:lstStyle/>
              <a:p>
                <a:pPr>
                  <a:defRPr>
                    <a:solidFill>
                      <a:schemeClr val="tx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'[231005_Σχέδιο Δράσης RIS3.xlsx]3. ΠΟΣΟΤΙΚΟΙ ΔΕΙΚΤΕΣ_1000'!$AE$77:$AH$77</c:f>
              <c:strCache>
                <c:ptCount val="4"/>
                <c:pt idx="0">
                  <c:v> % Ενεργοποίησης πόρων του Σχεδίου Δράσης </c:v>
                </c:pt>
                <c:pt idx="1">
                  <c:v> % Εντάξεων / Π/Υ Προσκλήσεων </c:v>
                </c:pt>
                <c:pt idx="2">
                  <c:v> % Συμβάσεων / Π/Υ Προσκλήσεων </c:v>
                </c:pt>
                <c:pt idx="3">
                  <c:v> % Συμβάσεων / ΔΔ Εντάξεων </c:v>
                </c:pt>
              </c:strCache>
            </c:strRef>
          </c:cat>
          <c:val>
            <c:numRef>
              <c:f>'[231005_Σχέδιο Δράσης RIS3.xlsx]3. ΠΟΣΟΤΙΚΟΙ ΔΕΙΚΤΕΣ_1000'!$AE$88:$AH$88</c:f>
              <c:numCache>
                <c:formatCode>0.00%</c:formatCode>
                <c:ptCount val="4"/>
                <c:pt idx="0">
                  <c:v>1.2337475966282998</c:v>
                </c:pt>
                <c:pt idx="1">
                  <c:v>1.1287962577382549</c:v>
                </c:pt>
                <c:pt idx="2">
                  <c:v>1.080362205541072</c:v>
                </c:pt>
                <c:pt idx="3">
                  <c:v>0.95709229910610349</c:v>
                </c:pt>
              </c:numCache>
            </c:numRef>
          </c:val>
          <c:smooth val="0"/>
          <c:extLst>
            <c:ext xmlns:c16="http://schemas.microsoft.com/office/drawing/2014/chart" uri="{C3380CC4-5D6E-409C-BE32-E72D297353CC}">
              <c16:uniqueId val="{0000000A-8BD7-49A2-93AD-08A22CF220B5}"/>
            </c:ext>
          </c:extLst>
        </c:ser>
        <c:dLbls>
          <c:showLegendKey val="0"/>
          <c:showVal val="0"/>
          <c:showCatName val="0"/>
          <c:showSerName val="0"/>
          <c:showPercent val="0"/>
          <c:showBubbleSize val="0"/>
        </c:dLbls>
        <c:marker val="1"/>
        <c:smooth val="0"/>
        <c:axId val="1973938479"/>
        <c:axId val="141708224"/>
      </c:lineChart>
      <c:catAx>
        <c:axId val="24457280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vert="horz"/>
          <a:lstStyle/>
          <a:p>
            <a:pPr>
              <a:defRPr>
                <a:solidFill>
                  <a:schemeClr val="tx1"/>
                </a:solidFill>
              </a:defRPr>
            </a:pPr>
            <a:endParaRPr lang="en-US"/>
          </a:p>
        </c:txPr>
        <c:crossAx val="244573200"/>
        <c:crosses val="autoZero"/>
        <c:auto val="1"/>
        <c:lblAlgn val="ctr"/>
        <c:lblOffset val="100"/>
        <c:noMultiLvlLbl val="0"/>
      </c:catAx>
      <c:valAx>
        <c:axId val="244573200"/>
        <c:scaling>
          <c:orientation val="minMax"/>
        </c:scaling>
        <c:delete val="0"/>
        <c:axPos val="l"/>
        <c:numFmt formatCode="0.00%" sourceLinked="0"/>
        <c:majorTickMark val="out"/>
        <c:minorTickMark val="none"/>
        <c:tickLblPos val="nextTo"/>
        <c:spPr>
          <a:ln>
            <a:noFill/>
          </a:ln>
        </c:spPr>
        <c:crossAx val="244572808"/>
        <c:crosses val="autoZero"/>
        <c:crossBetween val="between"/>
      </c:valAx>
      <c:valAx>
        <c:axId val="141708224"/>
        <c:scaling>
          <c:orientation val="minMax"/>
        </c:scaling>
        <c:delete val="0"/>
        <c:axPos val="r"/>
        <c:numFmt formatCode="0%" sourceLinked="1"/>
        <c:majorTickMark val="none"/>
        <c:minorTickMark val="none"/>
        <c:tickLblPos val="nextTo"/>
        <c:spPr>
          <a:solidFill>
            <a:schemeClr val="bg1"/>
          </a:solidFill>
          <a:ln>
            <a:noFill/>
          </a:ln>
        </c:spPr>
        <c:crossAx val="1973938479"/>
        <c:crosses val="max"/>
        <c:crossBetween val="between"/>
      </c:valAx>
      <c:catAx>
        <c:axId val="1973938479"/>
        <c:scaling>
          <c:orientation val="minMax"/>
        </c:scaling>
        <c:delete val="1"/>
        <c:axPos val="b"/>
        <c:numFmt formatCode="General" sourceLinked="1"/>
        <c:majorTickMark val="out"/>
        <c:minorTickMark val="none"/>
        <c:tickLblPos val="nextTo"/>
        <c:crossAx val="141708224"/>
        <c:crosses val="autoZero"/>
        <c:auto val="1"/>
        <c:lblAlgn val="ctr"/>
        <c:lblOffset val="100"/>
        <c:noMultiLvlLbl val="0"/>
      </c:catAx>
      <c:spPr>
        <a:noFill/>
        <a:ln>
          <a:noFill/>
        </a:ln>
        <a:effectLst/>
      </c:spPr>
    </c:plotArea>
    <c:legend>
      <c:legendPos val="r"/>
      <c:layout>
        <c:manualLayout>
          <c:xMode val="edge"/>
          <c:yMode val="edge"/>
          <c:x val="0.75716666666666665"/>
          <c:y val="0.12237491826420281"/>
          <c:w val="0.23658333333333334"/>
          <c:h val="0.81729363101432539"/>
        </c:manualLayout>
      </c:layout>
      <c:overlay val="0"/>
      <c:txPr>
        <a:bodyPr/>
        <a:lstStyle/>
        <a:p>
          <a:pPr>
            <a:defRPr>
              <a:solidFill>
                <a:schemeClr val="tx1"/>
              </a:solidFill>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200">
          <a:solidFill>
            <a:schemeClr val="bg1"/>
          </a:solidFill>
          <a:latin typeface="Calibri (Body)"/>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l-GR" b="1"/>
              <a:t>Σε ποιο βαθμό μείνατε ικανοποιημένοι από τη συμμετοχή τη συμμετοχή του φορέα στη δράση ως προς τα ακόλουθα (Δράση ΕΔΚ)</a:t>
            </a:r>
            <a:endParaRPr lang="en-GB"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741967305132644"/>
          <c:y val="0.1440003086419753"/>
          <c:w val="0.51608465579060758"/>
          <c:h val="0.70376172839506168"/>
        </c:manualLayout>
      </c:layout>
      <c:barChart>
        <c:barDir val="bar"/>
        <c:grouping val="percentStacked"/>
        <c:varyColors val="0"/>
        <c:ser>
          <c:idx val="0"/>
          <c:order val="0"/>
          <c:tx>
            <c:strRef>
              <c:f>'[231005_Οικονομικά Στοιχεία έργων-υποέργων_ALL.xlsx]Ερ. 16 (2)'!$I$4</c:f>
              <c:strCache>
                <c:ptCount val="1"/>
                <c:pt idx="0">
                  <c:v>N/A (%)</c:v>
                </c:pt>
              </c:strCache>
            </c:strRef>
          </c:tx>
          <c:spPr>
            <a:solidFill>
              <a:srgbClr val="F7992C"/>
            </a:solidFill>
            <a:ln w="19050">
              <a:solidFill>
                <a:schemeClr val="lt1"/>
              </a:solidFill>
            </a:ln>
            <a:effectLst/>
          </c:spPr>
          <c:invertIfNegative val="0"/>
          <c:dPt>
            <c:idx val="0"/>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1-C20D-4026-BBCD-0210CF31C2B5}"/>
              </c:ext>
            </c:extLst>
          </c:dPt>
          <c:dPt>
            <c:idx val="1"/>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3-C20D-4026-BBCD-0210CF31C2B5}"/>
              </c:ext>
            </c:extLst>
          </c:dPt>
          <c:dPt>
            <c:idx val="2"/>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5-C20D-4026-BBCD-0210CF31C2B5}"/>
              </c:ext>
            </c:extLst>
          </c:dPt>
          <c:dPt>
            <c:idx val="3"/>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7-C20D-4026-BBCD-0210CF31C2B5}"/>
              </c:ext>
            </c:extLst>
          </c:dPt>
          <c:dPt>
            <c:idx val="4"/>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9-C20D-4026-BBCD-0210CF31C2B5}"/>
              </c:ext>
            </c:extLst>
          </c:dPt>
          <c:dPt>
            <c:idx val="5"/>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B-C20D-4026-BBCD-0210CF31C2B5}"/>
              </c:ext>
            </c:extLst>
          </c:dPt>
          <c:dPt>
            <c:idx val="6"/>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D-C20D-4026-BBCD-0210CF31C2B5}"/>
              </c:ext>
            </c:extLst>
          </c:dPt>
          <c:dPt>
            <c:idx val="7"/>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F-C20D-4026-BBCD-0210CF31C2B5}"/>
              </c:ext>
            </c:extLst>
          </c:dPt>
          <c:dPt>
            <c:idx val="8"/>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1-C20D-4026-BBCD-0210CF31C2B5}"/>
              </c:ext>
            </c:extLst>
          </c:dPt>
          <c:dPt>
            <c:idx val="9"/>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3-C20D-4026-BBCD-0210CF31C2B5}"/>
              </c:ext>
            </c:extLst>
          </c:dPt>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(2)'!$I$5:$I$11</c:f>
              <c:numCache>
                <c:formatCode>0.00%</c:formatCode>
                <c:ptCount val="7"/>
                <c:pt idx="0">
                  <c:v>5.0228310502283102E-2</c:v>
                </c:pt>
                <c:pt idx="1">
                  <c:v>1.3698630136986301E-2</c:v>
                </c:pt>
                <c:pt idx="2">
                  <c:v>2.2831050228310501E-2</c:v>
                </c:pt>
                <c:pt idx="3">
                  <c:v>1.3698630136986301E-2</c:v>
                </c:pt>
                <c:pt idx="4">
                  <c:v>1.3698630136986301E-2</c:v>
                </c:pt>
                <c:pt idx="5">
                  <c:v>1.8264840182648401E-2</c:v>
                </c:pt>
                <c:pt idx="6">
                  <c:v>1.8264840182648401E-2</c:v>
                </c:pt>
              </c:numCache>
            </c:numRef>
          </c:val>
          <c:extLst>
            <c:ext xmlns:c16="http://schemas.microsoft.com/office/drawing/2014/chart" uri="{C3380CC4-5D6E-409C-BE32-E72D297353CC}">
              <c16:uniqueId val="{00000014-C20D-4026-BBCD-0210CF31C2B5}"/>
            </c:ext>
          </c:extLst>
        </c:ser>
        <c:ser>
          <c:idx val="2"/>
          <c:order val="1"/>
          <c:tx>
            <c:strRef>
              <c:f>'[231005_Οικονομικά Στοιχεία έργων-υποέργων_ALL.xlsx]Ερ. 16 (2)'!$J$4</c:f>
              <c:strCache>
                <c:ptCount val="1"/>
                <c:pt idx="0">
                  <c:v>Καθόλου (%)</c:v>
                </c:pt>
              </c:strCache>
            </c:strRef>
          </c:tx>
          <c:spPr>
            <a:solidFill>
              <a:srgbClr val="58595B"/>
            </a:solidFill>
            <a:ln w="19050">
              <a:solidFill>
                <a:schemeClr val="lt1"/>
              </a:solidFill>
            </a:ln>
            <a:effectLst/>
          </c:spPr>
          <c:invertIfNegative val="0"/>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(2)'!$J$5:$J$11</c:f>
              <c:numCache>
                <c:formatCode>0.00%</c:formatCode>
                <c:ptCount val="7"/>
                <c:pt idx="0">
                  <c:v>2.2831050228310501E-2</c:v>
                </c:pt>
                <c:pt idx="1">
                  <c:v>5.0228310502283102E-2</c:v>
                </c:pt>
                <c:pt idx="2">
                  <c:v>1.8264840182648401E-2</c:v>
                </c:pt>
                <c:pt idx="3">
                  <c:v>1.3698630136986301E-2</c:v>
                </c:pt>
                <c:pt idx="4">
                  <c:v>4.5662100456621002E-2</c:v>
                </c:pt>
                <c:pt idx="5">
                  <c:v>4.5662100456621002E-3</c:v>
                </c:pt>
                <c:pt idx="6">
                  <c:v>1.8264840182648401E-2</c:v>
                </c:pt>
              </c:numCache>
            </c:numRef>
          </c:val>
          <c:extLst>
            <c:ext xmlns:c16="http://schemas.microsoft.com/office/drawing/2014/chart" uri="{C3380CC4-5D6E-409C-BE32-E72D297353CC}">
              <c16:uniqueId val="{00000015-C20D-4026-BBCD-0210CF31C2B5}"/>
            </c:ext>
          </c:extLst>
        </c:ser>
        <c:ser>
          <c:idx val="3"/>
          <c:order val="2"/>
          <c:tx>
            <c:strRef>
              <c:f>'[231005_Οικονομικά Στοιχεία έργων-υποέργων_ALL.xlsx]Ερ. 16 (2)'!$K$4</c:f>
              <c:strCache>
                <c:ptCount val="1"/>
                <c:pt idx="0">
                  <c:v>Λίγο (%)</c:v>
                </c:pt>
              </c:strCache>
            </c:strRef>
          </c:tx>
          <c:spPr>
            <a:solidFill>
              <a:srgbClr val="939598"/>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(2)'!$K$5:$K$11</c:f>
              <c:numCache>
                <c:formatCode>0.00%</c:formatCode>
                <c:ptCount val="7"/>
                <c:pt idx="0">
                  <c:v>7.7625570776255703E-2</c:v>
                </c:pt>
                <c:pt idx="1">
                  <c:v>0.1050228310502283</c:v>
                </c:pt>
                <c:pt idx="2">
                  <c:v>9.5890410958904104E-2</c:v>
                </c:pt>
                <c:pt idx="3">
                  <c:v>0.1004566210045662</c:v>
                </c:pt>
                <c:pt idx="4">
                  <c:v>5.4794520547945202E-2</c:v>
                </c:pt>
                <c:pt idx="5">
                  <c:v>5.9360730593607303E-2</c:v>
                </c:pt>
                <c:pt idx="6">
                  <c:v>6.3926940639269403E-2</c:v>
                </c:pt>
              </c:numCache>
            </c:numRef>
          </c:val>
          <c:extLst>
            <c:ext xmlns:c16="http://schemas.microsoft.com/office/drawing/2014/chart" uri="{C3380CC4-5D6E-409C-BE32-E72D297353CC}">
              <c16:uniqueId val="{00000016-C20D-4026-BBCD-0210CF31C2B5}"/>
            </c:ext>
          </c:extLst>
        </c:ser>
        <c:ser>
          <c:idx val="4"/>
          <c:order val="3"/>
          <c:tx>
            <c:strRef>
              <c:f>'[231005_Οικονομικά Στοιχεία έργων-υποέργων_ALL.xlsx]Ερ. 16 (2)'!$L$4</c:f>
              <c:strCache>
                <c:ptCount val="1"/>
                <c:pt idx="0">
                  <c:v>Μέτρια (%)</c:v>
                </c:pt>
              </c:strCache>
            </c:strRef>
          </c:tx>
          <c:spPr>
            <a:solidFill>
              <a:srgbClr val="E664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(2)'!$L$5:$L$11</c:f>
              <c:numCache>
                <c:formatCode>0.00%</c:formatCode>
                <c:ptCount val="7"/>
                <c:pt idx="0">
                  <c:v>0.21004566210045661</c:v>
                </c:pt>
                <c:pt idx="1">
                  <c:v>0.18264840182648401</c:v>
                </c:pt>
                <c:pt idx="2">
                  <c:v>0.20091324200913241</c:v>
                </c:pt>
                <c:pt idx="3">
                  <c:v>0.20091324200913241</c:v>
                </c:pt>
                <c:pt idx="4">
                  <c:v>0.15525114155251141</c:v>
                </c:pt>
                <c:pt idx="5">
                  <c:v>0.18721461187214611</c:v>
                </c:pt>
                <c:pt idx="6">
                  <c:v>0.15068493150684931</c:v>
                </c:pt>
              </c:numCache>
            </c:numRef>
          </c:val>
          <c:extLst>
            <c:ext xmlns:c16="http://schemas.microsoft.com/office/drawing/2014/chart" uri="{C3380CC4-5D6E-409C-BE32-E72D297353CC}">
              <c16:uniqueId val="{00000017-C20D-4026-BBCD-0210CF31C2B5}"/>
            </c:ext>
          </c:extLst>
        </c:ser>
        <c:ser>
          <c:idx val="1"/>
          <c:order val="4"/>
          <c:tx>
            <c:strRef>
              <c:f>'[231005_Οικονομικά Στοιχεία έργων-υποέργων_ALL.xlsx]Ερ. 16 (2)'!$Q$4</c:f>
              <c:strCache>
                <c:ptCount val="1"/>
                <c:pt idx="0">
                  <c:v>Αρκετά και σε Πολύ μεγάλο βαθμό (%)</c:v>
                </c:pt>
              </c:strCache>
            </c:strRef>
          </c:tx>
          <c:spPr>
            <a:solidFill>
              <a:srgbClr val="64969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(2)'!$Q$5:$Q$11</c:f>
              <c:numCache>
                <c:formatCode>0.00%</c:formatCode>
                <c:ptCount val="7"/>
                <c:pt idx="0">
                  <c:v>0.63926940639269403</c:v>
                </c:pt>
                <c:pt idx="1">
                  <c:v>0.64840182648401823</c:v>
                </c:pt>
                <c:pt idx="2">
                  <c:v>0.66210045662100458</c:v>
                </c:pt>
                <c:pt idx="3">
                  <c:v>0.67123287671232879</c:v>
                </c:pt>
                <c:pt idx="4">
                  <c:v>0.73059360730593603</c:v>
                </c:pt>
                <c:pt idx="5">
                  <c:v>0.73059360730593603</c:v>
                </c:pt>
                <c:pt idx="6">
                  <c:v>0.74885844748858443</c:v>
                </c:pt>
              </c:numCache>
            </c:numRef>
          </c:val>
          <c:extLst>
            <c:ext xmlns:c16="http://schemas.microsoft.com/office/drawing/2014/chart" uri="{C3380CC4-5D6E-409C-BE32-E72D297353CC}">
              <c16:uniqueId val="{00000018-C20D-4026-BBCD-0210CF31C2B5}"/>
            </c:ext>
          </c:extLst>
        </c:ser>
        <c:dLbls>
          <c:showLegendKey val="0"/>
          <c:showVal val="0"/>
          <c:showCatName val="0"/>
          <c:showSerName val="0"/>
          <c:showPercent val="0"/>
          <c:showBubbleSize val="0"/>
        </c:dLbls>
        <c:gapWidth val="100"/>
        <c:overlap val="100"/>
        <c:axId val="65121504"/>
        <c:axId val="87974192"/>
      </c:barChart>
      <c:catAx>
        <c:axId val="65121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974192"/>
        <c:crosses val="autoZero"/>
        <c:auto val="1"/>
        <c:lblAlgn val="ctr"/>
        <c:lblOffset val="100"/>
        <c:noMultiLvlLbl val="0"/>
      </c:catAx>
      <c:valAx>
        <c:axId val="87974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12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l-GR" b="1"/>
              <a:t>Σε ποιο βαθμό μείνατε ικανοποιημένοι από τη συμμετοχή τη συμμετοχή του φορέα στη δράση ως προς τα ακόλουθα (Δράση ΕΔΚ)</a:t>
            </a:r>
            <a:endParaRPr lang="en-GB"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741967305132644"/>
          <c:y val="0.1440003086419753"/>
          <c:w val="0.51608465579060758"/>
          <c:h val="0.70376172839506168"/>
        </c:manualLayout>
      </c:layout>
      <c:barChart>
        <c:barDir val="bar"/>
        <c:grouping val="percentStacked"/>
        <c:varyColors val="0"/>
        <c:ser>
          <c:idx val="0"/>
          <c:order val="0"/>
          <c:tx>
            <c:strRef>
              <c:f>'[231005_Οικονομικά Στοιχεία έργων-υποέργων_ALL.xlsx]Ερ. 16 (2)'!$I$4</c:f>
              <c:strCache>
                <c:ptCount val="1"/>
                <c:pt idx="0">
                  <c:v>N/A (%)</c:v>
                </c:pt>
              </c:strCache>
            </c:strRef>
          </c:tx>
          <c:spPr>
            <a:solidFill>
              <a:srgbClr val="F7992C"/>
            </a:solidFill>
            <a:ln w="19050">
              <a:solidFill>
                <a:schemeClr val="lt1"/>
              </a:solidFill>
            </a:ln>
            <a:effectLst/>
          </c:spPr>
          <c:invertIfNegative val="0"/>
          <c:dPt>
            <c:idx val="0"/>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1-C20D-4026-BBCD-0210CF31C2B5}"/>
              </c:ext>
            </c:extLst>
          </c:dPt>
          <c:dPt>
            <c:idx val="1"/>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3-C20D-4026-BBCD-0210CF31C2B5}"/>
              </c:ext>
            </c:extLst>
          </c:dPt>
          <c:dPt>
            <c:idx val="2"/>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5-C20D-4026-BBCD-0210CF31C2B5}"/>
              </c:ext>
            </c:extLst>
          </c:dPt>
          <c:dPt>
            <c:idx val="3"/>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7-C20D-4026-BBCD-0210CF31C2B5}"/>
              </c:ext>
            </c:extLst>
          </c:dPt>
          <c:dPt>
            <c:idx val="4"/>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9-C20D-4026-BBCD-0210CF31C2B5}"/>
              </c:ext>
            </c:extLst>
          </c:dPt>
          <c:dPt>
            <c:idx val="5"/>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B-C20D-4026-BBCD-0210CF31C2B5}"/>
              </c:ext>
            </c:extLst>
          </c:dPt>
          <c:dPt>
            <c:idx val="6"/>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D-C20D-4026-BBCD-0210CF31C2B5}"/>
              </c:ext>
            </c:extLst>
          </c:dPt>
          <c:dPt>
            <c:idx val="7"/>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F-C20D-4026-BBCD-0210CF31C2B5}"/>
              </c:ext>
            </c:extLst>
          </c:dPt>
          <c:dPt>
            <c:idx val="8"/>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1-C20D-4026-BBCD-0210CF31C2B5}"/>
              </c:ext>
            </c:extLst>
          </c:dPt>
          <c:dPt>
            <c:idx val="9"/>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3-C20D-4026-BBCD-0210CF31C2B5}"/>
              </c:ext>
            </c:extLst>
          </c:dPt>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(2)'!$I$5:$I$11</c:f>
              <c:numCache>
                <c:formatCode>0.00%</c:formatCode>
                <c:ptCount val="7"/>
                <c:pt idx="0">
                  <c:v>5.0228310502283102E-2</c:v>
                </c:pt>
                <c:pt idx="1">
                  <c:v>1.3698630136986301E-2</c:v>
                </c:pt>
                <c:pt idx="2">
                  <c:v>2.2831050228310501E-2</c:v>
                </c:pt>
                <c:pt idx="3">
                  <c:v>1.3698630136986301E-2</c:v>
                </c:pt>
                <c:pt idx="4">
                  <c:v>1.3698630136986301E-2</c:v>
                </c:pt>
                <c:pt idx="5">
                  <c:v>1.8264840182648401E-2</c:v>
                </c:pt>
                <c:pt idx="6">
                  <c:v>1.8264840182648401E-2</c:v>
                </c:pt>
              </c:numCache>
            </c:numRef>
          </c:val>
          <c:extLst>
            <c:ext xmlns:c16="http://schemas.microsoft.com/office/drawing/2014/chart" uri="{C3380CC4-5D6E-409C-BE32-E72D297353CC}">
              <c16:uniqueId val="{00000014-C20D-4026-BBCD-0210CF31C2B5}"/>
            </c:ext>
          </c:extLst>
        </c:ser>
        <c:ser>
          <c:idx val="2"/>
          <c:order val="1"/>
          <c:tx>
            <c:strRef>
              <c:f>'[231005_Οικονομικά Στοιχεία έργων-υποέργων_ALL.xlsx]Ερ. 16 (2)'!$J$4</c:f>
              <c:strCache>
                <c:ptCount val="1"/>
                <c:pt idx="0">
                  <c:v>Καθόλου (%)</c:v>
                </c:pt>
              </c:strCache>
            </c:strRef>
          </c:tx>
          <c:spPr>
            <a:solidFill>
              <a:srgbClr val="58595B"/>
            </a:solidFill>
            <a:ln w="19050">
              <a:solidFill>
                <a:schemeClr val="lt1"/>
              </a:solidFill>
            </a:ln>
            <a:effectLst/>
          </c:spPr>
          <c:invertIfNegative val="0"/>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(2)'!$J$5:$J$11</c:f>
              <c:numCache>
                <c:formatCode>0.00%</c:formatCode>
                <c:ptCount val="7"/>
                <c:pt idx="0">
                  <c:v>2.2831050228310501E-2</c:v>
                </c:pt>
                <c:pt idx="1">
                  <c:v>5.0228310502283102E-2</c:v>
                </c:pt>
                <c:pt idx="2">
                  <c:v>1.8264840182648401E-2</c:v>
                </c:pt>
                <c:pt idx="3">
                  <c:v>1.3698630136986301E-2</c:v>
                </c:pt>
                <c:pt idx="4">
                  <c:v>4.5662100456621002E-2</c:v>
                </c:pt>
                <c:pt idx="5">
                  <c:v>4.5662100456621002E-3</c:v>
                </c:pt>
                <c:pt idx="6">
                  <c:v>1.8264840182648401E-2</c:v>
                </c:pt>
              </c:numCache>
            </c:numRef>
          </c:val>
          <c:extLst>
            <c:ext xmlns:c16="http://schemas.microsoft.com/office/drawing/2014/chart" uri="{C3380CC4-5D6E-409C-BE32-E72D297353CC}">
              <c16:uniqueId val="{00000015-C20D-4026-BBCD-0210CF31C2B5}"/>
            </c:ext>
          </c:extLst>
        </c:ser>
        <c:ser>
          <c:idx val="3"/>
          <c:order val="2"/>
          <c:tx>
            <c:strRef>
              <c:f>'[231005_Οικονομικά Στοιχεία έργων-υποέργων_ALL.xlsx]Ερ. 16 (2)'!$K$4</c:f>
              <c:strCache>
                <c:ptCount val="1"/>
                <c:pt idx="0">
                  <c:v>Λίγο (%)</c:v>
                </c:pt>
              </c:strCache>
            </c:strRef>
          </c:tx>
          <c:spPr>
            <a:solidFill>
              <a:srgbClr val="939598"/>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(2)'!$K$5:$K$11</c:f>
              <c:numCache>
                <c:formatCode>0.00%</c:formatCode>
                <c:ptCount val="7"/>
                <c:pt idx="0">
                  <c:v>7.7625570776255703E-2</c:v>
                </c:pt>
                <c:pt idx="1">
                  <c:v>0.1050228310502283</c:v>
                </c:pt>
                <c:pt idx="2">
                  <c:v>9.5890410958904104E-2</c:v>
                </c:pt>
                <c:pt idx="3">
                  <c:v>0.1004566210045662</c:v>
                </c:pt>
                <c:pt idx="4">
                  <c:v>5.4794520547945202E-2</c:v>
                </c:pt>
                <c:pt idx="5">
                  <c:v>5.9360730593607303E-2</c:v>
                </c:pt>
                <c:pt idx="6">
                  <c:v>6.3926940639269403E-2</c:v>
                </c:pt>
              </c:numCache>
            </c:numRef>
          </c:val>
          <c:extLst>
            <c:ext xmlns:c16="http://schemas.microsoft.com/office/drawing/2014/chart" uri="{C3380CC4-5D6E-409C-BE32-E72D297353CC}">
              <c16:uniqueId val="{00000016-C20D-4026-BBCD-0210CF31C2B5}"/>
            </c:ext>
          </c:extLst>
        </c:ser>
        <c:ser>
          <c:idx val="4"/>
          <c:order val="3"/>
          <c:tx>
            <c:strRef>
              <c:f>'[231005_Οικονομικά Στοιχεία έργων-υποέργων_ALL.xlsx]Ερ. 16 (2)'!$L$4</c:f>
              <c:strCache>
                <c:ptCount val="1"/>
                <c:pt idx="0">
                  <c:v>Μέτρια (%)</c:v>
                </c:pt>
              </c:strCache>
            </c:strRef>
          </c:tx>
          <c:spPr>
            <a:solidFill>
              <a:srgbClr val="E664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(2)'!$L$5:$L$11</c:f>
              <c:numCache>
                <c:formatCode>0.00%</c:formatCode>
                <c:ptCount val="7"/>
                <c:pt idx="0">
                  <c:v>0.21004566210045661</c:v>
                </c:pt>
                <c:pt idx="1">
                  <c:v>0.18264840182648401</c:v>
                </c:pt>
                <c:pt idx="2">
                  <c:v>0.20091324200913241</c:v>
                </c:pt>
                <c:pt idx="3">
                  <c:v>0.20091324200913241</c:v>
                </c:pt>
                <c:pt idx="4">
                  <c:v>0.15525114155251141</c:v>
                </c:pt>
                <c:pt idx="5">
                  <c:v>0.18721461187214611</c:v>
                </c:pt>
                <c:pt idx="6">
                  <c:v>0.15068493150684931</c:v>
                </c:pt>
              </c:numCache>
            </c:numRef>
          </c:val>
          <c:extLst>
            <c:ext xmlns:c16="http://schemas.microsoft.com/office/drawing/2014/chart" uri="{C3380CC4-5D6E-409C-BE32-E72D297353CC}">
              <c16:uniqueId val="{00000017-C20D-4026-BBCD-0210CF31C2B5}"/>
            </c:ext>
          </c:extLst>
        </c:ser>
        <c:ser>
          <c:idx val="1"/>
          <c:order val="4"/>
          <c:tx>
            <c:strRef>
              <c:f>'[231005_Οικονομικά Στοιχεία έργων-υποέργων_ALL.xlsx]Ερ. 16 (2)'!$Q$4</c:f>
              <c:strCache>
                <c:ptCount val="1"/>
                <c:pt idx="0">
                  <c:v>Αρκετά και σε Πολύ μεγάλο βαθμό (%)</c:v>
                </c:pt>
              </c:strCache>
            </c:strRef>
          </c:tx>
          <c:spPr>
            <a:solidFill>
              <a:srgbClr val="64969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(2)'!$B$5:$B$11</c:f>
              <c:strCache>
                <c:ptCount val="7"/>
                <c:pt idx="0">
                  <c:v>Βελτίωση παραγωγικότητας και δεξιοτήτων ανθρωπίνου δυναμικού</c:v>
                </c:pt>
                <c:pt idx="1">
                  <c:v>Δικτύωση και συνεργασία με άλλους φορείς </c:v>
                </c:pt>
                <c:pt idx="2">
                  <c:v>Αξιοποίηση ερευνητικών αποτελεσμάτων/παραγόμενης καινοτομίας</c:v>
                </c:pt>
                <c:pt idx="3">
                  <c:v>Σύνδεση έρευνας και παραγωγής</c:v>
                </c:pt>
                <c:pt idx="4">
                  <c:v>Πρόσβαση σε χρηματοδότηση </c:v>
                </c:pt>
                <c:pt idx="5">
                  <c:v>Ενίσχυση/εξειδίκευση ερευνητικού δυναμικού</c:v>
                </c:pt>
                <c:pt idx="6">
                  <c:v>Ανάπτυξη νέων ή βελτιωμένων προϊόντων/υπηρεσιών/ διεργασιών</c:v>
                </c:pt>
              </c:strCache>
            </c:strRef>
          </c:cat>
          <c:val>
            <c:numRef>
              <c:f>'[231005_Οικονομικά Στοιχεία έργων-υποέργων_ALL.xlsx]Ερ. 16 (2)'!$Q$5:$Q$11</c:f>
              <c:numCache>
                <c:formatCode>0.00%</c:formatCode>
                <c:ptCount val="7"/>
                <c:pt idx="0">
                  <c:v>0.63926940639269403</c:v>
                </c:pt>
                <c:pt idx="1">
                  <c:v>0.64840182648401823</c:v>
                </c:pt>
                <c:pt idx="2">
                  <c:v>0.66210045662100458</c:v>
                </c:pt>
                <c:pt idx="3">
                  <c:v>0.67123287671232879</c:v>
                </c:pt>
                <c:pt idx="4">
                  <c:v>0.73059360730593603</c:v>
                </c:pt>
                <c:pt idx="5">
                  <c:v>0.73059360730593603</c:v>
                </c:pt>
                <c:pt idx="6">
                  <c:v>0.74885844748858443</c:v>
                </c:pt>
              </c:numCache>
            </c:numRef>
          </c:val>
          <c:extLst>
            <c:ext xmlns:c16="http://schemas.microsoft.com/office/drawing/2014/chart" uri="{C3380CC4-5D6E-409C-BE32-E72D297353CC}">
              <c16:uniqueId val="{00000018-C20D-4026-BBCD-0210CF31C2B5}"/>
            </c:ext>
          </c:extLst>
        </c:ser>
        <c:dLbls>
          <c:showLegendKey val="0"/>
          <c:showVal val="0"/>
          <c:showCatName val="0"/>
          <c:showSerName val="0"/>
          <c:showPercent val="0"/>
          <c:showBubbleSize val="0"/>
        </c:dLbls>
        <c:gapWidth val="100"/>
        <c:overlap val="100"/>
        <c:axId val="65121504"/>
        <c:axId val="87974192"/>
      </c:barChart>
      <c:catAx>
        <c:axId val="65121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974192"/>
        <c:crosses val="autoZero"/>
        <c:auto val="1"/>
        <c:lblAlgn val="ctr"/>
        <c:lblOffset val="100"/>
        <c:noMultiLvlLbl val="0"/>
      </c:catAx>
      <c:valAx>
        <c:axId val="87974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12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b="1" dirty="0"/>
              <a:t>Σε ποιο βαθμό μείνατε ικανοποιημένοι από τη συμμετοχή τη συμμετοχή του φορέα στη δράση ως προς τα ακόλουθα (Δράση Νεοφυής Επιχειρηματικότητα)</a:t>
            </a:r>
            <a:endParaRPr lang="en-GB" b="1" dirty="0"/>
          </a:p>
        </c:rich>
      </c:tx>
      <c:layout>
        <c:manualLayout>
          <c:xMode val="edge"/>
          <c:yMode val="edge"/>
          <c:x val="0.11634804484236302"/>
          <c:y val="1.597725442834138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741967305132644"/>
          <c:y val="0.1440003086419753"/>
          <c:w val="0.51608465579060758"/>
          <c:h val="0.70376172839506168"/>
        </c:manualLayout>
      </c:layout>
      <c:barChart>
        <c:barDir val="bar"/>
        <c:grouping val="percentStacked"/>
        <c:varyColors val="0"/>
        <c:ser>
          <c:idx val="0"/>
          <c:order val="0"/>
          <c:tx>
            <c:strRef>
              <c:f>'[231005_Οικονομικά Στοιχεία έργων-υποέργων_ALL.xlsx]Ερ. 16 (2)'!$I$30</c:f>
              <c:strCache>
                <c:ptCount val="1"/>
                <c:pt idx="0">
                  <c:v>N/A (%)</c:v>
                </c:pt>
              </c:strCache>
            </c:strRef>
          </c:tx>
          <c:spPr>
            <a:solidFill>
              <a:srgbClr val="F7992C"/>
            </a:solidFill>
            <a:ln w="19050">
              <a:solidFill>
                <a:schemeClr val="lt1"/>
              </a:solidFill>
            </a:ln>
            <a:effectLst/>
          </c:spPr>
          <c:invertIfNegative val="0"/>
          <c:dPt>
            <c:idx val="0"/>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1-C4C0-455D-9606-D6EBFE8979C0}"/>
              </c:ext>
            </c:extLst>
          </c:dPt>
          <c:dPt>
            <c:idx val="1"/>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3-C4C0-455D-9606-D6EBFE8979C0}"/>
              </c:ext>
            </c:extLst>
          </c:dPt>
          <c:dPt>
            <c:idx val="2"/>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5-C4C0-455D-9606-D6EBFE8979C0}"/>
              </c:ext>
            </c:extLst>
          </c:dPt>
          <c:dPt>
            <c:idx val="3"/>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7-C4C0-455D-9606-D6EBFE8979C0}"/>
              </c:ext>
            </c:extLst>
          </c:dPt>
          <c:dPt>
            <c:idx val="4"/>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9-C4C0-455D-9606-D6EBFE8979C0}"/>
              </c:ext>
            </c:extLst>
          </c:dPt>
          <c:dPt>
            <c:idx val="5"/>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B-C4C0-455D-9606-D6EBFE8979C0}"/>
              </c:ext>
            </c:extLst>
          </c:dPt>
          <c:dPt>
            <c:idx val="6"/>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D-C4C0-455D-9606-D6EBFE8979C0}"/>
              </c:ext>
            </c:extLst>
          </c:dPt>
          <c:dPt>
            <c:idx val="7"/>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F-C4C0-455D-9606-D6EBFE8979C0}"/>
              </c:ext>
            </c:extLst>
          </c:dPt>
          <c:dPt>
            <c:idx val="8"/>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1-C4C0-455D-9606-D6EBFE8979C0}"/>
              </c:ext>
            </c:extLst>
          </c:dPt>
          <c:dPt>
            <c:idx val="9"/>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3-C4C0-455D-9606-D6EBFE8979C0}"/>
              </c:ext>
            </c:extLst>
          </c:dPt>
          <c:cat>
            <c:strRef>
              <c:f>'[231005_Οικονομικά Στοιχεία έργων-υποέργων_ALL.xlsx]Ερ. 16 (2)'!$B$31:$B$37</c:f>
              <c:strCache>
                <c:ptCount val="7"/>
                <c:pt idx="0">
                  <c:v>Πρόσβαση σε χρηματοδότηση  για κάλυψη λειτουργικών δαπανών/ Περιορισμός κόστους λειτουργίας κατά την έναρξη της επιχείρησης  </c:v>
                </c:pt>
                <c:pt idx="1">
                  <c:v>Προβολή της επιχείρησης</c:v>
                </c:pt>
                <c:pt idx="2">
                  <c:v>Μισθολογικό κόστος για νέα/ες θέση/θέσεις</c:v>
                </c:pt>
                <c:pt idx="3">
                  <c:v>Ανάπτυξη νέων ή βελτιωμένων προϊόντων/υπηρεσιών/ διεργασιών</c:v>
                </c:pt>
                <c:pt idx="4">
                  <c:v>Λήψη υποστηρικτικών υπηρεσιών για την ανάπτυξη της επιχείρησης</c:v>
                </c:pt>
                <c:pt idx="5">
                  <c:v>Χρηματοδοτική μίσθωση εξοπλισμού</c:v>
                </c:pt>
                <c:pt idx="6">
                  <c:v>Δικτύωση και συνεργασία με άλλους φορείς </c:v>
                </c:pt>
              </c:strCache>
            </c:strRef>
          </c:cat>
          <c:val>
            <c:numRef>
              <c:f>'[231005_Οικονομικά Στοιχεία έργων-υποέργων_ALL.xlsx]Ερ. 16 (2)'!$I$31:$I$37</c:f>
              <c:numCache>
                <c:formatCode>0.00%</c:formatCode>
                <c:ptCount val="7"/>
                <c:pt idx="0">
                  <c:v>1.7543859649122806E-2</c:v>
                </c:pt>
                <c:pt idx="1">
                  <c:v>8.771929824561403E-2</c:v>
                </c:pt>
                <c:pt idx="2">
                  <c:v>0.10526315789473684</c:v>
                </c:pt>
                <c:pt idx="3">
                  <c:v>8.771929824561403E-2</c:v>
                </c:pt>
                <c:pt idx="4">
                  <c:v>0.10526315789473684</c:v>
                </c:pt>
                <c:pt idx="5">
                  <c:v>7.8947368421052627E-2</c:v>
                </c:pt>
                <c:pt idx="6">
                  <c:v>0.10526315789473684</c:v>
                </c:pt>
              </c:numCache>
            </c:numRef>
          </c:val>
          <c:extLst>
            <c:ext xmlns:c16="http://schemas.microsoft.com/office/drawing/2014/chart" uri="{C3380CC4-5D6E-409C-BE32-E72D297353CC}">
              <c16:uniqueId val="{00000014-C4C0-455D-9606-D6EBFE8979C0}"/>
            </c:ext>
          </c:extLst>
        </c:ser>
        <c:ser>
          <c:idx val="2"/>
          <c:order val="1"/>
          <c:tx>
            <c:strRef>
              <c:f>'[231005_Οικονομικά Στοιχεία έργων-υποέργων_ALL.xlsx]Ερ. 16 (2)'!$J$30</c:f>
              <c:strCache>
                <c:ptCount val="1"/>
                <c:pt idx="0">
                  <c:v>Καθόλου (%)</c:v>
                </c:pt>
              </c:strCache>
            </c:strRef>
          </c:tx>
          <c:spPr>
            <a:solidFill>
              <a:srgbClr val="58595B"/>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(2)'!$B$31:$B$37</c:f>
              <c:strCache>
                <c:ptCount val="7"/>
                <c:pt idx="0">
                  <c:v>Πρόσβαση σε χρηματοδότηση  για κάλυψη λειτουργικών δαπανών/ Περιορισμός κόστους λειτουργίας κατά την έναρξη της επιχείρησης  </c:v>
                </c:pt>
                <c:pt idx="1">
                  <c:v>Προβολή της επιχείρησης</c:v>
                </c:pt>
                <c:pt idx="2">
                  <c:v>Μισθολογικό κόστος για νέα/ες θέση/θέσεις</c:v>
                </c:pt>
                <c:pt idx="3">
                  <c:v>Ανάπτυξη νέων ή βελτιωμένων προϊόντων/υπηρεσιών/ διεργασιών</c:v>
                </c:pt>
                <c:pt idx="4">
                  <c:v>Λήψη υποστηρικτικών υπηρεσιών για την ανάπτυξη της επιχείρησης</c:v>
                </c:pt>
                <c:pt idx="5">
                  <c:v>Χρηματοδοτική μίσθωση εξοπλισμού</c:v>
                </c:pt>
                <c:pt idx="6">
                  <c:v>Δικτύωση και συνεργασία με άλλους φορείς </c:v>
                </c:pt>
              </c:strCache>
            </c:strRef>
          </c:cat>
          <c:val>
            <c:numRef>
              <c:f>'[231005_Οικονομικά Στοιχεία έργων-υποέργων_ALL.xlsx]Ερ. 16 (2)'!$J$31:$J$37</c:f>
              <c:numCache>
                <c:formatCode>0.00%</c:formatCode>
                <c:ptCount val="7"/>
                <c:pt idx="0">
                  <c:v>0.32456140350877194</c:v>
                </c:pt>
                <c:pt idx="1">
                  <c:v>0.24561403508771928</c:v>
                </c:pt>
                <c:pt idx="2">
                  <c:v>0.21052631578947367</c:v>
                </c:pt>
                <c:pt idx="3">
                  <c:v>0.31578947368421051</c:v>
                </c:pt>
                <c:pt idx="4">
                  <c:v>0.15789473684210525</c:v>
                </c:pt>
                <c:pt idx="5">
                  <c:v>0.22807017543859648</c:v>
                </c:pt>
                <c:pt idx="6">
                  <c:v>0.13157894736842105</c:v>
                </c:pt>
              </c:numCache>
            </c:numRef>
          </c:val>
          <c:extLst>
            <c:ext xmlns:c16="http://schemas.microsoft.com/office/drawing/2014/chart" uri="{C3380CC4-5D6E-409C-BE32-E72D297353CC}">
              <c16:uniqueId val="{00000015-C4C0-455D-9606-D6EBFE8979C0}"/>
            </c:ext>
          </c:extLst>
        </c:ser>
        <c:ser>
          <c:idx val="3"/>
          <c:order val="2"/>
          <c:tx>
            <c:strRef>
              <c:f>'[231005_Οικονομικά Στοιχεία έργων-υποέργων_ALL.xlsx]Ερ. 16 (2)'!$K$30</c:f>
              <c:strCache>
                <c:ptCount val="1"/>
                <c:pt idx="0">
                  <c:v>Λίγο (%)</c:v>
                </c:pt>
              </c:strCache>
            </c:strRef>
          </c:tx>
          <c:spPr>
            <a:solidFill>
              <a:srgbClr val="939598"/>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(2)'!$B$31:$B$37</c:f>
              <c:strCache>
                <c:ptCount val="7"/>
                <c:pt idx="0">
                  <c:v>Πρόσβαση σε χρηματοδότηση  για κάλυψη λειτουργικών δαπανών/ Περιορισμός κόστους λειτουργίας κατά την έναρξη της επιχείρησης  </c:v>
                </c:pt>
                <c:pt idx="1">
                  <c:v>Προβολή της επιχείρησης</c:v>
                </c:pt>
                <c:pt idx="2">
                  <c:v>Μισθολογικό κόστος για νέα/ες θέση/θέσεις</c:v>
                </c:pt>
                <c:pt idx="3">
                  <c:v>Ανάπτυξη νέων ή βελτιωμένων προϊόντων/υπηρεσιών/ διεργασιών</c:v>
                </c:pt>
                <c:pt idx="4">
                  <c:v>Λήψη υποστηρικτικών υπηρεσιών για την ανάπτυξη της επιχείρησης</c:v>
                </c:pt>
                <c:pt idx="5">
                  <c:v>Χρηματοδοτική μίσθωση εξοπλισμού</c:v>
                </c:pt>
                <c:pt idx="6">
                  <c:v>Δικτύωση και συνεργασία με άλλους φορείς </c:v>
                </c:pt>
              </c:strCache>
            </c:strRef>
          </c:cat>
          <c:val>
            <c:numRef>
              <c:f>'[231005_Οικονομικά Στοιχεία έργων-υποέργων_ALL.xlsx]Ερ. 16 (2)'!$K$31:$K$37</c:f>
              <c:numCache>
                <c:formatCode>0.00%</c:formatCode>
                <c:ptCount val="7"/>
                <c:pt idx="0">
                  <c:v>4.3859649122807015E-2</c:v>
                </c:pt>
                <c:pt idx="1">
                  <c:v>0.13157894736842105</c:v>
                </c:pt>
                <c:pt idx="2">
                  <c:v>0.21052631578947367</c:v>
                </c:pt>
                <c:pt idx="3">
                  <c:v>8.771929824561403E-2</c:v>
                </c:pt>
                <c:pt idx="4">
                  <c:v>0.25438596491228072</c:v>
                </c:pt>
                <c:pt idx="5">
                  <c:v>0.32456140350877194</c:v>
                </c:pt>
                <c:pt idx="6">
                  <c:v>0.33333333333333331</c:v>
                </c:pt>
              </c:numCache>
            </c:numRef>
          </c:val>
          <c:extLst>
            <c:ext xmlns:c16="http://schemas.microsoft.com/office/drawing/2014/chart" uri="{C3380CC4-5D6E-409C-BE32-E72D297353CC}">
              <c16:uniqueId val="{00000016-C4C0-455D-9606-D6EBFE8979C0}"/>
            </c:ext>
          </c:extLst>
        </c:ser>
        <c:ser>
          <c:idx val="4"/>
          <c:order val="3"/>
          <c:tx>
            <c:strRef>
              <c:f>'[231005_Οικονομικά Στοιχεία έργων-υποέργων_ALL.xlsx]Ερ. 16 (2)'!$L$30</c:f>
              <c:strCache>
                <c:ptCount val="1"/>
                <c:pt idx="0">
                  <c:v>Μέτρια (%)</c:v>
                </c:pt>
              </c:strCache>
            </c:strRef>
          </c:tx>
          <c:spPr>
            <a:solidFill>
              <a:srgbClr val="E66400"/>
            </a:solidFill>
            <a:ln w="19050">
              <a:solidFill>
                <a:schemeClr val="lt1"/>
              </a:solidFill>
            </a:ln>
            <a:effectLst/>
          </c:spPr>
          <c:invertIfNegative val="0"/>
          <c:cat>
            <c:strRef>
              <c:f>'[231005_Οικονομικά Στοιχεία έργων-υποέργων_ALL.xlsx]Ερ. 16 (2)'!$B$31:$B$37</c:f>
              <c:strCache>
                <c:ptCount val="7"/>
                <c:pt idx="0">
                  <c:v>Πρόσβαση σε χρηματοδότηση  για κάλυψη λειτουργικών δαπανών/ Περιορισμός κόστους λειτουργίας κατά την έναρξη της επιχείρησης  </c:v>
                </c:pt>
                <c:pt idx="1">
                  <c:v>Προβολή της επιχείρησης</c:v>
                </c:pt>
                <c:pt idx="2">
                  <c:v>Μισθολογικό κόστος για νέα/ες θέση/θέσεις</c:v>
                </c:pt>
                <c:pt idx="3">
                  <c:v>Ανάπτυξη νέων ή βελτιωμένων προϊόντων/υπηρεσιών/ διεργασιών</c:v>
                </c:pt>
                <c:pt idx="4">
                  <c:v>Λήψη υποστηρικτικών υπηρεσιών για την ανάπτυξη της επιχείρησης</c:v>
                </c:pt>
                <c:pt idx="5">
                  <c:v>Χρηματοδοτική μίσθωση εξοπλισμού</c:v>
                </c:pt>
                <c:pt idx="6">
                  <c:v>Δικτύωση και συνεργασία με άλλους φορείς </c:v>
                </c:pt>
              </c:strCache>
            </c:strRef>
          </c:cat>
          <c:val>
            <c:numRef>
              <c:f>'[231005_Οικονομικά Στοιχεία έργων-υποέργων_ALL.xlsx]Ερ. 16 (2)'!$L$31:$L$37</c:f>
              <c:numCache>
                <c:formatCode>0.00%</c:formatCode>
                <c:ptCount val="7"/>
                <c:pt idx="0">
                  <c:v>7.8947368421052627E-2</c:v>
                </c:pt>
                <c:pt idx="1">
                  <c:v>0.12280701754385964</c:v>
                </c:pt>
                <c:pt idx="2">
                  <c:v>7.0175438596491224E-2</c:v>
                </c:pt>
                <c:pt idx="3">
                  <c:v>0.14912280701754385</c:v>
                </c:pt>
                <c:pt idx="4">
                  <c:v>0.15789473684210525</c:v>
                </c:pt>
                <c:pt idx="5">
                  <c:v>7.0175438596491224E-2</c:v>
                </c:pt>
                <c:pt idx="6">
                  <c:v>0.15789473684210525</c:v>
                </c:pt>
              </c:numCache>
            </c:numRef>
          </c:val>
          <c:extLst>
            <c:ext xmlns:c16="http://schemas.microsoft.com/office/drawing/2014/chart" uri="{C3380CC4-5D6E-409C-BE32-E72D297353CC}">
              <c16:uniqueId val="{00000017-C4C0-455D-9606-D6EBFE8979C0}"/>
            </c:ext>
          </c:extLst>
        </c:ser>
        <c:ser>
          <c:idx val="1"/>
          <c:order val="4"/>
          <c:tx>
            <c:strRef>
              <c:f>'[231005_Οικονομικά Στοιχεία έργων-υποέργων_ALL.xlsx]Ερ. 16 (2)'!$Q$30</c:f>
              <c:strCache>
                <c:ptCount val="1"/>
                <c:pt idx="0">
                  <c:v>Αρκετά και σε Πολύ μεγάλο βαθμό (%)</c:v>
                </c:pt>
              </c:strCache>
            </c:strRef>
          </c:tx>
          <c:spPr>
            <a:solidFill>
              <a:srgbClr val="64969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(2)'!$B$31:$B$37</c:f>
              <c:strCache>
                <c:ptCount val="7"/>
                <c:pt idx="0">
                  <c:v>Πρόσβαση σε χρηματοδότηση  για κάλυψη λειτουργικών δαπανών/ Περιορισμός κόστους λειτουργίας κατά την έναρξη της επιχείρησης  </c:v>
                </c:pt>
                <c:pt idx="1">
                  <c:v>Προβολή της επιχείρησης</c:v>
                </c:pt>
                <c:pt idx="2">
                  <c:v>Μισθολογικό κόστος για νέα/ες θέση/θέσεις</c:v>
                </c:pt>
                <c:pt idx="3">
                  <c:v>Ανάπτυξη νέων ή βελτιωμένων προϊόντων/υπηρεσιών/ διεργασιών</c:v>
                </c:pt>
                <c:pt idx="4">
                  <c:v>Λήψη υποστηρικτικών υπηρεσιών για την ανάπτυξη της επιχείρησης</c:v>
                </c:pt>
                <c:pt idx="5">
                  <c:v>Χρηματοδοτική μίσθωση εξοπλισμού</c:v>
                </c:pt>
                <c:pt idx="6">
                  <c:v>Δικτύωση και συνεργασία με άλλους φορείς </c:v>
                </c:pt>
              </c:strCache>
            </c:strRef>
          </c:cat>
          <c:val>
            <c:numRef>
              <c:f>'[231005_Οικονομικά Στοιχεία έργων-υποέργων_ALL.xlsx]Ερ. 16 (2)'!$Q$31:$Q$37</c:f>
              <c:numCache>
                <c:formatCode>0.00%</c:formatCode>
                <c:ptCount val="7"/>
                <c:pt idx="0">
                  <c:v>0.53508771929824561</c:v>
                </c:pt>
                <c:pt idx="1">
                  <c:v>0.41228070175438597</c:v>
                </c:pt>
                <c:pt idx="2">
                  <c:v>0.40350877192982454</c:v>
                </c:pt>
                <c:pt idx="3">
                  <c:v>0.35964912280701755</c:v>
                </c:pt>
                <c:pt idx="4">
                  <c:v>0.32456140350877194</c:v>
                </c:pt>
                <c:pt idx="5">
                  <c:v>0.2982456140350877</c:v>
                </c:pt>
                <c:pt idx="6">
                  <c:v>0.27192982456140352</c:v>
                </c:pt>
              </c:numCache>
            </c:numRef>
          </c:val>
          <c:extLst>
            <c:ext xmlns:c16="http://schemas.microsoft.com/office/drawing/2014/chart" uri="{C3380CC4-5D6E-409C-BE32-E72D297353CC}">
              <c16:uniqueId val="{00000018-C4C0-455D-9606-D6EBFE8979C0}"/>
            </c:ext>
          </c:extLst>
        </c:ser>
        <c:dLbls>
          <c:showLegendKey val="0"/>
          <c:showVal val="0"/>
          <c:showCatName val="0"/>
          <c:showSerName val="0"/>
          <c:showPercent val="0"/>
          <c:showBubbleSize val="0"/>
        </c:dLbls>
        <c:gapWidth val="100"/>
        <c:overlap val="100"/>
        <c:axId val="65121504"/>
        <c:axId val="87974192"/>
      </c:barChart>
      <c:catAx>
        <c:axId val="65121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974192"/>
        <c:crosses val="autoZero"/>
        <c:auto val="1"/>
        <c:lblAlgn val="ctr"/>
        <c:lblOffset val="100"/>
        <c:noMultiLvlLbl val="0"/>
      </c:catAx>
      <c:valAx>
        <c:axId val="87974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12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l-GR"/>
              <a:t>Σε ποιο βαθμό μείνατε ικανοποιημένοι από τη συμμετοχή τη συμμετοχή του φορέα στη δράση ως προς τα ακόλουθα (Δράση Ενίσχυση Υποδομών Ε&amp;Α)</a:t>
            </a:r>
            <a:endParaRPr lang="en-GB"/>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2741967305132644"/>
          <c:y val="0.1440003086419753"/>
          <c:w val="0.51608465579060758"/>
          <c:h val="0.70376172839506168"/>
        </c:manualLayout>
      </c:layout>
      <c:barChart>
        <c:barDir val="bar"/>
        <c:grouping val="percentStacked"/>
        <c:varyColors val="0"/>
        <c:ser>
          <c:idx val="0"/>
          <c:order val="0"/>
          <c:tx>
            <c:strRef>
              <c:f>'[231005_Οικονομικά Στοιχεία έργων-υποέργων_ALL.xlsx]Ερ. 16 (2)'!$I$39</c:f>
              <c:strCache>
                <c:ptCount val="1"/>
                <c:pt idx="0">
                  <c:v>N/A (%)</c:v>
                </c:pt>
              </c:strCache>
            </c:strRef>
          </c:tx>
          <c:spPr>
            <a:solidFill>
              <a:srgbClr val="F7992C"/>
            </a:solidFill>
            <a:ln w="19050">
              <a:solidFill>
                <a:schemeClr val="lt1"/>
              </a:solidFill>
            </a:ln>
            <a:effectLst/>
          </c:spPr>
          <c:invertIfNegative val="0"/>
          <c:dPt>
            <c:idx val="0"/>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1-3DB2-4D55-B5C6-B734412EB4C0}"/>
              </c:ext>
            </c:extLst>
          </c:dPt>
          <c:dPt>
            <c:idx val="1"/>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3-3DB2-4D55-B5C6-B734412EB4C0}"/>
              </c:ext>
            </c:extLst>
          </c:dPt>
          <c:dPt>
            <c:idx val="2"/>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5-3DB2-4D55-B5C6-B734412EB4C0}"/>
              </c:ext>
            </c:extLst>
          </c:dPt>
          <c:dPt>
            <c:idx val="3"/>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7-3DB2-4D55-B5C6-B734412EB4C0}"/>
              </c:ext>
            </c:extLst>
          </c:dPt>
          <c:dPt>
            <c:idx val="4"/>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9-3DB2-4D55-B5C6-B734412EB4C0}"/>
              </c:ext>
            </c:extLst>
          </c:dPt>
          <c:dPt>
            <c:idx val="5"/>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B-3DB2-4D55-B5C6-B734412EB4C0}"/>
              </c:ext>
            </c:extLst>
          </c:dPt>
          <c:dPt>
            <c:idx val="6"/>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D-3DB2-4D55-B5C6-B734412EB4C0}"/>
              </c:ext>
            </c:extLst>
          </c:dPt>
          <c:dPt>
            <c:idx val="7"/>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F-3DB2-4D55-B5C6-B734412EB4C0}"/>
              </c:ext>
            </c:extLst>
          </c:dPt>
          <c:dPt>
            <c:idx val="8"/>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1-3DB2-4D55-B5C6-B734412EB4C0}"/>
              </c:ext>
            </c:extLst>
          </c:dPt>
          <c:dPt>
            <c:idx val="9"/>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3-3DB2-4D55-B5C6-B734412EB4C0}"/>
              </c:ext>
            </c:extLst>
          </c:dPt>
          <c:cat>
            <c:strRef>
              <c:f>'[231005_Οικονομικά Στοιχεία έργων-υποέργων_ALL.xlsx]Ερ. 16 (2)'!$B$40:$B$45</c:f>
              <c:strCache>
                <c:ptCount val="6"/>
                <c:pt idx="0">
                  <c:v>Προώθηση ερευνητικής αριστείας</c:v>
                </c:pt>
                <c:pt idx="1">
                  <c:v>Πρόσβαση σε χρηματοδότηση</c:v>
                </c:pt>
                <c:pt idx="2">
                  <c:v>Ενίσχυση για τη δημιουργία νέων γνώσεων/ κατευθύνσεων</c:v>
                </c:pt>
                <c:pt idx="3">
                  <c:v>Δικτύωση και συνεργασία με άλλους φορείς</c:v>
                </c:pt>
                <c:pt idx="4">
                  <c:v>Σύνδεση έρευνας και παραγωγής</c:v>
                </c:pt>
                <c:pt idx="5">
                  <c:v>Αξιοποίηση ερευνητικών αποτελεσμάτων/παραγόμενης καινοτομίας</c:v>
                </c:pt>
              </c:strCache>
            </c:strRef>
          </c:cat>
          <c:val>
            <c:numRef>
              <c:f>'[231005_Οικονομικά Στοιχεία έργων-υποέργων_ALL.xlsx]Ερ. 16 (2)'!$I$40:$I$45</c:f>
              <c:numCache>
                <c:formatCode>0.00%</c:formatCode>
                <c:ptCount val="6"/>
                <c:pt idx="0">
                  <c:v>5.2631578947368418E-2</c:v>
                </c:pt>
                <c:pt idx="1">
                  <c:v>5.2631578947368418E-2</c:v>
                </c:pt>
                <c:pt idx="2">
                  <c:v>5.2631578947368418E-2</c:v>
                </c:pt>
                <c:pt idx="3">
                  <c:v>0.10526315789473684</c:v>
                </c:pt>
                <c:pt idx="4">
                  <c:v>5.2631578947368418E-2</c:v>
                </c:pt>
                <c:pt idx="5">
                  <c:v>5.2631578947368418E-2</c:v>
                </c:pt>
              </c:numCache>
            </c:numRef>
          </c:val>
          <c:extLst>
            <c:ext xmlns:c16="http://schemas.microsoft.com/office/drawing/2014/chart" uri="{C3380CC4-5D6E-409C-BE32-E72D297353CC}">
              <c16:uniqueId val="{00000014-3DB2-4D55-B5C6-B734412EB4C0}"/>
            </c:ext>
          </c:extLst>
        </c:ser>
        <c:ser>
          <c:idx val="2"/>
          <c:order val="1"/>
          <c:tx>
            <c:strRef>
              <c:f>'[231005_Οικονομικά Στοιχεία έργων-υποέργων_ALL.xlsx]Ερ. 16 (2)'!$J$39</c:f>
              <c:strCache>
                <c:ptCount val="1"/>
                <c:pt idx="0">
                  <c:v>Καθόλου (%)</c:v>
                </c:pt>
              </c:strCache>
            </c:strRef>
          </c:tx>
          <c:spPr>
            <a:solidFill>
              <a:srgbClr val="58595B"/>
            </a:solidFill>
            <a:ln w="19050">
              <a:solidFill>
                <a:schemeClr val="lt1"/>
              </a:solidFill>
            </a:ln>
            <a:effectLst/>
          </c:spPr>
          <c:invertIfNegative val="0"/>
          <c:cat>
            <c:strRef>
              <c:f>'[231005_Οικονομικά Στοιχεία έργων-υποέργων_ALL.xlsx]Ερ. 16 (2)'!$B$40:$B$45</c:f>
              <c:strCache>
                <c:ptCount val="6"/>
                <c:pt idx="0">
                  <c:v>Προώθηση ερευνητικής αριστείας</c:v>
                </c:pt>
                <c:pt idx="1">
                  <c:v>Πρόσβαση σε χρηματοδότηση</c:v>
                </c:pt>
                <c:pt idx="2">
                  <c:v>Ενίσχυση για τη δημιουργία νέων γνώσεων/ κατευθύνσεων</c:v>
                </c:pt>
                <c:pt idx="3">
                  <c:v>Δικτύωση και συνεργασία με άλλους φορείς</c:v>
                </c:pt>
                <c:pt idx="4">
                  <c:v>Σύνδεση έρευνας και παραγωγής</c:v>
                </c:pt>
                <c:pt idx="5">
                  <c:v>Αξιοποίηση ερευνητικών αποτελεσμάτων/παραγόμενης καινοτομίας</c:v>
                </c:pt>
              </c:strCache>
            </c:strRef>
          </c:cat>
          <c:val>
            <c:numRef>
              <c:f>'[231005_Οικονομικά Στοιχεία έργων-υποέργων_ALL.xlsx]Ερ. 16 (2)'!$J$40:$J$45</c:f>
              <c:numCache>
                <c:formatCode>0.00%</c:formatCode>
                <c:ptCount val="6"/>
                <c:pt idx="0">
                  <c:v>0</c:v>
                </c:pt>
                <c:pt idx="1">
                  <c:v>5.2631578947368418E-2</c:v>
                </c:pt>
                <c:pt idx="2">
                  <c:v>0</c:v>
                </c:pt>
                <c:pt idx="3">
                  <c:v>5.2631578947368418E-2</c:v>
                </c:pt>
                <c:pt idx="4">
                  <c:v>5.2631578947368418E-2</c:v>
                </c:pt>
                <c:pt idx="5">
                  <c:v>5.2631578947368418E-2</c:v>
                </c:pt>
              </c:numCache>
            </c:numRef>
          </c:val>
          <c:extLst>
            <c:ext xmlns:c16="http://schemas.microsoft.com/office/drawing/2014/chart" uri="{C3380CC4-5D6E-409C-BE32-E72D297353CC}">
              <c16:uniqueId val="{00000015-3DB2-4D55-B5C6-B734412EB4C0}"/>
            </c:ext>
          </c:extLst>
        </c:ser>
        <c:ser>
          <c:idx val="3"/>
          <c:order val="2"/>
          <c:tx>
            <c:strRef>
              <c:f>'[231005_Οικονομικά Στοιχεία έργων-υποέργων_ALL.xlsx]Ερ. 16 (2)'!$K$39</c:f>
              <c:strCache>
                <c:ptCount val="1"/>
                <c:pt idx="0">
                  <c:v>Λίγο (%)</c:v>
                </c:pt>
              </c:strCache>
            </c:strRef>
          </c:tx>
          <c:spPr>
            <a:solidFill>
              <a:srgbClr val="939598"/>
            </a:solidFill>
            <a:ln w="19050">
              <a:solidFill>
                <a:schemeClr val="lt1"/>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B-3DB2-4D55-B5C6-B734412EB4C0}"/>
                </c:ext>
              </c:extLst>
            </c:dLbl>
            <c:dLbl>
              <c:idx val="1"/>
              <c:delete val="1"/>
              <c:extLst>
                <c:ext xmlns:c15="http://schemas.microsoft.com/office/drawing/2012/chart" uri="{CE6537A1-D6FC-4f65-9D91-7224C49458BB}"/>
                <c:ext xmlns:c16="http://schemas.microsoft.com/office/drawing/2014/chart" uri="{C3380CC4-5D6E-409C-BE32-E72D297353CC}">
                  <c16:uniqueId val="{0000001A-3DB2-4D55-B5C6-B734412EB4C0}"/>
                </c:ext>
              </c:extLst>
            </c:dLbl>
            <c:dLbl>
              <c:idx val="2"/>
              <c:delete val="1"/>
              <c:extLst>
                <c:ext xmlns:c15="http://schemas.microsoft.com/office/drawing/2012/chart" uri="{CE6537A1-D6FC-4f65-9D91-7224C49458BB}"/>
                <c:ext xmlns:c16="http://schemas.microsoft.com/office/drawing/2014/chart" uri="{C3380CC4-5D6E-409C-BE32-E72D297353CC}">
                  <c16:uniqueId val="{00000019-3DB2-4D55-B5C6-B734412EB4C0}"/>
                </c:ext>
              </c:extLst>
            </c:dLbl>
            <c:dLbl>
              <c:idx val="3"/>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E-3DB2-4D55-B5C6-B734412EB4C0}"/>
                </c:ext>
              </c:extLst>
            </c:dLbl>
            <c:dLbl>
              <c:idx val="4"/>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D-3DB2-4D55-B5C6-B734412EB4C0}"/>
                </c:ext>
              </c:extLst>
            </c:dLbl>
            <c:dLbl>
              <c:idx val="5"/>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C-3DB2-4D55-B5C6-B734412EB4C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(2)'!$B$40:$B$45</c:f>
              <c:strCache>
                <c:ptCount val="6"/>
                <c:pt idx="0">
                  <c:v>Προώθηση ερευνητικής αριστείας</c:v>
                </c:pt>
                <c:pt idx="1">
                  <c:v>Πρόσβαση σε χρηματοδότηση</c:v>
                </c:pt>
                <c:pt idx="2">
                  <c:v>Ενίσχυση για τη δημιουργία νέων γνώσεων/ κατευθύνσεων</c:v>
                </c:pt>
                <c:pt idx="3">
                  <c:v>Δικτύωση και συνεργασία με άλλους φορείς</c:v>
                </c:pt>
                <c:pt idx="4">
                  <c:v>Σύνδεση έρευνας και παραγωγής</c:v>
                </c:pt>
                <c:pt idx="5">
                  <c:v>Αξιοποίηση ερευνητικών αποτελεσμάτων/παραγόμενης καινοτομίας</c:v>
                </c:pt>
              </c:strCache>
            </c:strRef>
          </c:cat>
          <c:val>
            <c:numRef>
              <c:f>'[231005_Οικονομικά Στοιχεία έργων-υποέργων_ALL.xlsx]Ερ. 16 (2)'!$K$40:$K$45</c:f>
              <c:numCache>
                <c:formatCode>0.00%</c:formatCode>
                <c:ptCount val="6"/>
                <c:pt idx="0">
                  <c:v>5.2631578947368418E-2</c:v>
                </c:pt>
                <c:pt idx="1">
                  <c:v>0</c:v>
                </c:pt>
                <c:pt idx="2">
                  <c:v>5.2631578947368418E-2</c:v>
                </c:pt>
                <c:pt idx="3">
                  <c:v>5.2631578947368418E-2</c:v>
                </c:pt>
                <c:pt idx="4">
                  <c:v>0.10526315789473684</c:v>
                </c:pt>
                <c:pt idx="5">
                  <c:v>0.10526315789473684</c:v>
                </c:pt>
              </c:numCache>
            </c:numRef>
          </c:val>
          <c:extLst>
            <c:ext xmlns:c16="http://schemas.microsoft.com/office/drawing/2014/chart" uri="{C3380CC4-5D6E-409C-BE32-E72D297353CC}">
              <c16:uniqueId val="{00000016-3DB2-4D55-B5C6-B734412EB4C0}"/>
            </c:ext>
          </c:extLst>
        </c:ser>
        <c:ser>
          <c:idx val="4"/>
          <c:order val="3"/>
          <c:tx>
            <c:strRef>
              <c:f>'[231005_Οικονομικά Στοιχεία έργων-υποέργων_ALL.xlsx]Ερ. 16 (2)'!$L$39</c:f>
              <c:strCache>
                <c:ptCount val="1"/>
                <c:pt idx="0">
                  <c:v>Μέτρια (%)</c:v>
                </c:pt>
              </c:strCache>
            </c:strRef>
          </c:tx>
          <c:spPr>
            <a:solidFill>
              <a:srgbClr val="E664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(2)'!$B$40:$B$45</c:f>
              <c:strCache>
                <c:ptCount val="6"/>
                <c:pt idx="0">
                  <c:v>Προώθηση ερευνητικής αριστείας</c:v>
                </c:pt>
                <c:pt idx="1">
                  <c:v>Πρόσβαση σε χρηματοδότηση</c:v>
                </c:pt>
                <c:pt idx="2">
                  <c:v>Ενίσχυση για τη δημιουργία νέων γνώσεων/ κατευθύνσεων</c:v>
                </c:pt>
                <c:pt idx="3">
                  <c:v>Δικτύωση και συνεργασία με άλλους φορείς</c:v>
                </c:pt>
                <c:pt idx="4">
                  <c:v>Σύνδεση έρευνας και παραγωγής</c:v>
                </c:pt>
                <c:pt idx="5">
                  <c:v>Αξιοποίηση ερευνητικών αποτελεσμάτων/παραγόμενης καινοτομίας</c:v>
                </c:pt>
              </c:strCache>
            </c:strRef>
          </c:cat>
          <c:val>
            <c:numRef>
              <c:f>'[231005_Οικονομικά Στοιχεία έργων-υποέργων_ALL.xlsx]Ερ. 16 (2)'!$L$40:$L$45</c:f>
              <c:numCache>
                <c:formatCode>0.00%</c:formatCode>
                <c:ptCount val="6"/>
                <c:pt idx="0">
                  <c:v>0.15789473684210525</c:v>
                </c:pt>
                <c:pt idx="1">
                  <c:v>0.21052631578947367</c:v>
                </c:pt>
                <c:pt idx="2">
                  <c:v>0.21052631578947367</c:v>
                </c:pt>
                <c:pt idx="3">
                  <c:v>0.15789473684210525</c:v>
                </c:pt>
                <c:pt idx="4">
                  <c:v>0.36842105263157893</c:v>
                </c:pt>
                <c:pt idx="5">
                  <c:v>0.36842105263157893</c:v>
                </c:pt>
              </c:numCache>
            </c:numRef>
          </c:val>
          <c:extLst>
            <c:ext xmlns:c16="http://schemas.microsoft.com/office/drawing/2014/chart" uri="{C3380CC4-5D6E-409C-BE32-E72D297353CC}">
              <c16:uniqueId val="{00000017-3DB2-4D55-B5C6-B734412EB4C0}"/>
            </c:ext>
          </c:extLst>
        </c:ser>
        <c:ser>
          <c:idx val="1"/>
          <c:order val="4"/>
          <c:tx>
            <c:strRef>
              <c:f>'[231005_Οικονομικά Στοιχεία έργων-υποέργων_ALL.xlsx]Ερ. 16 (2)'!$Q$39</c:f>
              <c:strCache>
                <c:ptCount val="1"/>
                <c:pt idx="0">
                  <c:v>Αρκετά και σε Πολύ μεγάλο βαθμό (%)</c:v>
                </c:pt>
              </c:strCache>
            </c:strRef>
          </c:tx>
          <c:spPr>
            <a:solidFill>
              <a:srgbClr val="64969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16 (2)'!$B$40:$B$45</c:f>
              <c:strCache>
                <c:ptCount val="6"/>
                <c:pt idx="0">
                  <c:v>Προώθηση ερευνητικής αριστείας</c:v>
                </c:pt>
                <c:pt idx="1">
                  <c:v>Πρόσβαση σε χρηματοδότηση</c:v>
                </c:pt>
                <c:pt idx="2">
                  <c:v>Ενίσχυση για τη δημιουργία νέων γνώσεων/ κατευθύνσεων</c:v>
                </c:pt>
                <c:pt idx="3">
                  <c:v>Δικτύωση και συνεργασία με άλλους φορείς</c:v>
                </c:pt>
                <c:pt idx="4">
                  <c:v>Σύνδεση έρευνας και παραγωγής</c:v>
                </c:pt>
                <c:pt idx="5">
                  <c:v>Αξιοποίηση ερευνητικών αποτελεσμάτων/παραγόμενης καινοτομίας</c:v>
                </c:pt>
              </c:strCache>
            </c:strRef>
          </c:cat>
          <c:val>
            <c:numRef>
              <c:f>'[231005_Οικονομικά Στοιχεία έργων-υποέργων_ALL.xlsx]Ερ. 16 (2)'!$Q$40:$Q$45</c:f>
              <c:numCache>
                <c:formatCode>0.00%</c:formatCode>
                <c:ptCount val="6"/>
                <c:pt idx="0">
                  <c:v>0.73684210526315785</c:v>
                </c:pt>
                <c:pt idx="1">
                  <c:v>0.68421052631578949</c:v>
                </c:pt>
                <c:pt idx="2">
                  <c:v>0.68421052631578949</c:v>
                </c:pt>
                <c:pt idx="3">
                  <c:v>0.63157894736842102</c:v>
                </c:pt>
                <c:pt idx="4">
                  <c:v>0.42105263157894735</c:v>
                </c:pt>
                <c:pt idx="5">
                  <c:v>0.42105263157894735</c:v>
                </c:pt>
              </c:numCache>
            </c:numRef>
          </c:val>
          <c:extLst>
            <c:ext xmlns:c16="http://schemas.microsoft.com/office/drawing/2014/chart" uri="{C3380CC4-5D6E-409C-BE32-E72D297353CC}">
              <c16:uniqueId val="{00000018-3DB2-4D55-B5C6-B734412EB4C0}"/>
            </c:ext>
          </c:extLst>
        </c:ser>
        <c:dLbls>
          <c:showLegendKey val="0"/>
          <c:showVal val="0"/>
          <c:showCatName val="0"/>
          <c:showSerName val="0"/>
          <c:showPercent val="0"/>
          <c:showBubbleSize val="0"/>
        </c:dLbls>
        <c:gapWidth val="100"/>
        <c:overlap val="100"/>
        <c:axId val="65121504"/>
        <c:axId val="87974192"/>
      </c:barChart>
      <c:catAx>
        <c:axId val="65121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974192"/>
        <c:crosses val="autoZero"/>
        <c:auto val="1"/>
        <c:lblAlgn val="ctr"/>
        <c:lblOffset val="100"/>
        <c:noMultiLvlLbl val="0"/>
      </c:catAx>
      <c:valAx>
        <c:axId val="87974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12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l-GR" b="1"/>
              <a:t>Ο σχεδιασμός του Προγράμματος ήταν κατάλληλος ως προς τα ακόλουθα</a:t>
            </a:r>
            <a:endParaRPr lang="en-GB"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397804733920532"/>
          <c:y val="0.14746090192600403"/>
          <c:w val="0.69671507738203264"/>
          <c:h val="0.77869616034809575"/>
        </c:manualLayout>
      </c:layout>
      <c:barChart>
        <c:barDir val="bar"/>
        <c:grouping val="percentStacked"/>
        <c:varyColors val="0"/>
        <c:ser>
          <c:idx val="0"/>
          <c:order val="0"/>
          <c:tx>
            <c:strRef>
              <c:f>'[231005_Οικονομικά Στοιχεία έργων-υποέργων_ALL.xlsx]Ερ. 19'!$G$4</c:f>
              <c:strCache>
                <c:ptCount val="1"/>
                <c:pt idx="0">
                  <c:v>N/A (%)</c:v>
                </c:pt>
              </c:strCache>
            </c:strRef>
          </c:tx>
          <c:spPr>
            <a:solidFill>
              <a:srgbClr val="E66400"/>
            </a:solidFill>
            <a:ln w="19050">
              <a:solidFill>
                <a:schemeClr val="lt1"/>
              </a:solidFill>
            </a:ln>
            <a:effectLst/>
          </c:spPr>
          <c:invertIfNegative val="0"/>
          <c:dPt>
            <c:idx val="0"/>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1-FBBC-4C24-BA3C-82284897F363}"/>
              </c:ext>
            </c:extLst>
          </c:dPt>
          <c:dPt>
            <c:idx val="1"/>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3-FBBC-4C24-BA3C-82284897F363}"/>
              </c:ext>
            </c:extLst>
          </c:dPt>
          <c:dPt>
            <c:idx val="2"/>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5-FBBC-4C24-BA3C-82284897F363}"/>
              </c:ext>
            </c:extLst>
          </c:dPt>
          <c:dPt>
            <c:idx val="3"/>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7-FBBC-4C24-BA3C-82284897F363}"/>
              </c:ext>
            </c:extLst>
          </c:dPt>
          <c:dPt>
            <c:idx val="4"/>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9-FBBC-4C24-BA3C-82284897F363}"/>
              </c:ext>
            </c:extLst>
          </c:dPt>
          <c:dPt>
            <c:idx val="5"/>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B-FBBC-4C24-BA3C-82284897F363}"/>
              </c:ext>
            </c:extLst>
          </c:dPt>
          <c:dPt>
            <c:idx val="6"/>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D-FBBC-4C24-BA3C-82284897F363}"/>
              </c:ext>
            </c:extLst>
          </c:dPt>
          <c:dPt>
            <c:idx val="7"/>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0F-FBBC-4C24-BA3C-82284897F363}"/>
              </c:ext>
            </c:extLst>
          </c:dPt>
          <c:dPt>
            <c:idx val="8"/>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11-FBBC-4C24-BA3C-82284897F363}"/>
              </c:ext>
            </c:extLst>
          </c:dPt>
          <c:dPt>
            <c:idx val="9"/>
            <c:invertIfNegative val="0"/>
            <c:bubble3D val="0"/>
            <c:spPr>
              <a:solidFill>
                <a:srgbClr val="E66400"/>
              </a:solidFill>
              <a:ln w="19050">
                <a:solidFill>
                  <a:schemeClr val="lt1"/>
                </a:solidFill>
              </a:ln>
              <a:effectLst/>
            </c:spPr>
            <c:extLst>
              <c:ext xmlns:c16="http://schemas.microsoft.com/office/drawing/2014/chart" uri="{C3380CC4-5D6E-409C-BE32-E72D297353CC}">
                <c16:uniqueId val="{00000013-FBBC-4C24-BA3C-82284897F363}"/>
              </c:ext>
            </c:extLst>
          </c:dPt>
          <c:cat>
            <c:strRef>
              <c:f>'[231005_Οικονομικά Στοιχεία έργων-υποέργων_ALL.xlsx]Ερ. 19'!$B$5:$B$10</c:f>
              <c:strCache>
                <c:ptCount val="6"/>
                <c:pt idx="0">
                  <c:v>τα πεδία ενισχυόμενων δραστηριοτήτων και τις επιλέξιμες προς χρηματοδότηση δαπάνες;</c:v>
                </c:pt>
                <c:pt idx="1">
                  <c:v>τις διαδικασίες παρακολούθησης/ πιστοποίησης του φυσικού και οικονομικού αντικειμένου των έργων;</c:v>
                </c:pt>
                <c:pt idx="2">
                  <c:v>τις διαδικασίες αξιολόγησης και ένταξης των σχετικών έργων;</c:v>
                </c:pt>
                <c:pt idx="3">
                  <c:v>τα κριτήρια αξιολόγησης των προτάσεων;</c:v>
                </c:pt>
                <c:pt idx="4">
                  <c:v>τη χρηματοδότηση;</c:v>
                </c:pt>
                <c:pt idx="5">
                  <c:v>τη στόχευση;</c:v>
                </c:pt>
              </c:strCache>
            </c:strRef>
          </c:cat>
          <c:val>
            <c:numRef>
              <c:f>'[231005_Οικονομικά Στοιχεία έργων-υποέργων_ALL.xlsx]Ερ. 19'!$G$5:$G$10</c:f>
              <c:numCache>
                <c:formatCode>0.00%</c:formatCode>
                <c:ptCount val="6"/>
                <c:pt idx="0">
                  <c:v>6.6066066066066062E-2</c:v>
                </c:pt>
                <c:pt idx="1">
                  <c:v>5.7057057057057055E-2</c:v>
                </c:pt>
                <c:pt idx="2">
                  <c:v>7.2072072072072071E-2</c:v>
                </c:pt>
                <c:pt idx="3">
                  <c:v>6.9069069069069067E-2</c:v>
                </c:pt>
                <c:pt idx="4">
                  <c:v>4.8048048048048048E-2</c:v>
                </c:pt>
                <c:pt idx="5">
                  <c:v>4.2042042042042045E-2</c:v>
                </c:pt>
              </c:numCache>
            </c:numRef>
          </c:val>
          <c:extLst>
            <c:ext xmlns:c16="http://schemas.microsoft.com/office/drawing/2014/chart" uri="{C3380CC4-5D6E-409C-BE32-E72D297353CC}">
              <c16:uniqueId val="{00000014-528F-44D3-80F1-F5329584AB8B}"/>
            </c:ext>
          </c:extLst>
        </c:ser>
        <c:ser>
          <c:idx val="2"/>
          <c:order val="1"/>
          <c:tx>
            <c:strRef>
              <c:f>'[231005_Οικονομικά Στοιχεία έργων-υποέργων_ALL.xlsx]Ερ. 19'!$I$4</c:f>
              <c:strCache>
                <c:ptCount val="1"/>
                <c:pt idx="0">
                  <c:v>Όχι (%)</c:v>
                </c:pt>
              </c:strCache>
            </c:strRef>
          </c:tx>
          <c:spPr>
            <a:solidFill>
              <a:srgbClr val="DE3232"/>
            </a:solidFill>
            <a:ln w="19050">
              <a:solidFill>
                <a:schemeClr val="lt1"/>
              </a:solidFill>
            </a:ln>
            <a:effectLst/>
          </c:spPr>
          <c:invertIfNegative val="0"/>
          <c:dLbls>
            <c:dLbl>
              <c:idx val="0"/>
              <c:layout>
                <c:manualLayout>
                  <c:x val="2.5325391396944601E-2"/>
                  <c:y val="1.113122134034534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FBBC-4C24-BA3C-82284897F363}"/>
                </c:ext>
              </c:extLst>
            </c:dLbl>
            <c:dLbl>
              <c:idx val="1"/>
              <c:layout>
                <c:manualLayout>
                  <c:x val="5.065078279388920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FBBC-4C24-BA3C-82284897F363}"/>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19'!$B$5:$B$10</c:f>
              <c:strCache>
                <c:ptCount val="6"/>
                <c:pt idx="0">
                  <c:v>τα πεδία ενισχυόμενων δραστηριοτήτων και τις επιλέξιμες προς χρηματοδότηση δαπάνες;</c:v>
                </c:pt>
                <c:pt idx="1">
                  <c:v>τις διαδικασίες παρακολούθησης/ πιστοποίησης του φυσικού και οικονομικού αντικειμένου των έργων;</c:v>
                </c:pt>
                <c:pt idx="2">
                  <c:v>τις διαδικασίες αξιολόγησης και ένταξης των σχετικών έργων;</c:v>
                </c:pt>
                <c:pt idx="3">
                  <c:v>τα κριτήρια αξιολόγησης των προτάσεων;</c:v>
                </c:pt>
                <c:pt idx="4">
                  <c:v>τη χρηματοδότηση;</c:v>
                </c:pt>
                <c:pt idx="5">
                  <c:v>τη στόχευση;</c:v>
                </c:pt>
              </c:strCache>
            </c:strRef>
          </c:cat>
          <c:val>
            <c:numRef>
              <c:f>'[231005_Οικονομικά Στοιχεία έργων-υποέργων_ALL.xlsx]Ερ. 19'!$I$5:$I$10</c:f>
              <c:numCache>
                <c:formatCode>0.00%</c:formatCode>
                <c:ptCount val="6"/>
                <c:pt idx="0">
                  <c:v>0.35435435435435436</c:v>
                </c:pt>
                <c:pt idx="1">
                  <c:v>0.14114114114114115</c:v>
                </c:pt>
                <c:pt idx="2">
                  <c:v>0.12012012012012012</c:v>
                </c:pt>
                <c:pt idx="3">
                  <c:v>7.5075075075075076E-2</c:v>
                </c:pt>
                <c:pt idx="4">
                  <c:v>9.3093093093093091E-2</c:v>
                </c:pt>
                <c:pt idx="5">
                  <c:v>5.1051051051051052E-2</c:v>
                </c:pt>
              </c:numCache>
            </c:numRef>
          </c:val>
          <c:extLst>
            <c:ext xmlns:c16="http://schemas.microsoft.com/office/drawing/2014/chart" uri="{C3380CC4-5D6E-409C-BE32-E72D297353CC}">
              <c16:uniqueId val="{00000017-528F-44D3-80F1-F5329584AB8B}"/>
            </c:ext>
          </c:extLst>
        </c:ser>
        <c:ser>
          <c:idx val="1"/>
          <c:order val="2"/>
          <c:tx>
            <c:strRef>
              <c:f>'[231005_Οικονομικά Στοιχεία έργων-υποέργων_ALL.xlsx]Ερ. 19'!$H$4</c:f>
              <c:strCache>
                <c:ptCount val="1"/>
                <c:pt idx="0">
                  <c:v>Ναι (%)</c:v>
                </c:pt>
              </c:strCache>
            </c:strRef>
          </c:tx>
          <c:spPr>
            <a:solidFill>
              <a:srgbClr val="649696"/>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19'!$B$5:$B$10</c:f>
              <c:strCache>
                <c:ptCount val="6"/>
                <c:pt idx="0">
                  <c:v>τα πεδία ενισχυόμενων δραστηριοτήτων και τις επιλέξιμες προς χρηματοδότηση δαπάνες;</c:v>
                </c:pt>
                <c:pt idx="1">
                  <c:v>τις διαδικασίες παρακολούθησης/ πιστοποίησης του φυσικού και οικονομικού αντικειμένου των έργων;</c:v>
                </c:pt>
                <c:pt idx="2">
                  <c:v>τις διαδικασίες αξιολόγησης και ένταξης των σχετικών έργων;</c:v>
                </c:pt>
                <c:pt idx="3">
                  <c:v>τα κριτήρια αξιολόγησης των προτάσεων;</c:v>
                </c:pt>
                <c:pt idx="4">
                  <c:v>τη χρηματοδότηση;</c:v>
                </c:pt>
                <c:pt idx="5">
                  <c:v>τη στόχευση;</c:v>
                </c:pt>
              </c:strCache>
            </c:strRef>
          </c:cat>
          <c:val>
            <c:numRef>
              <c:f>'[231005_Οικονομικά Στοιχεία έργων-υποέργων_ALL.xlsx]Ερ. 19'!$H$5:$H$10</c:f>
              <c:numCache>
                <c:formatCode>0.00%</c:formatCode>
                <c:ptCount val="6"/>
                <c:pt idx="0">
                  <c:v>0.57957957957957962</c:v>
                </c:pt>
                <c:pt idx="1">
                  <c:v>0.80180180180180183</c:v>
                </c:pt>
                <c:pt idx="2">
                  <c:v>0.80780780780780781</c:v>
                </c:pt>
                <c:pt idx="3">
                  <c:v>0.85585585585585588</c:v>
                </c:pt>
                <c:pt idx="4">
                  <c:v>0.85885885885885882</c:v>
                </c:pt>
                <c:pt idx="5">
                  <c:v>0.9069069069069069</c:v>
                </c:pt>
              </c:numCache>
            </c:numRef>
          </c:val>
          <c:extLst>
            <c:ext xmlns:c16="http://schemas.microsoft.com/office/drawing/2014/chart" uri="{C3380CC4-5D6E-409C-BE32-E72D297353CC}">
              <c16:uniqueId val="{00000018-528F-44D3-80F1-F5329584AB8B}"/>
            </c:ext>
          </c:extLst>
        </c:ser>
        <c:dLbls>
          <c:showLegendKey val="0"/>
          <c:showVal val="0"/>
          <c:showCatName val="0"/>
          <c:showSerName val="0"/>
          <c:showPercent val="0"/>
          <c:showBubbleSize val="0"/>
        </c:dLbls>
        <c:gapWidth val="100"/>
        <c:overlap val="100"/>
        <c:axId val="65121504"/>
        <c:axId val="87974192"/>
      </c:barChart>
      <c:catAx>
        <c:axId val="65121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974192"/>
        <c:crosses val="autoZero"/>
        <c:auto val="1"/>
        <c:lblAlgn val="ctr"/>
        <c:lblOffset val="100"/>
        <c:noMultiLvlLbl val="0"/>
      </c:catAx>
      <c:valAx>
        <c:axId val="87974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121504"/>
        <c:crosses val="autoZero"/>
        <c:crossBetween val="between"/>
      </c:valAx>
      <c:spPr>
        <a:noFill/>
        <a:ln>
          <a:noFill/>
        </a:ln>
        <a:effectLst/>
      </c:spPr>
    </c:plotArea>
    <c:legend>
      <c:legendPos val="t"/>
      <c:layout>
        <c:manualLayout>
          <c:xMode val="edge"/>
          <c:yMode val="edge"/>
          <c:x val="0.38986431325517085"/>
          <c:y val="9.6274756926997093E-2"/>
          <c:w val="0.40722277836478415"/>
          <c:h val="5.674478531713591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r>
              <a:rPr lang="el-GR" b="1"/>
              <a:t>Ποιες ήταν οι σημαντικότερες δυσκολίες που αντιμετωπίσατε και σε τι βαθμό;</a:t>
            </a:r>
            <a:endParaRPr lang="en-GB" b="1"/>
          </a:p>
        </c:rich>
      </c:tx>
      <c:overlay val="0"/>
      <c:spPr>
        <a:noFill/>
        <a:ln>
          <a:noFill/>
        </a:ln>
        <a:effectLst/>
      </c:spPr>
      <c:txPr>
        <a:bodyPr rot="0" spcFirstLastPara="1" vertOverflow="ellipsis" vert="horz" wrap="square" anchor="ctr" anchorCtr="1"/>
        <a:lstStyle/>
        <a:p>
          <a:pPr>
            <a:defRPr sz="144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836635836365181"/>
          <c:y val="8.1284259259259251E-2"/>
          <c:w val="0.56870923920115335"/>
          <c:h val="0.79637451462932096"/>
        </c:manualLayout>
      </c:layout>
      <c:barChart>
        <c:barDir val="bar"/>
        <c:grouping val="percentStacked"/>
        <c:varyColors val="0"/>
        <c:ser>
          <c:idx val="0"/>
          <c:order val="0"/>
          <c:tx>
            <c:strRef>
              <c:f>'[231005_Οικονομικά Στοιχεία έργων-υποέργων_ALL.xlsx]Ερ. 10'!$I$4</c:f>
              <c:strCache>
                <c:ptCount val="1"/>
                <c:pt idx="0">
                  <c:v>N/A (%)</c:v>
                </c:pt>
              </c:strCache>
            </c:strRef>
          </c:tx>
          <c:spPr>
            <a:solidFill>
              <a:srgbClr val="F7992C"/>
            </a:solidFill>
            <a:ln w="19050">
              <a:solidFill>
                <a:schemeClr val="lt1"/>
              </a:solidFill>
            </a:ln>
            <a:effectLst/>
          </c:spPr>
          <c:invertIfNegative val="0"/>
          <c:dPt>
            <c:idx val="0"/>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1-EC74-472E-8C81-05EA7B391D3E}"/>
              </c:ext>
            </c:extLst>
          </c:dPt>
          <c:dPt>
            <c:idx val="1"/>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3-EC74-472E-8C81-05EA7B391D3E}"/>
              </c:ext>
            </c:extLst>
          </c:dPt>
          <c:dPt>
            <c:idx val="2"/>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5-EC74-472E-8C81-05EA7B391D3E}"/>
              </c:ext>
            </c:extLst>
          </c:dPt>
          <c:dPt>
            <c:idx val="3"/>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7-EC74-472E-8C81-05EA7B391D3E}"/>
              </c:ext>
            </c:extLst>
          </c:dPt>
          <c:dPt>
            <c:idx val="4"/>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9-EC74-472E-8C81-05EA7B391D3E}"/>
              </c:ext>
            </c:extLst>
          </c:dPt>
          <c:dPt>
            <c:idx val="5"/>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B-EC74-472E-8C81-05EA7B391D3E}"/>
              </c:ext>
            </c:extLst>
          </c:dPt>
          <c:dPt>
            <c:idx val="6"/>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D-EC74-472E-8C81-05EA7B391D3E}"/>
              </c:ext>
            </c:extLst>
          </c:dPt>
          <c:dPt>
            <c:idx val="7"/>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0F-EC74-472E-8C81-05EA7B391D3E}"/>
              </c:ext>
            </c:extLst>
          </c:dPt>
          <c:dPt>
            <c:idx val="8"/>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1-EC74-472E-8C81-05EA7B391D3E}"/>
              </c:ext>
            </c:extLst>
          </c:dPt>
          <c:dPt>
            <c:idx val="9"/>
            <c:invertIfNegative val="0"/>
            <c:bubble3D val="0"/>
            <c:spPr>
              <a:solidFill>
                <a:srgbClr val="F7992C"/>
              </a:solidFill>
              <a:ln w="19050">
                <a:solidFill>
                  <a:schemeClr val="lt1"/>
                </a:solidFill>
              </a:ln>
              <a:effectLst/>
            </c:spPr>
            <c:extLst>
              <c:ext xmlns:c16="http://schemas.microsoft.com/office/drawing/2014/chart" uri="{C3380CC4-5D6E-409C-BE32-E72D297353CC}">
                <c16:uniqueId val="{00000013-EC74-472E-8C81-05EA7B391D3E}"/>
              </c:ext>
            </c:extLst>
          </c:dPt>
          <c:cat>
            <c:strRef>
              <c:f>'[231005_Οικονομικά Στοιχεία έργων-υποέργων_ALL.xlsx]Ερ. 10'!$B$5:$B$13</c:f>
              <c:strCache>
                <c:ptCount val="9"/>
                <c:pt idx="0">
                  <c:v>Δυσκολίες επικοινωνίας με τον Φορέα Διαχείρισης</c:v>
                </c:pt>
                <c:pt idx="1">
                  <c:v>Αδυναμίες στον σχεδιασμό που οδήγησαν σε προβλήματα κατά την υλοποίηση</c:v>
                </c:pt>
                <c:pt idx="2">
                  <c:v>Δυσκολίες στην τήρηση των υποχρεώσεων του Προγράμματος κατά τη διενέργεια υλοποίησης του έργου</c:v>
                </c:pt>
                <c:pt idx="3">
                  <c:v>Ζητήματα σχετικά με τη λειτουργικότητα του Πληροφοριακού Συστήματος</c:v>
                </c:pt>
                <c:pt idx="4">
                  <c:v>Καθυστέρηση στη καταβολή της ενίσχυσης</c:v>
                </c:pt>
                <c:pt idx="5">
                  <c:v>Περιοριστική επιλεξιμότητα δαπανών</c:v>
                </c:pt>
                <c:pt idx="6">
                  <c:v>Καθυστέρηση στην πιστοποίηση των αιτημάτων επαλήθευσης</c:v>
                </c:pt>
                <c:pt idx="7">
                  <c:v>Περιορισμένος Προϋπολογισμός για να καλύψει τις ανάγκες του επιχειρηματικού σχεδίου </c:v>
                </c:pt>
                <c:pt idx="8">
                  <c:v>Σημαντικός διαχειριστικός φόρτος στην παρακολούθηση της υλοποίησης του έργου ως προς τις οδηγίες διαχείρισης</c:v>
                </c:pt>
              </c:strCache>
            </c:strRef>
          </c:cat>
          <c:val>
            <c:numRef>
              <c:f>'[231005_Οικονομικά Στοιχεία έργων-υποέργων_ALL.xlsx]Ερ. 10'!$I$5:$I$13</c:f>
              <c:numCache>
                <c:formatCode>0.00%</c:formatCode>
                <c:ptCount val="9"/>
                <c:pt idx="0">
                  <c:v>1.9886363636363636E-2</c:v>
                </c:pt>
                <c:pt idx="1">
                  <c:v>2.2727272727272728E-2</c:v>
                </c:pt>
                <c:pt idx="2">
                  <c:v>3.6931818181818184E-2</c:v>
                </c:pt>
                <c:pt idx="3">
                  <c:v>3.3033033033033031E-2</c:v>
                </c:pt>
                <c:pt idx="4">
                  <c:v>1.9886363636363636E-2</c:v>
                </c:pt>
                <c:pt idx="5">
                  <c:v>3.007518796992481E-2</c:v>
                </c:pt>
                <c:pt idx="6">
                  <c:v>1.1363636363636364E-2</c:v>
                </c:pt>
                <c:pt idx="7">
                  <c:v>1.5037593984962405E-2</c:v>
                </c:pt>
                <c:pt idx="8">
                  <c:v>2.2727272727272728E-2</c:v>
                </c:pt>
              </c:numCache>
            </c:numRef>
          </c:val>
          <c:extLst>
            <c:ext xmlns:c16="http://schemas.microsoft.com/office/drawing/2014/chart" uri="{C3380CC4-5D6E-409C-BE32-E72D297353CC}">
              <c16:uniqueId val="{00000014-EC74-472E-8C81-05EA7B391D3E}"/>
            </c:ext>
          </c:extLst>
        </c:ser>
        <c:ser>
          <c:idx val="2"/>
          <c:order val="1"/>
          <c:tx>
            <c:strRef>
              <c:f>'[231005_Οικονομικά Στοιχεία έργων-υποέργων_ALL.xlsx]Ερ. 10'!$J$4</c:f>
              <c:strCache>
                <c:ptCount val="1"/>
                <c:pt idx="0">
                  <c:v>Καθόλου (%)</c:v>
                </c:pt>
              </c:strCache>
            </c:strRef>
          </c:tx>
          <c:spPr>
            <a:solidFill>
              <a:srgbClr val="58595B"/>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10'!$B$5:$B$13</c:f>
              <c:strCache>
                <c:ptCount val="9"/>
                <c:pt idx="0">
                  <c:v>Δυσκολίες επικοινωνίας με τον Φορέα Διαχείρισης</c:v>
                </c:pt>
                <c:pt idx="1">
                  <c:v>Αδυναμίες στον σχεδιασμό που οδήγησαν σε προβλήματα κατά την υλοποίηση</c:v>
                </c:pt>
                <c:pt idx="2">
                  <c:v>Δυσκολίες στην τήρηση των υποχρεώσεων του Προγράμματος κατά τη διενέργεια υλοποίησης του έργου</c:v>
                </c:pt>
                <c:pt idx="3">
                  <c:v>Ζητήματα σχετικά με τη λειτουργικότητα του Πληροφοριακού Συστήματος</c:v>
                </c:pt>
                <c:pt idx="4">
                  <c:v>Καθυστέρηση στη καταβολή της ενίσχυσης</c:v>
                </c:pt>
                <c:pt idx="5">
                  <c:v>Περιοριστική επιλεξιμότητα δαπανών</c:v>
                </c:pt>
                <c:pt idx="6">
                  <c:v>Καθυστέρηση στην πιστοποίηση των αιτημάτων επαλήθευσης</c:v>
                </c:pt>
                <c:pt idx="7">
                  <c:v>Περιορισμένος Προϋπολογισμός για να καλύψει τις ανάγκες του επιχειρηματικού σχεδίου </c:v>
                </c:pt>
                <c:pt idx="8">
                  <c:v>Σημαντικός διαχειριστικός φόρτος στην παρακολούθηση της υλοποίησης του έργου ως προς τις οδηγίες διαχείρισης</c:v>
                </c:pt>
              </c:strCache>
            </c:strRef>
          </c:cat>
          <c:val>
            <c:numRef>
              <c:f>'[231005_Οικονομικά Στοιχεία έργων-υποέργων_ALL.xlsx]Ερ. 10'!$J$5:$J$13</c:f>
              <c:numCache>
                <c:formatCode>0.00%</c:formatCode>
                <c:ptCount val="9"/>
                <c:pt idx="0">
                  <c:v>0.54829545454545459</c:v>
                </c:pt>
                <c:pt idx="1">
                  <c:v>0.40625</c:v>
                </c:pt>
                <c:pt idx="2">
                  <c:v>0.34375</c:v>
                </c:pt>
                <c:pt idx="3">
                  <c:v>0.2822822822822823</c:v>
                </c:pt>
                <c:pt idx="4">
                  <c:v>0.32102272727272729</c:v>
                </c:pt>
                <c:pt idx="5">
                  <c:v>0.15789473684210525</c:v>
                </c:pt>
                <c:pt idx="6">
                  <c:v>0.23295454545454544</c:v>
                </c:pt>
                <c:pt idx="7">
                  <c:v>0.23308270676691728</c:v>
                </c:pt>
                <c:pt idx="8">
                  <c:v>0.11079545454545454</c:v>
                </c:pt>
              </c:numCache>
            </c:numRef>
          </c:val>
          <c:extLst>
            <c:ext xmlns:c16="http://schemas.microsoft.com/office/drawing/2014/chart" uri="{C3380CC4-5D6E-409C-BE32-E72D297353CC}">
              <c16:uniqueId val="{00000015-EC74-472E-8C81-05EA7B391D3E}"/>
            </c:ext>
          </c:extLst>
        </c:ser>
        <c:ser>
          <c:idx val="3"/>
          <c:order val="2"/>
          <c:tx>
            <c:strRef>
              <c:f>'[231005_Οικονομικά Στοιχεία έργων-υποέργων_ALL.xlsx]Ερ. 10'!$K$4</c:f>
              <c:strCache>
                <c:ptCount val="1"/>
                <c:pt idx="0">
                  <c:v>Λίγο (%)</c:v>
                </c:pt>
              </c:strCache>
            </c:strRef>
          </c:tx>
          <c:spPr>
            <a:solidFill>
              <a:srgbClr val="939598"/>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10'!$B$5:$B$13</c:f>
              <c:strCache>
                <c:ptCount val="9"/>
                <c:pt idx="0">
                  <c:v>Δυσκολίες επικοινωνίας με τον Φορέα Διαχείρισης</c:v>
                </c:pt>
                <c:pt idx="1">
                  <c:v>Αδυναμίες στον σχεδιασμό που οδήγησαν σε προβλήματα κατά την υλοποίηση</c:v>
                </c:pt>
                <c:pt idx="2">
                  <c:v>Δυσκολίες στην τήρηση των υποχρεώσεων του Προγράμματος κατά τη διενέργεια υλοποίησης του έργου</c:v>
                </c:pt>
                <c:pt idx="3">
                  <c:v>Ζητήματα σχετικά με τη λειτουργικότητα του Πληροφοριακού Συστήματος</c:v>
                </c:pt>
                <c:pt idx="4">
                  <c:v>Καθυστέρηση στη καταβολή της ενίσχυσης</c:v>
                </c:pt>
                <c:pt idx="5">
                  <c:v>Περιοριστική επιλεξιμότητα δαπανών</c:v>
                </c:pt>
                <c:pt idx="6">
                  <c:v>Καθυστέρηση στην πιστοποίηση των αιτημάτων επαλήθευσης</c:v>
                </c:pt>
                <c:pt idx="7">
                  <c:v>Περιορισμένος Προϋπολογισμός για να καλύψει τις ανάγκες του επιχειρηματικού σχεδίου </c:v>
                </c:pt>
                <c:pt idx="8">
                  <c:v>Σημαντικός διαχειριστικός φόρτος στην παρακολούθηση της υλοποίησης του έργου ως προς τις οδηγίες διαχείρισης</c:v>
                </c:pt>
              </c:strCache>
            </c:strRef>
          </c:cat>
          <c:val>
            <c:numRef>
              <c:f>'[231005_Οικονομικά Στοιχεία έργων-υποέργων_ALL.xlsx]Ερ. 10'!$K$5:$K$13</c:f>
              <c:numCache>
                <c:formatCode>0.00%</c:formatCode>
                <c:ptCount val="9"/>
                <c:pt idx="0">
                  <c:v>0.22727272727272727</c:v>
                </c:pt>
                <c:pt idx="1">
                  <c:v>0.3125</c:v>
                </c:pt>
                <c:pt idx="2">
                  <c:v>0.375</c:v>
                </c:pt>
                <c:pt idx="3">
                  <c:v>0.29129129129129128</c:v>
                </c:pt>
                <c:pt idx="4">
                  <c:v>0.26988636363636365</c:v>
                </c:pt>
                <c:pt idx="5">
                  <c:v>0.20300751879699247</c:v>
                </c:pt>
                <c:pt idx="6">
                  <c:v>0.21306818181818182</c:v>
                </c:pt>
                <c:pt idx="7">
                  <c:v>0.18796992481203006</c:v>
                </c:pt>
                <c:pt idx="8">
                  <c:v>0.25284090909090912</c:v>
                </c:pt>
              </c:numCache>
            </c:numRef>
          </c:val>
          <c:extLst>
            <c:ext xmlns:c16="http://schemas.microsoft.com/office/drawing/2014/chart" uri="{C3380CC4-5D6E-409C-BE32-E72D297353CC}">
              <c16:uniqueId val="{00000016-EC74-472E-8C81-05EA7B391D3E}"/>
            </c:ext>
          </c:extLst>
        </c:ser>
        <c:ser>
          <c:idx val="4"/>
          <c:order val="3"/>
          <c:tx>
            <c:strRef>
              <c:f>'[231005_Οικονομικά Στοιχεία έργων-υποέργων_ALL.xlsx]Ερ. 10'!$L$4</c:f>
              <c:strCache>
                <c:ptCount val="1"/>
                <c:pt idx="0">
                  <c:v>Μέτρια (%)</c:v>
                </c:pt>
              </c:strCache>
            </c:strRef>
          </c:tx>
          <c:spPr>
            <a:solidFill>
              <a:srgbClr val="E6640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10'!$B$5:$B$13</c:f>
              <c:strCache>
                <c:ptCount val="9"/>
                <c:pt idx="0">
                  <c:v>Δυσκολίες επικοινωνίας με τον Φορέα Διαχείρισης</c:v>
                </c:pt>
                <c:pt idx="1">
                  <c:v>Αδυναμίες στον σχεδιασμό που οδήγησαν σε προβλήματα κατά την υλοποίηση</c:v>
                </c:pt>
                <c:pt idx="2">
                  <c:v>Δυσκολίες στην τήρηση των υποχρεώσεων του Προγράμματος κατά τη διενέργεια υλοποίησης του έργου</c:v>
                </c:pt>
                <c:pt idx="3">
                  <c:v>Ζητήματα σχετικά με τη λειτουργικότητα του Πληροφοριακού Συστήματος</c:v>
                </c:pt>
                <c:pt idx="4">
                  <c:v>Καθυστέρηση στη καταβολή της ενίσχυσης</c:v>
                </c:pt>
                <c:pt idx="5">
                  <c:v>Περιοριστική επιλεξιμότητα δαπανών</c:v>
                </c:pt>
                <c:pt idx="6">
                  <c:v>Καθυστέρηση στην πιστοποίηση των αιτημάτων επαλήθευσης</c:v>
                </c:pt>
                <c:pt idx="7">
                  <c:v>Περιορισμένος Προϋπολογισμός για να καλύψει τις ανάγκες του επιχειρηματικού σχεδίου </c:v>
                </c:pt>
                <c:pt idx="8">
                  <c:v>Σημαντικός διαχειριστικός φόρτος στην παρακολούθηση της υλοποίησης του έργου ως προς τις οδηγίες διαχείρισης</c:v>
                </c:pt>
              </c:strCache>
            </c:strRef>
          </c:cat>
          <c:val>
            <c:numRef>
              <c:f>'[231005_Οικονομικά Στοιχεία έργων-υποέργων_ALL.xlsx]Ερ. 10'!$L$5:$L$13</c:f>
              <c:numCache>
                <c:formatCode>0.00%</c:formatCode>
                <c:ptCount val="9"/>
                <c:pt idx="0">
                  <c:v>0.125</c:v>
                </c:pt>
                <c:pt idx="1">
                  <c:v>0.17613636363636365</c:v>
                </c:pt>
                <c:pt idx="2">
                  <c:v>0.14204545454545456</c:v>
                </c:pt>
                <c:pt idx="3">
                  <c:v>0.17417417417417416</c:v>
                </c:pt>
                <c:pt idx="4">
                  <c:v>0.11931818181818182</c:v>
                </c:pt>
                <c:pt idx="5">
                  <c:v>0.30827067669172931</c:v>
                </c:pt>
                <c:pt idx="6">
                  <c:v>0.22443181818181818</c:v>
                </c:pt>
                <c:pt idx="7">
                  <c:v>0.21804511278195488</c:v>
                </c:pt>
                <c:pt idx="8">
                  <c:v>0.19034090909090909</c:v>
                </c:pt>
              </c:numCache>
            </c:numRef>
          </c:val>
          <c:extLst>
            <c:ext xmlns:c16="http://schemas.microsoft.com/office/drawing/2014/chart" uri="{C3380CC4-5D6E-409C-BE32-E72D297353CC}">
              <c16:uniqueId val="{00000017-EC74-472E-8C81-05EA7B391D3E}"/>
            </c:ext>
          </c:extLst>
        </c:ser>
        <c:ser>
          <c:idx val="1"/>
          <c:order val="4"/>
          <c:tx>
            <c:strRef>
              <c:f>'[231005_Οικονομικά Στοιχεία έργων-υποέργων_ALL.xlsx]Ερ. 10'!$Q$4</c:f>
              <c:strCache>
                <c:ptCount val="1"/>
                <c:pt idx="0">
                  <c:v>Αρκετά και Σε πολύ Μεγάλο Βαθμό (%)</c:v>
                </c:pt>
              </c:strCache>
            </c:strRef>
          </c:tx>
          <c:spPr>
            <a:solidFill>
              <a:srgbClr val="649696"/>
            </a:solidFill>
            <a:ln w="19050">
              <a:solidFill>
                <a:schemeClr val="lt1"/>
              </a:solidFill>
            </a:ln>
            <a:effectLst/>
          </c:spPr>
          <c:invertIfNegative val="0"/>
          <c:dLbls>
            <c:dLbl>
              <c:idx val="5"/>
              <c:layout>
                <c:manualLayout>
                  <c:x val="-1.6625103906899418E-3"/>
                  <c:y val="3.1800873447296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EC74-472E-8C81-05EA7B391D3E}"/>
                </c:ext>
              </c:extLst>
            </c:dLbl>
            <c:dLbl>
              <c:idx val="6"/>
              <c:layout>
                <c:manualLayout>
                  <c:x val="-1.2191602026632612E-16"/>
                  <c:y val="-3.18008734472978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EC74-472E-8C81-05EA7B391D3E}"/>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'[231005_Οικονομικά Στοιχεία έργων-υποέργων_ALL.xlsx]Ερ. 10'!$B$5:$B$13</c:f>
              <c:strCache>
                <c:ptCount val="9"/>
                <c:pt idx="0">
                  <c:v>Δυσκολίες επικοινωνίας με τον Φορέα Διαχείρισης</c:v>
                </c:pt>
                <c:pt idx="1">
                  <c:v>Αδυναμίες στον σχεδιασμό που οδήγησαν σε προβλήματα κατά την υλοποίηση</c:v>
                </c:pt>
                <c:pt idx="2">
                  <c:v>Δυσκολίες στην τήρηση των υποχρεώσεων του Προγράμματος κατά τη διενέργεια υλοποίησης του έργου</c:v>
                </c:pt>
                <c:pt idx="3">
                  <c:v>Ζητήματα σχετικά με τη λειτουργικότητα του Πληροφοριακού Συστήματος</c:v>
                </c:pt>
                <c:pt idx="4">
                  <c:v>Καθυστέρηση στη καταβολή της ενίσχυσης</c:v>
                </c:pt>
                <c:pt idx="5">
                  <c:v>Περιοριστική επιλεξιμότητα δαπανών</c:v>
                </c:pt>
                <c:pt idx="6">
                  <c:v>Καθυστέρηση στην πιστοποίηση των αιτημάτων επαλήθευσης</c:v>
                </c:pt>
                <c:pt idx="7">
                  <c:v>Περιορισμένος Προϋπολογισμός για να καλύψει τις ανάγκες του επιχειρηματικού σχεδίου </c:v>
                </c:pt>
                <c:pt idx="8">
                  <c:v>Σημαντικός διαχειριστικός φόρτος στην παρακολούθηση της υλοποίησης του έργου ως προς τις οδηγίες διαχείρισης</c:v>
                </c:pt>
              </c:strCache>
            </c:strRef>
          </c:cat>
          <c:val>
            <c:numRef>
              <c:f>'[231005_Οικονομικά Στοιχεία έργων-υποέργων_ALL.xlsx]Ερ. 10'!$Q$5:$Q$13</c:f>
              <c:numCache>
                <c:formatCode>0.00%</c:formatCode>
                <c:ptCount val="9"/>
                <c:pt idx="0">
                  <c:v>7.9545454545454544E-2</c:v>
                </c:pt>
                <c:pt idx="1">
                  <c:v>8.2386363636363633E-2</c:v>
                </c:pt>
                <c:pt idx="2">
                  <c:v>0.10227272727272728</c:v>
                </c:pt>
                <c:pt idx="3">
                  <c:v>0.21921921921921922</c:v>
                </c:pt>
                <c:pt idx="4">
                  <c:v>0.26988636363636365</c:v>
                </c:pt>
                <c:pt idx="5">
                  <c:v>0.3007518796992481</c:v>
                </c:pt>
                <c:pt idx="6">
                  <c:v>0.31818181818181818</c:v>
                </c:pt>
                <c:pt idx="7">
                  <c:v>0.34586466165413532</c:v>
                </c:pt>
                <c:pt idx="8">
                  <c:v>0.42329545454545453</c:v>
                </c:pt>
              </c:numCache>
            </c:numRef>
          </c:val>
          <c:extLst>
            <c:ext xmlns:c16="http://schemas.microsoft.com/office/drawing/2014/chart" uri="{C3380CC4-5D6E-409C-BE32-E72D297353CC}">
              <c16:uniqueId val="{0000001A-EC74-472E-8C81-05EA7B391D3E}"/>
            </c:ext>
          </c:extLst>
        </c:ser>
        <c:dLbls>
          <c:showLegendKey val="0"/>
          <c:showVal val="0"/>
          <c:showCatName val="0"/>
          <c:showSerName val="0"/>
          <c:showPercent val="0"/>
          <c:showBubbleSize val="0"/>
        </c:dLbls>
        <c:gapWidth val="100"/>
        <c:overlap val="100"/>
        <c:axId val="65121504"/>
        <c:axId val="87974192"/>
      </c:barChart>
      <c:catAx>
        <c:axId val="651215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7974192"/>
        <c:crosses val="autoZero"/>
        <c:auto val="1"/>
        <c:lblAlgn val="l"/>
        <c:lblOffset val="100"/>
        <c:noMultiLvlLbl val="0"/>
      </c:catAx>
      <c:valAx>
        <c:axId val="87974192"/>
        <c:scaling>
          <c:orientation val="minMax"/>
          <c:max val="1"/>
        </c:scaling>
        <c:delete val="0"/>
        <c:axPos val="b"/>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5121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1" Type="http://schemas.openxmlformats.org/officeDocument/2006/relationships/hyperlink" Target="https://ec.europa.eu/eusurvey/home/welcome"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ec.europa.eu/eusurvey/home/welcome" TargetMode="Externa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xfrm>
          <a:off x="436622" y="289135"/>
          <a:ext cx="6103288" cy="578640"/>
        </a:xfrm>
        <a:prstGeom prst="rect">
          <a:avLst/>
        </a:prstGeom>
        <a:solidFill>
          <a:sysClr val="window" lastClr="FFFFFF">
            <a:lumMod val="95000"/>
          </a:sysClr>
        </a:solidFill>
        <a:ln w="12700" cap="flat" cmpd="sng" algn="ctr">
          <a:solidFill>
            <a:srgbClr val="886B48"/>
          </a:solidFill>
          <a:prstDash val="solid"/>
          <a:miter lim="800000"/>
        </a:ln>
        <a:effectLst/>
      </dgm:spPr>
      <dgm:t>
        <a:bodyPr/>
        <a:lstStyle/>
        <a:p>
          <a:pPr algn="just">
            <a:buClr>
              <a:srgbClr val="C00000"/>
            </a:buClr>
            <a:buFont typeface="Wingdings" panose="05000000000000000000" pitchFamily="2" charset="2"/>
            <a:buNone/>
          </a:pPr>
          <a:r>
            <a:rPr kumimoji="0" lang="el-GR" sz="1200" b="0" i="0" u="none" strike="noStrike" cap="none" spc="0" normalizeH="0" baseline="0" noProof="0" dirty="0">
              <a:ln>
                <a:noFill/>
              </a:ln>
              <a:solidFill>
                <a:prstClr val="black"/>
              </a:solidFill>
              <a:effectLst/>
              <a:uLnTx/>
              <a:uFillTx/>
              <a:latin typeface="Calibri" panose="020F0502020204030204"/>
              <a:ea typeface="+mn-ea"/>
              <a:cs typeface="+mn-cs"/>
            </a:rPr>
            <a:t>Το σύνολο του αρχικού προϋπολογισμού του Σχεδίου Δράσης της ΕΣΕΕ 2014-2020 ήταν της τάξης των 3,6 δισ. €, ενώ </a:t>
          </a:r>
          <a:r>
            <a:rPr lang="el-GR" sz="1200" b="1" dirty="0">
              <a:solidFill>
                <a:prstClr val="black"/>
              </a:solidFill>
              <a:latin typeface="Calibri" panose="020F0502020204030204"/>
            </a:rPr>
            <a:t>κ</a:t>
          </a:r>
          <a:r>
            <a:rPr kumimoji="0" lang="el-GR" sz="1200" b="1" i="0" u="none" strike="noStrike" cap="none" spc="0" normalizeH="0" baseline="0" noProof="0" dirty="0" err="1">
              <a:ln>
                <a:noFill/>
              </a:ln>
              <a:solidFill>
                <a:prstClr val="black"/>
              </a:solidFill>
              <a:effectLst/>
              <a:uLnTx/>
              <a:uFillTx/>
              <a:latin typeface="Calibri" panose="020F0502020204030204"/>
              <a:ea typeface="+mn-ea"/>
              <a:cs typeface="+mn-cs"/>
            </a:rPr>
            <a:t>ατά</a:t>
          </a:r>
          <a:r>
            <a:rPr kumimoji="0" lang="el-GR" sz="1200" b="1" i="0" u="none" strike="noStrike" cap="none" spc="0" normalizeH="0" baseline="0" noProof="0" dirty="0">
              <a:ln>
                <a:noFill/>
              </a:ln>
              <a:solidFill>
                <a:prstClr val="black"/>
              </a:solidFill>
              <a:effectLst/>
              <a:uLnTx/>
              <a:uFillTx/>
              <a:latin typeface="Calibri" panose="020F0502020204030204"/>
              <a:ea typeface="+mn-ea"/>
              <a:cs typeface="+mn-cs"/>
            </a:rPr>
            <a:t> την υλοποίηση του Σχεδίου Δράσης πραγματοποιήθηκαν επενδύσεις οι οποίες στο σύνολο του Σχεδίου ήταν αυξημένες κατά 66,67%.</a:t>
          </a:r>
          <a:endParaRPr lang="en-GB" sz="1200" b="1" dirty="0">
            <a:solidFill>
              <a:sysClr val="windowText" lastClr="000000">
                <a:hueOff val="0"/>
                <a:satOff val="0"/>
                <a:lumOff val="0"/>
                <a:alphaOff val="0"/>
              </a:sysClr>
            </a:solidFill>
            <a:latin typeface="Arial" panose="020B0604020202020204"/>
            <a:ea typeface="+mn-ea"/>
            <a:cs typeface="+mn-cs"/>
          </a:endParaRPr>
        </a:p>
      </dgm:t>
    </dgm:pt>
    <dgm:pt modelId="{9AC91FA5-AE25-4CA2-BB68-4AA33BD6E16C}" type="parTrans" cxnId="{44251D5F-D4FF-43BD-96F2-95E99DC0B676}">
      <dgm:prSet/>
      <dgm:spPr/>
      <dgm:t>
        <a:bodyPr/>
        <a:lstStyle/>
        <a:p>
          <a:pPr algn="just"/>
          <a:endParaRPr lang="en-GB" sz="11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100" b="1"/>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1"/>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1"/>
      <dgm:spPr/>
    </dgm:pt>
    <dgm:pt modelId="{4C5FAB8E-3F69-42F7-85F1-F9023CE13A79}" type="pres">
      <dgm:prSet presAssocID="{14A3A30A-2341-4A02-9852-E7E656DBB53C}" presName="dstNode" presStyleLbl="node1" presStyleIdx="0" presStyleCnt="1"/>
      <dgm:spPr/>
    </dgm:pt>
    <dgm:pt modelId="{3E1C046D-6723-4E52-9BBB-4FA77F1FDE30}" type="pres">
      <dgm:prSet presAssocID="{317E66A9-FE84-435B-BD16-67BACFA42045}" presName="text_1" presStyleLbl="node1" presStyleIdx="0" presStyleCnt="1" custScaleY="139167">
        <dgm:presLayoutVars>
          <dgm:bulletEnabled val="1"/>
        </dgm:presLayoutVars>
      </dgm:prSet>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1"/>
      <dgm:spPr>
        <a:xfrm>
          <a:off x="0" y="267643"/>
          <a:ext cx="847447" cy="847447"/>
        </a:xfrm>
        <a:prstGeom prst="ellipse">
          <a:avLst/>
        </a:prstGeom>
        <a:solidFill>
          <a:srgbClr val="FFE9CA"/>
        </a:solidFill>
        <a:ln w="6350" cap="flat" cmpd="sng" algn="ctr">
          <a:solidFill>
            <a:srgbClr val="886B48"/>
          </a:solidFill>
          <a:prstDash val="solid"/>
          <a:miter lim="800000"/>
        </a:ln>
        <a:effectLst/>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3D8BF3B3-9B49-44FA-8BDC-D6B8130C1B71}" type="presOf" srcId="{6D1348F2-2A29-4CFF-8F7F-780A1768329F}" destId="{ADEDB903-B4D4-41BD-9438-4796BF9EEFAC}"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λιγότερο αποτελεσματική γενικά (αρκετά και σε πολύ μεγάλο βαθμό)</a:t>
          </a: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7C37CA37-3D37-48C8-AC7F-D6516453C787}">
      <dgm:prSet phldrT="[Κείμενο]" custT="1"/>
      <dgm:spPr>
        <a:solidFill>
          <a:srgbClr val="FFE9C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500" dirty="0">
              <a:solidFill>
                <a:schemeClr val="tx1"/>
              </a:solidFill>
            </a:rPr>
            <a:t>Συγκεκριμένα, </a:t>
          </a:r>
          <a:r>
            <a:rPr lang="el-GR" sz="1500" dirty="0"/>
            <a:t>τα υψηλότερα ποσοστά αφορούσαν την </a:t>
          </a:r>
          <a:r>
            <a:rPr lang="el-GR" sz="1500" b="1" i="1" dirty="0"/>
            <a:t>Πρόσβαση σε χρηματοδότηση</a:t>
          </a:r>
          <a:r>
            <a:rPr lang="el-GR" sz="1500" i="1" dirty="0"/>
            <a:t> </a:t>
          </a:r>
          <a:r>
            <a:rPr lang="el-GR" sz="1500" dirty="0"/>
            <a:t>(53%), την </a:t>
          </a:r>
          <a:r>
            <a:rPr lang="el-GR" sz="1500" b="1" i="1" dirty="0"/>
            <a:t>Προβολή της Επιχείρησης </a:t>
          </a:r>
          <a:r>
            <a:rPr lang="el-GR" sz="1500" dirty="0"/>
            <a:t>(41%), και το </a:t>
          </a:r>
          <a:r>
            <a:rPr lang="el-GR" sz="1500" b="1" i="1" dirty="0"/>
            <a:t>Μισθολογικό κόστος για νέα/</a:t>
          </a:r>
          <a:r>
            <a:rPr lang="el-GR" sz="1500" b="1" i="1" dirty="0" err="1"/>
            <a:t>ες</a:t>
          </a:r>
          <a:r>
            <a:rPr lang="el-GR" sz="1500" b="1" i="1" dirty="0"/>
            <a:t> θέση/θέσεις </a:t>
          </a:r>
          <a:r>
            <a:rPr lang="el-GR" sz="1500" dirty="0"/>
            <a:t>(40%)</a:t>
          </a:r>
          <a:endParaRPr lang="el-GR" sz="1500" dirty="0">
            <a:solidFill>
              <a:schemeClr val="tx1"/>
            </a:solidFill>
          </a:endParaRPr>
        </a:p>
      </dgm:t>
    </dgm:pt>
    <dgm:pt modelId="{C52862F3-A132-4272-B82F-59604F95FCFC}" type="parTrans" cxnId="{EECAF2AC-0812-4EA2-A4E7-CACBF91A0385}">
      <dgm:prSet/>
      <dgm:spPr/>
      <dgm:t>
        <a:bodyPr/>
        <a:lstStyle/>
        <a:p>
          <a:endParaRPr lang="en-GB"/>
        </a:p>
      </dgm:t>
    </dgm:pt>
    <dgm:pt modelId="{55EBD4A4-7A0F-40D3-8D03-6D84F5CFAF25}" type="sibTrans" cxnId="{EECAF2AC-0812-4EA2-A4E7-CACBF91A0385}">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2"/>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2"/>
      <dgm:spPr/>
    </dgm:pt>
    <dgm:pt modelId="{4C5FAB8E-3F69-42F7-85F1-F9023CE13A79}" type="pres">
      <dgm:prSet presAssocID="{14A3A30A-2341-4A02-9852-E7E656DBB53C}" presName="dstNode" presStyleLbl="node1" presStyleIdx="0" presStyleCnt="2"/>
      <dgm:spPr/>
    </dgm:pt>
    <dgm:pt modelId="{3E1C046D-6723-4E52-9BBB-4FA77F1FDE30}" type="pres">
      <dgm:prSet presAssocID="{317E66A9-FE84-435B-BD16-67BACFA42045}" presName="text_1" presStyleLbl="node1" presStyleIdx="0" presStyleCnt="2" custScaleY="13916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2"/>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 modelId="{2F65D074-AE9C-4A1B-A4F0-9E3F0D19FCE1}" type="pres">
      <dgm:prSet presAssocID="{7C37CA37-3D37-48C8-AC7F-D6516453C787}" presName="text_2" presStyleLbl="node1" presStyleIdx="1" presStyleCnt="2" custScaleY="139167">
        <dgm:presLayoutVars>
          <dgm:bulletEnabled val="1"/>
        </dgm:presLayoutVars>
      </dgm:prSet>
      <dgm:spPr>
        <a:prstGeom prst="rect">
          <a:avLst/>
        </a:prstGeom>
      </dgm:spPr>
    </dgm:pt>
    <dgm:pt modelId="{A7C51DF4-385F-4361-9405-790F4A546550}" type="pres">
      <dgm:prSet presAssocID="{7C37CA37-3D37-48C8-AC7F-D6516453C787}" presName="accent_2" presStyleCnt="0"/>
      <dgm:spPr/>
    </dgm:pt>
    <dgm:pt modelId="{1E5BA0A5-6B53-4CEC-97BF-3031865A1C8C}" type="pres">
      <dgm:prSet presAssocID="{7C37CA37-3D37-48C8-AC7F-D6516453C787}" presName="accentRepeatNode" presStyleLbl="solidFgAcc1" presStyleIdx="1" presStyleCnt="2"/>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EECAF2AC-0812-4EA2-A4E7-CACBF91A0385}" srcId="{14A3A30A-2341-4A02-9852-E7E656DBB53C}" destId="{7C37CA37-3D37-48C8-AC7F-D6516453C787}" srcOrd="1" destOrd="0" parTransId="{C52862F3-A132-4272-B82F-59604F95FCFC}" sibTransId="{55EBD4A4-7A0F-40D3-8D03-6D84F5CFAF25}"/>
    <dgm:cxn modelId="{3D8BF3B3-9B49-44FA-8BDC-D6B8130C1B71}" type="presOf" srcId="{6D1348F2-2A29-4CFF-8F7F-780A1768329F}" destId="{ADEDB903-B4D4-41BD-9438-4796BF9EEFAC}" srcOrd="0" destOrd="0" presId="urn:microsoft.com/office/officeart/2008/layout/VerticalCurvedList"/>
    <dgm:cxn modelId="{73C17DC0-976D-4172-BD15-1CC39A2E4545}" type="presOf" srcId="{7C37CA37-3D37-48C8-AC7F-D6516453C787}" destId="{2F65D074-AE9C-4A1B-A4F0-9E3F0D19FCE1}"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EE6723B9-D8F3-47C5-9B55-815D8A4D0DE8}" type="presParOf" srcId="{74B2AF90-ADCA-4E2F-AF05-AAF8CDE2D26E}" destId="{2F65D074-AE9C-4A1B-A4F0-9E3F0D19FCE1}" srcOrd="3" destOrd="0" presId="urn:microsoft.com/office/officeart/2008/layout/VerticalCurvedList"/>
    <dgm:cxn modelId="{D98EF57C-55A3-4F28-A0E5-0AF8B0D2DED4}" type="presParOf" srcId="{74B2AF90-ADCA-4E2F-AF05-AAF8CDE2D26E}" destId="{A7C51DF4-385F-4361-9405-790F4A546550}" srcOrd="4" destOrd="0" presId="urn:microsoft.com/office/officeart/2008/layout/VerticalCurvedList"/>
    <dgm:cxn modelId="{B0D4A59B-B4E9-46DF-A3F4-C8F44DD58F9A}" type="presParOf" srcId="{A7C51DF4-385F-4361-9405-790F4A546550}" destId="{1E5BA0A5-6B53-4CEC-97BF-3031865A1C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αρκετά αποτελεσματική καθώς όλοι οι Δικαιούχοι έμειναν ικανοποιημένοι (αρκετά και σε πολύ μεγάλο βαθμό) σε ποσοστό μεγαλύτερο του 42%. </a:t>
          </a: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7C37CA37-3D37-48C8-AC7F-D6516453C787}">
      <dgm:prSet phldrT="[Κείμενο]" custT="1"/>
      <dgm:spPr>
        <a:solidFill>
          <a:srgbClr val="FFE9C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500" dirty="0"/>
            <a:t>Συγκεκριμένα, η </a:t>
          </a:r>
          <a:r>
            <a:rPr lang="el-GR" sz="1500" i="1" dirty="0"/>
            <a:t>Προώθηση ερευνητικής αριστείας, </a:t>
          </a:r>
          <a:r>
            <a:rPr lang="el-GR" sz="1500" dirty="0"/>
            <a:t>η </a:t>
          </a:r>
          <a:r>
            <a:rPr lang="el-GR" sz="1500" i="1" dirty="0"/>
            <a:t>Πρόσβαση σε χρηματοδότηση, </a:t>
          </a:r>
          <a:r>
            <a:rPr lang="el-GR" sz="1500" dirty="0"/>
            <a:t>η </a:t>
          </a:r>
          <a:r>
            <a:rPr lang="el-GR" sz="1500" i="1" dirty="0"/>
            <a:t>Ενίσχυση για τη δημιουργία νέων γνώσεων/ κατευθύνσεων, </a:t>
          </a:r>
          <a:r>
            <a:rPr lang="el-GR" sz="1500" dirty="0"/>
            <a:t>και</a:t>
          </a:r>
          <a:r>
            <a:rPr lang="el-GR" sz="1500" i="1" dirty="0"/>
            <a:t> </a:t>
          </a:r>
          <a:r>
            <a:rPr lang="el-GR" sz="1500" dirty="0"/>
            <a:t>η </a:t>
          </a:r>
          <a:r>
            <a:rPr lang="el-GR" sz="1500" i="1" dirty="0"/>
            <a:t>Δικτύωση και συνεργασία με άλλους φορείς </a:t>
          </a:r>
          <a:r>
            <a:rPr lang="el-GR" sz="1500" dirty="0"/>
            <a:t>συγκεντρώνουν τα μεγαλύτερα ποσοστά (74%, 68%, 68%, 63%)</a:t>
          </a:r>
          <a:endParaRPr lang="el-GR" sz="1500" dirty="0">
            <a:solidFill>
              <a:schemeClr val="tx1"/>
            </a:solidFill>
          </a:endParaRPr>
        </a:p>
      </dgm:t>
    </dgm:pt>
    <dgm:pt modelId="{C52862F3-A132-4272-B82F-59604F95FCFC}" type="parTrans" cxnId="{EECAF2AC-0812-4EA2-A4E7-CACBF91A0385}">
      <dgm:prSet/>
      <dgm:spPr/>
      <dgm:t>
        <a:bodyPr/>
        <a:lstStyle/>
        <a:p>
          <a:endParaRPr lang="en-GB"/>
        </a:p>
      </dgm:t>
    </dgm:pt>
    <dgm:pt modelId="{55EBD4A4-7A0F-40D3-8D03-6D84F5CFAF25}" type="sibTrans" cxnId="{EECAF2AC-0812-4EA2-A4E7-CACBF91A0385}">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2"/>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2"/>
      <dgm:spPr/>
    </dgm:pt>
    <dgm:pt modelId="{4C5FAB8E-3F69-42F7-85F1-F9023CE13A79}" type="pres">
      <dgm:prSet presAssocID="{14A3A30A-2341-4A02-9852-E7E656DBB53C}" presName="dstNode" presStyleLbl="node1" presStyleIdx="0" presStyleCnt="2"/>
      <dgm:spPr/>
    </dgm:pt>
    <dgm:pt modelId="{3E1C046D-6723-4E52-9BBB-4FA77F1FDE30}" type="pres">
      <dgm:prSet presAssocID="{317E66A9-FE84-435B-BD16-67BACFA42045}" presName="text_1" presStyleLbl="node1" presStyleIdx="0" presStyleCnt="2" custScaleY="13916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2"/>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 modelId="{2F65D074-AE9C-4A1B-A4F0-9E3F0D19FCE1}" type="pres">
      <dgm:prSet presAssocID="{7C37CA37-3D37-48C8-AC7F-D6516453C787}" presName="text_2" presStyleLbl="node1" presStyleIdx="1" presStyleCnt="2" custScaleY="139167">
        <dgm:presLayoutVars>
          <dgm:bulletEnabled val="1"/>
        </dgm:presLayoutVars>
      </dgm:prSet>
      <dgm:spPr>
        <a:prstGeom prst="rect">
          <a:avLst/>
        </a:prstGeom>
      </dgm:spPr>
    </dgm:pt>
    <dgm:pt modelId="{A7C51DF4-385F-4361-9405-790F4A546550}" type="pres">
      <dgm:prSet presAssocID="{7C37CA37-3D37-48C8-AC7F-D6516453C787}" presName="accent_2" presStyleCnt="0"/>
      <dgm:spPr/>
    </dgm:pt>
    <dgm:pt modelId="{1E5BA0A5-6B53-4CEC-97BF-3031865A1C8C}" type="pres">
      <dgm:prSet presAssocID="{7C37CA37-3D37-48C8-AC7F-D6516453C787}" presName="accentRepeatNode" presStyleLbl="solidFgAcc1" presStyleIdx="1" presStyleCnt="2"/>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EECAF2AC-0812-4EA2-A4E7-CACBF91A0385}" srcId="{14A3A30A-2341-4A02-9852-E7E656DBB53C}" destId="{7C37CA37-3D37-48C8-AC7F-D6516453C787}" srcOrd="1" destOrd="0" parTransId="{C52862F3-A132-4272-B82F-59604F95FCFC}" sibTransId="{55EBD4A4-7A0F-40D3-8D03-6D84F5CFAF25}"/>
    <dgm:cxn modelId="{3D8BF3B3-9B49-44FA-8BDC-D6B8130C1B71}" type="presOf" srcId="{6D1348F2-2A29-4CFF-8F7F-780A1768329F}" destId="{ADEDB903-B4D4-41BD-9438-4796BF9EEFAC}" srcOrd="0" destOrd="0" presId="urn:microsoft.com/office/officeart/2008/layout/VerticalCurvedList"/>
    <dgm:cxn modelId="{73C17DC0-976D-4172-BD15-1CC39A2E4545}" type="presOf" srcId="{7C37CA37-3D37-48C8-AC7F-D6516453C787}" destId="{2F65D074-AE9C-4A1B-A4F0-9E3F0D19FCE1}"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EE6723B9-D8F3-47C5-9B55-815D8A4D0DE8}" type="presParOf" srcId="{74B2AF90-ADCA-4E2F-AF05-AAF8CDE2D26E}" destId="{2F65D074-AE9C-4A1B-A4F0-9E3F0D19FCE1}" srcOrd="3" destOrd="0" presId="urn:microsoft.com/office/officeart/2008/layout/VerticalCurvedList"/>
    <dgm:cxn modelId="{D98EF57C-55A3-4F28-A0E5-0AF8B0D2DED4}" type="presParOf" srcId="{74B2AF90-ADCA-4E2F-AF05-AAF8CDE2D26E}" destId="{A7C51DF4-385F-4361-9405-790F4A546550}" srcOrd="4" destOrd="0" presId="urn:microsoft.com/office/officeart/2008/layout/VerticalCurvedList"/>
    <dgm:cxn modelId="{B0D4A59B-B4E9-46DF-A3F4-C8F44DD58F9A}" type="presParOf" srcId="{A7C51DF4-385F-4361-9405-790F4A546550}" destId="{1E5BA0A5-6B53-4CEC-97BF-3031865A1C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Ο σχεδιασμός των Δράσεων ήταν κατάλληλος ως προς τη </a:t>
          </a:r>
          <a:r>
            <a:rPr lang="el-GR" sz="1600" b="1" i="1" kern="1200" dirty="0">
              <a:solidFill>
                <a:schemeClr val="bg1"/>
              </a:solidFill>
            </a:rPr>
            <a:t>στόχευση</a:t>
          </a:r>
          <a:r>
            <a:rPr lang="el-GR" sz="1600" kern="1200" dirty="0">
              <a:solidFill>
                <a:schemeClr val="bg1"/>
              </a:solidFill>
            </a:rPr>
            <a:t> (σε ποσοστό 91%), ως προς </a:t>
          </a:r>
          <a:r>
            <a:rPr lang="el-GR" sz="1600" i="1" kern="1200" dirty="0">
              <a:solidFill>
                <a:schemeClr val="bg1"/>
              </a:solidFill>
            </a:rPr>
            <a:t>τη </a:t>
          </a:r>
          <a:r>
            <a:rPr lang="el-GR" sz="1600" b="1" i="1" kern="1200" dirty="0">
              <a:solidFill>
                <a:schemeClr val="bg1"/>
              </a:solidFill>
            </a:rPr>
            <a:t>χρηματοδότηση</a:t>
          </a:r>
          <a:r>
            <a:rPr lang="el-GR" sz="1600" kern="1200" dirty="0">
              <a:solidFill>
                <a:schemeClr val="bg1"/>
              </a:solidFill>
            </a:rPr>
            <a:t> (σε ποσοστό 86%), ως προς </a:t>
          </a:r>
          <a:r>
            <a:rPr lang="el-GR" sz="1600" i="1" kern="1200" dirty="0">
              <a:solidFill>
                <a:schemeClr val="bg1"/>
              </a:solidFill>
            </a:rPr>
            <a:t>τα </a:t>
          </a:r>
          <a:r>
            <a:rPr lang="el-GR" sz="1600" b="1" i="1" kern="1200" dirty="0">
              <a:solidFill>
                <a:schemeClr val="bg1"/>
              </a:solidFill>
            </a:rPr>
            <a:t>κριτήρια αξιολόγησης των προτάσεων</a:t>
          </a:r>
          <a:r>
            <a:rPr lang="el-GR" sz="1600" b="1" kern="1200" dirty="0">
              <a:solidFill>
                <a:schemeClr val="bg1"/>
              </a:solidFill>
            </a:rPr>
            <a:t> </a:t>
          </a:r>
          <a:r>
            <a:rPr lang="el-GR" sz="1600" kern="1200" dirty="0">
              <a:solidFill>
                <a:schemeClr val="bg1"/>
              </a:solidFill>
            </a:rPr>
            <a:t>(σε ποσοστό 86%), ως προς </a:t>
          </a:r>
          <a:r>
            <a:rPr lang="el-GR" sz="1600" i="1" kern="1200" dirty="0">
              <a:solidFill>
                <a:schemeClr val="bg1"/>
              </a:solidFill>
            </a:rPr>
            <a:t>τις </a:t>
          </a:r>
          <a:r>
            <a:rPr lang="el-GR" sz="1600" b="1" i="1" kern="1200" dirty="0">
              <a:solidFill>
                <a:schemeClr val="bg1"/>
              </a:solidFill>
            </a:rPr>
            <a:t>διαδικασίες αξιολόγησης και ένταξης των σχετικών έργων</a:t>
          </a:r>
          <a:r>
            <a:rPr lang="el-GR" sz="1600" kern="1200" dirty="0">
              <a:solidFill>
                <a:schemeClr val="bg1"/>
              </a:solidFill>
            </a:rPr>
            <a:t> (σε ποσοστό 81%), και ως προς </a:t>
          </a:r>
          <a:r>
            <a:rPr lang="el-GR" sz="1600" i="1" kern="1200" dirty="0">
              <a:solidFill>
                <a:schemeClr val="bg1"/>
              </a:solidFill>
            </a:rPr>
            <a:t>τις </a:t>
          </a:r>
          <a:r>
            <a:rPr lang="el-GR" sz="1600" b="1" i="1" kern="1200" dirty="0">
              <a:solidFill>
                <a:schemeClr val="bg1"/>
              </a:solidFill>
            </a:rPr>
            <a:t>διαδικασίες παρακολούθησης/ πιστοποίησης του φυσικού και οικονομικού αντικειμένου των έργων </a:t>
          </a:r>
          <a:r>
            <a:rPr lang="el-GR" sz="1600" kern="1200" dirty="0">
              <a:solidFill>
                <a:schemeClr val="bg1"/>
              </a:solidFill>
            </a:rPr>
            <a:t>(80%)</a:t>
          </a: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7C37CA37-3D37-48C8-AC7F-D6516453C787}">
      <dgm:prSet phldrT="[Κείμενο]" custT="1"/>
      <dgm:spPr>
        <a:solidFill>
          <a:srgbClr val="FFE9C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500" dirty="0"/>
            <a:t>το χαμηλότερο ποσοστό αποδοχής ως προς το σχεδιασμό αντιστοιχεί στα </a:t>
          </a:r>
          <a:r>
            <a:rPr lang="el-GR" sz="1500" b="1" i="1" dirty="0"/>
            <a:t>πεδία ενισχυόμενων δραστηριοτήτων και τις επιλέξιμες προς χρηματοδότηση δαπάνες</a:t>
          </a:r>
          <a:r>
            <a:rPr lang="el-GR" sz="1500" dirty="0"/>
            <a:t> (σε ποσοστό 58%).</a:t>
          </a:r>
          <a:endParaRPr lang="el-GR" sz="1500" dirty="0">
            <a:solidFill>
              <a:schemeClr val="tx1"/>
            </a:solidFill>
          </a:endParaRPr>
        </a:p>
      </dgm:t>
    </dgm:pt>
    <dgm:pt modelId="{C52862F3-A132-4272-B82F-59604F95FCFC}" type="parTrans" cxnId="{EECAF2AC-0812-4EA2-A4E7-CACBF91A0385}">
      <dgm:prSet/>
      <dgm:spPr/>
      <dgm:t>
        <a:bodyPr/>
        <a:lstStyle/>
        <a:p>
          <a:endParaRPr lang="en-GB"/>
        </a:p>
      </dgm:t>
    </dgm:pt>
    <dgm:pt modelId="{55EBD4A4-7A0F-40D3-8D03-6D84F5CFAF25}" type="sibTrans" cxnId="{EECAF2AC-0812-4EA2-A4E7-CACBF91A0385}">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2"/>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2"/>
      <dgm:spPr/>
    </dgm:pt>
    <dgm:pt modelId="{4C5FAB8E-3F69-42F7-85F1-F9023CE13A79}" type="pres">
      <dgm:prSet presAssocID="{14A3A30A-2341-4A02-9852-E7E656DBB53C}" presName="dstNode" presStyleLbl="node1" presStyleIdx="0" presStyleCnt="2"/>
      <dgm:spPr/>
    </dgm:pt>
    <dgm:pt modelId="{3E1C046D-6723-4E52-9BBB-4FA77F1FDE30}" type="pres">
      <dgm:prSet presAssocID="{317E66A9-FE84-435B-BD16-67BACFA42045}" presName="text_1" presStyleLbl="node1" presStyleIdx="0" presStyleCnt="2" custScaleY="16954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2"/>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 modelId="{2F65D074-AE9C-4A1B-A4F0-9E3F0D19FCE1}" type="pres">
      <dgm:prSet presAssocID="{7C37CA37-3D37-48C8-AC7F-D6516453C787}" presName="text_2" presStyleLbl="node1" presStyleIdx="1" presStyleCnt="2" custScaleY="88933" custLinFactNeighborX="56" custLinFactNeighborY="-4540">
        <dgm:presLayoutVars>
          <dgm:bulletEnabled val="1"/>
        </dgm:presLayoutVars>
      </dgm:prSet>
      <dgm:spPr>
        <a:prstGeom prst="rect">
          <a:avLst/>
        </a:prstGeom>
      </dgm:spPr>
    </dgm:pt>
    <dgm:pt modelId="{A7C51DF4-385F-4361-9405-790F4A546550}" type="pres">
      <dgm:prSet presAssocID="{7C37CA37-3D37-48C8-AC7F-D6516453C787}" presName="accent_2" presStyleCnt="0"/>
      <dgm:spPr/>
    </dgm:pt>
    <dgm:pt modelId="{1E5BA0A5-6B53-4CEC-97BF-3031865A1C8C}" type="pres">
      <dgm:prSet presAssocID="{7C37CA37-3D37-48C8-AC7F-D6516453C787}" presName="accentRepeatNode" presStyleLbl="solidFgAcc1" presStyleIdx="1" presStyleCnt="2"/>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EECAF2AC-0812-4EA2-A4E7-CACBF91A0385}" srcId="{14A3A30A-2341-4A02-9852-E7E656DBB53C}" destId="{7C37CA37-3D37-48C8-AC7F-D6516453C787}" srcOrd="1" destOrd="0" parTransId="{C52862F3-A132-4272-B82F-59604F95FCFC}" sibTransId="{55EBD4A4-7A0F-40D3-8D03-6D84F5CFAF25}"/>
    <dgm:cxn modelId="{3D8BF3B3-9B49-44FA-8BDC-D6B8130C1B71}" type="presOf" srcId="{6D1348F2-2A29-4CFF-8F7F-780A1768329F}" destId="{ADEDB903-B4D4-41BD-9438-4796BF9EEFAC}" srcOrd="0" destOrd="0" presId="urn:microsoft.com/office/officeart/2008/layout/VerticalCurvedList"/>
    <dgm:cxn modelId="{73C17DC0-976D-4172-BD15-1CC39A2E4545}" type="presOf" srcId="{7C37CA37-3D37-48C8-AC7F-D6516453C787}" destId="{2F65D074-AE9C-4A1B-A4F0-9E3F0D19FCE1}"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EE6723B9-D8F3-47C5-9B55-815D8A4D0DE8}" type="presParOf" srcId="{74B2AF90-ADCA-4E2F-AF05-AAF8CDE2D26E}" destId="{2F65D074-AE9C-4A1B-A4F0-9E3F0D19FCE1}" srcOrd="3" destOrd="0" presId="urn:microsoft.com/office/officeart/2008/layout/VerticalCurvedList"/>
    <dgm:cxn modelId="{D98EF57C-55A3-4F28-A0E5-0AF8B0D2DED4}" type="presParOf" srcId="{74B2AF90-ADCA-4E2F-AF05-AAF8CDE2D26E}" destId="{A7C51DF4-385F-4361-9405-790F4A546550}" srcOrd="4" destOrd="0" presId="urn:microsoft.com/office/officeart/2008/layout/VerticalCurvedList"/>
    <dgm:cxn modelId="{B0D4A59B-B4E9-46DF-A3F4-C8F44DD58F9A}" type="presParOf" srcId="{A7C51DF4-385F-4361-9405-790F4A546550}" destId="{1E5BA0A5-6B53-4CEC-97BF-3031865A1C8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FC057F4B-F982-4C18-8E9B-28319FD2A0B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600" kern="1200" dirty="0"/>
            <a:t>Όσον αφορά την ορθότητα του σχεδιασμού των Δράσεων, οι ωφελούμενοι θεωρούν ότι ο σχεδιασμός των Δράσεων ήταν κατάλληλος ως προς τη </a:t>
          </a:r>
          <a:r>
            <a:rPr lang="el-GR" sz="1600" i="1" kern="1200" dirty="0"/>
            <a:t>στόχευση</a:t>
          </a:r>
          <a:r>
            <a:rPr lang="el-GR" sz="1600" kern="1200" dirty="0"/>
            <a:t> (σε ποσοστό 91%), ως προς </a:t>
          </a:r>
          <a:r>
            <a:rPr lang="el-GR" sz="1600" i="1" kern="1200" dirty="0"/>
            <a:t>τη χρηματοδότηση</a:t>
          </a:r>
          <a:r>
            <a:rPr lang="el-GR" sz="1600" kern="1200" dirty="0"/>
            <a:t> (σε ποσοστό 86%), ως προς </a:t>
          </a:r>
          <a:r>
            <a:rPr lang="el-GR" sz="1600" i="1" kern="1200" dirty="0"/>
            <a:t>τα κριτήρια αξιολόγησης των προτάσεων</a:t>
          </a:r>
          <a:r>
            <a:rPr lang="el-GR" sz="1600" kern="1200" dirty="0"/>
            <a:t> (σε ποσοστό 86%), ως προς </a:t>
          </a:r>
          <a:r>
            <a:rPr lang="el-GR" sz="1600" i="1" kern="1200" dirty="0"/>
            <a:t>τις διαδικασίες αξιολόγησης και ένταξης των σχετικών έργων</a:t>
          </a:r>
          <a:r>
            <a:rPr lang="el-GR" sz="1600" kern="1200" dirty="0"/>
            <a:t> (σε ποσοστό 81%), και ως προς </a:t>
          </a:r>
          <a:r>
            <a:rPr lang="el-GR" sz="1600" i="1" kern="1200" dirty="0"/>
            <a:t>τις διαδικασίες παρακολούθησης/ πιστοποίησης του φυσικού και οικονομικού αντικειμένου των έργων </a:t>
          </a:r>
          <a:r>
            <a:rPr lang="el-GR" sz="1600" kern="1200" dirty="0"/>
            <a:t>(80%), </a:t>
          </a:r>
          <a:endParaRPr lang="en-GB" sz="1600" kern="1200" dirty="0"/>
        </a:p>
      </dgm:t>
    </dgm:pt>
    <dgm:pt modelId="{DB3BCE2F-1A1A-47CE-B3F1-122C70C571C1}" type="parTrans" cxnId="{51ADD7CE-9D4D-455F-B0EC-7415B618847E}">
      <dgm:prSet/>
      <dgm:spPr/>
      <dgm:t>
        <a:bodyPr/>
        <a:lstStyle/>
        <a:p>
          <a:endParaRPr lang="en-GB" sz="1400"/>
        </a:p>
      </dgm:t>
    </dgm:pt>
    <dgm:pt modelId="{4FD649BE-7128-474B-B274-BB004A140270}" type="sibTrans" cxnId="{51ADD7CE-9D4D-455F-B0EC-7415B618847E}">
      <dgm:prSet/>
      <dgm:spPr/>
      <dgm:t>
        <a:bodyPr/>
        <a:lstStyle/>
        <a:p>
          <a:endParaRPr lang="en-GB" sz="1400"/>
        </a:p>
      </dgm:t>
    </dgm:pt>
    <dgm:pt modelId="{B88DF68E-FD5B-462D-8861-B19A76DBA8A6}">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600" dirty="0"/>
            <a:t>Η ανταπόκριση στις ανάγκες των ωφελουμένων ήταν πολύ αποτελεσματική καθώς όλοι οι Δικαιούχοι έμειναν ικανοποιημένοι (αρκετά και σε πολύ μεγάλο βαθμό) σε ποσοστό μεγαλύτερο του 64% για τη Δράση ΕΔΚ, αρκετά αποτελεσματική καθώς όλοι οι Δικαιούχοι έμειναν ικανοποιημένοι (αρκετά και σε πολύ μεγάλο βαθμό) σε ποσοστό μεγαλύτερο του 42% για τη Δράση Ενίσχυση Υποδομών, και λιγότερο αποτελεσματική για τη Δράση Νεοφυής Επιχειρηματικότητα.</a:t>
          </a:r>
          <a:endParaRPr lang="en-GB" sz="1600" dirty="0"/>
        </a:p>
      </dgm:t>
    </dgm:pt>
    <dgm:pt modelId="{AF362A83-7292-4DF4-A930-8F8F273302A2}" type="parTrans" cxnId="{114F3BD0-9827-431D-8D1D-211D9441BC7C}">
      <dgm:prSet/>
      <dgm:spPr/>
      <dgm:t>
        <a:bodyPr/>
        <a:lstStyle/>
        <a:p>
          <a:endParaRPr lang="en-GB" sz="1400"/>
        </a:p>
      </dgm:t>
    </dgm:pt>
    <dgm:pt modelId="{AEEB93EB-54AA-4637-BA99-4C65E255D6AD}" type="sibTrans" cxnId="{114F3BD0-9827-431D-8D1D-211D9441BC7C}">
      <dgm:prSet/>
      <dgm:spPr/>
      <dgm:t>
        <a:bodyPr/>
        <a:lstStyle/>
        <a:p>
          <a:endParaRPr lang="en-GB" sz="1400"/>
        </a:p>
      </dgm:t>
    </dgm:pt>
    <dgm:pt modelId="{A3A6A736-E69B-4E29-8070-858FA15226F6}">
      <dgm:prSet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600" dirty="0">
              <a:solidFill>
                <a:schemeClr val="bg1"/>
              </a:solidFill>
            </a:rPr>
            <a:t>Η αποδοτικότητα όσον αφορά την επάρκεια χρηματοδότησης φαίνεται να είναι υψηλή καθώς </a:t>
          </a:r>
          <a:r>
            <a:rPr lang="el-GR" sz="1600" b="1" dirty="0">
              <a:solidFill>
                <a:schemeClr val="bg1"/>
              </a:solidFill>
            </a:rPr>
            <a:t>τόσο από το σχεδιασμό των Δράσεων ως προς τη χρηματοδότηση</a:t>
          </a:r>
          <a:r>
            <a:rPr lang="el-GR" sz="1600" dirty="0">
              <a:solidFill>
                <a:schemeClr val="bg1"/>
              </a:solidFill>
            </a:rPr>
            <a:t> όσο και από </a:t>
          </a:r>
          <a:r>
            <a:rPr lang="el-GR" sz="1600" b="1" dirty="0">
              <a:solidFill>
                <a:schemeClr val="bg1"/>
              </a:solidFill>
            </a:rPr>
            <a:t>την ικανοποίηση των ωφελουμένων από την πρόσβαση σε χρηματοδότηση</a:t>
          </a:r>
          <a:r>
            <a:rPr lang="el-GR" sz="1600" dirty="0">
              <a:solidFill>
                <a:schemeClr val="bg1"/>
              </a:solidFill>
            </a:rPr>
            <a:t> οι ωφελούμενοι απάντησαν αντίστοιχα θετικά (86%) και έμεινα ικανοποιημένοι (αρκετά και σε πολύ μεγάλο βαθμό) σε ποσοστό 66%</a:t>
          </a:r>
          <a:endParaRPr lang="en-GB" sz="1600" dirty="0">
            <a:solidFill>
              <a:schemeClr val="bg1"/>
            </a:solidFill>
          </a:endParaRPr>
        </a:p>
      </dgm:t>
    </dgm:pt>
    <dgm:pt modelId="{26B4412D-4555-460B-88E8-146F950B5670}" type="parTrans" cxnId="{BF3FE8D6-6049-4484-82B2-84CFB4D06C04}">
      <dgm:prSet/>
      <dgm:spPr/>
      <dgm:t>
        <a:bodyPr/>
        <a:lstStyle/>
        <a:p>
          <a:endParaRPr lang="en-GB" sz="1400"/>
        </a:p>
      </dgm:t>
    </dgm:pt>
    <dgm:pt modelId="{C9924FBF-2B1C-418B-B819-5609B331BEF5}" type="sibTrans" cxnId="{BF3FE8D6-6049-4484-82B2-84CFB4D06C04}">
      <dgm:prSet/>
      <dgm:spPr/>
      <dgm:t>
        <a:bodyPr/>
        <a:lstStyle/>
        <a:p>
          <a:endParaRPr lang="en-GB" sz="1400"/>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3"/>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3"/>
      <dgm:spPr/>
    </dgm:pt>
    <dgm:pt modelId="{4C5FAB8E-3F69-42F7-85F1-F9023CE13A79}" type="pres">
      <dgm:prSet presAssocID="{14A3A30A-2341-4A02-9852-E7E656DBB53C}" presName="dstNode" presStyleLbl="node1" presStyleIdx="0" presStyleCnt="3"/>
      <dgm:spPr/>
    </dgm:pt>
    <dgm:pt modelId="{A189F2FC-5216-4E62-945C-C1C149B2E504}" type="pres">
      <dgm:prSet presAssocID="{FC057F4B-F982-4C18-8E9B-28319FD2A0B7}" presName="text_1" presStyleLbl="node1" presStyleIdx="0" presStyleCnt="3" custScaleX="95561" custScaleY="120312">
        <dgm:presLayoutVars>
          <dgm:bulletEnabled val="1"/>
        </dgm:presLayoutVars>
      </dgm:prSet>
      <dgm:spPr/>
    </dgm:pt>
    <dgm:pt modelId="{4268CEA7-EABA-400D-B1C5-51A85C9217A3}" type="pres">
      <dgm:prSet presAssocID="{FC057F4B-F982-4C18-8E9B-28319FD2A0B7}" presName="accent_1" presStyleCnt="0"/>
      <dgm:spPr/>
    </dgm:pt>
    <dgm:pt modelId="{95057EC7-D3D5-45B3-8070-02F16855203E}" type="pres">
      <dgm:prSet presAssocID="{FC057F4B-F982-4C18-8E9B-28319FD2A0B7}" presName="accentRepeatNode" presStyleLbl="solidFgAcc1" presStyleIdx="0" presStyleCnt="3"/>
      <dgm:spPr>
        <a:xfrm>
          <a:off x="388534" y="754437"/>
          <a:ext cx="502958" cy="502958"/>
        </a:xfrm>
        <a:prstGeom prst="ellipse">
          <a:avLst/>
        </a:prstGeom>
        <a:solidFill>
          <a:srgbClr val="FFE9CA"/>
        </a:solidFill>
        <a:ln w="6350" cap="flat" cmpd="sng" algn="ctr">
          <a:solidFill>
            <a:srgbClr val="886B48"/>
          </a:solidFill>
          <a:prstDash val="solid"/>
          <a:miter lim="800000"/>
        </a:ln>
        <a:effectLst/>
      </dgm:spPr>
    </dgm:pt>
    <dgm:pt modelId="{2CE1BD8F-BE39-4E4A-A306-E825D368CE44}" type="pres">
      <dgm:prSet presAssocID="{B88DF68E-FD5B-462D-8861-B19A76DBA8A6}" presName="text_2" presStyleLbl="node1" presStyleIdx="1" presStyleCnt="3" custScaleX="96433" custScaleY="130553">
        <dgm:presLayoutVars>
          <dgm:bulletEnabled val="1"/>
        </dgm:presLayoutVars>
      </dgm:prSet>
      <dgm:spPr/>
    </dgm:pt>
    <dgm:pt modelId="{1ED628ED-2099-4162-88B2-8817A5589360}" type="pres">
      <dgm:prSet presAssocID="{B88DF68E-FD5B-462D-8861-B19A76DBA8A6}" presName="accent_2" presStyleCnt="0"/>
      <dgm:spPr/>
    </dgm:pt>
    <dgm:pt modelId="{51B93BD1-B98D-48CD-8174-5C17EB33B1D1}" type="pres">
      <dgm:prSet presAssocID="{B88DF68E-FD5B-462D-8861-B19A76DBA8A6}" presName="accentRepeatNode" presStyleLbl="solidFgAcc1" presStyleIdx="1" presStyleCnt="3"/>
      <dgm:spPr>
        <a:xfrm>
          <a:off x="539880" y="1357910"/>
          <a:ext cx="502958" cy="502958"/>
        </a:xfrm>
        <a:prstGeom prst="ellipse">
          <a:avLst/>
        </a:prstGeom>
        <a:solidFill>
          <a:srgbClr val="FFE9CA"/>
        </a:solidFill>
        <a:ln w="6350" cap="flat" cmpd="sng" algn="ctr">
          <a:solidFill>
            <a:srgbClr val="886B48"/>
          </a:solidFill>
          <a:prstDash val="solid"/>
          <a:miter lim="800000"/>
        </a:ln>
        <a:effectLst/>
      </dgm:spPr>
    </dgm:pt>
    <dgm:pt modelId="{3B3BE9A5-DCA1-43DF-A9B9-128708D7CE7C}" type="pres">
      <dgm:prSet presAssocID="{A3A6A736-E69B-4E29-8070-858FA15226F6}" presName="text_3" presStyleLbl="node1" presStyleIdx="2" presStyleCnt="3" custScaleX="96945">
        <dgm:presLayoutVars>
          <dgm:bulletEnabled val="1"/>
        </dgm:presLayoutVars>
      </dgm:prSet>
      <dgm:spPr/>
    </dgm:pt>
    <dgm:pt modelId="{620D92A0-3568-44B7-A7E2-8ED9B1D1179F}" type="pres">
      <dgm:prSet presAssocID="{A3A6A736-E69B-4E29-8070-858FA15226F6}" presName="accent_3" presStyleCnt="0"/>
      <dgm:spPr/>
    </dgm:pt>
    <dgm:pt modelId="{7EF7AC36-A898-4B36-9291-4DEC19E232AF}" type="pres">
      <dgm:prSet presAssocID="{A3A6A736-E69B-4E29-8070-858FA15226F6}" presName="accentRepeatNode" presStyleLbl="solidFgAcc1" presStyleIdx="2" presStyleCnt="3"/>
      <dgm:spPr>
        <a:xfrm>
          <a:off x="539880" y="1961001"/>
          <a:ext cx="502958" cy="502958"/>
        </a:xfrm>
        <a:prstGeom prst="ellipse">
          <a:avLst/>
        </a:prstGeom>
        <a:solidFill>
          <a:schemeClr val="bg2"/>
        </a:solidFill>
        <a:ln w="6350" cap="flat" cmpd="sng" algn="ctr">
          <a:solidFill>
            <a:srgbClr val="886B48"/>
          </a:solidFill>
          <a:prstDash val="solid"/>
          <a:miter lim="800000"/>
        </a:ln>
        <a:effectLst/>
      </dgm:spPr>
    </dgm:pt>
  </dgm:ptLst>
  <dgm:cxnLst>
    <dgm:cxn modelId="{E7D8FB08-F705-493E-B497-806014896B73}" type="presOf" srcId="{4FD649BE-7128-474B-B274-BB004A140270}" destId="{ADEDB903-B4D4-41BD-9438-4796BF9EEFAC}" srcOrd="0" destOrd="0" presId="urn:microsoft.com/office/officeart/2008/layout/VerticalCurvedList"/>
    <dgm:cxn modelId="{0226D827-DECB-4EDC-8E52-FDA645F7E221}" type="presOf" srcId="{B88DF68E-FD5B-462D-8861-B19A76DBA8A6}" destId="{2CE1BD8F-BE39-4E4A-A306-E825D368CE44}" srcOrd="0" destOrd="0" presId="urn:microsoft.com/office/officeart/2008/layout/VerticalCurvedList"/>
    <dgm:cxn modelId="{2DAB0D38-3EDA-4525-97FA-E88844436CEE}" type="presOf" srcId="{A3A6A736-E69B-4E29-8070-858FA15226F6}" destId="{3B3BE9A5-DCA1-43DF-A9B9-128708D7CE7C}" srcOrd="0" destOrd="0" presId="urn:microsoft.com/office/officeart/2008/layout/VerticalCurvedList"/>
    <dgm:cxn modelId="{346EB7C3-D978-46E5-9092-AFE0EE2ABF8F}" type="presOf" srcId="{FC057F4B-F982-4C18-8E9B-28319FD2A0B7}" destId="{A189F2FC-5216-4E62-945C-C1C149B2E504}" srcOrd="0" destOrd="0" presId="urn:microsoft.com/office/officeart/2008/layout/VerticalCurvedList"/>
    <dgm:cxn modelId="{51ADD7CE-9D4D-455F-B0EC-7415B618847E}" srcId="{14A3A30A-2341-4A02-9852-E7E656DBB53C}" destId="{FC057F4B-F982-4C18-8E9B-28319FD2A0B7}" srcOrd="0" destOrd="0" parTransId="{DB3BCE2F-1A1A-47CE-B3F1-122C70C571C1}" sibTransId="{4FD649BE-7128-474B-B274-BB004A140270}"/>
    <dgm:cxn modelId="{114F3BD0-9827-431D-8D1D-211D9441BC7C}" srcId="{14A3A30A-2341-4A02-9852-E7E656DBB53C}" destId="{B88DF68E-FD5B-462D-8861-B19A76DBA8A6}" srcOrd="1" destOrd="0" parTransId="{AF362A83-7292-4DF4-A930-8F8F273302A2}" sibTransId="{AEEB93EB-54AA-4637-BA99-4C65E255D6AD}"/>
    <dgm:cxn modelId="{BF3FE8D6-6049-4484-82B2-84CFB4D06C04}" srcId="{14A3A30A-2341-4A02-9852-E7E656DBB53C}" destId="{A3A6A736-E69B-4E29-8070-858FA15226F6}" srcOrd="2" destOrd="0" parTransId="{26B4412D-4555-460B-88E8-146F950B5670}" sibTransId="{C9924FBF-2B1C-418B-B819-5609B331BEF5}"/>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12064941-3901-44C2-8F7F-C254CD5D6FF6}" type="presParOf" srcId="{74B2AF90-ADCA-4E2F-AF05-AAF8CDE2D26E}" destId="{A189F2FC-5216-4E62-945C-C1C149B2E504}" srcOrd="1" destOrd="0" presId="urn:microsoft.com/office/officeart/2008/layout/VerticalCurvedList"/>
    <dgm:cxn modelId="{63DA47C2-4FCC-49FF-8B41-2BD387ABFFA5}" type="presParOf" srcId="{74B2AF90-ADCA-4E2F-AF05-AAF8CDE2D26E}" destId="{4268CEA7-EABA-400D-B1C5-51A85C9217A3}" srcOrd="2" destOrd="0" presId="urn:microsoft.com/office/officeart/2008/layout/VerticalCurvedList"/>
    <dgm:cxn modelId="{71822705-8980-4B24-BB53-F32FEB9C861C}" type="presParOf" srcId="{4268CEA7-EABA-400D-B1C5-51A85C9217A3}" destId="{95057EC7-D3D5-45B3-8070-02F16855203E}" srcOrd="0" destOrd="0" presId="urn:microsoft.com/office/officeart/2008/layout/VerticalCurvedList"/>
    <dgm:cxn modelId="{9224FB67-591F-4EB3-8CF3-28C2C4EAEB8C}" type="presParOf" srcId="{74B2AF90-ADCA-4E2F-AF05-AAF8CDE2D26E}" destId="{2CE1BD8F-BE39-4E4A-A306-E825D368CE44}" srcOrd="3" destOrd="0" presId="urn:microsoft.com/office/officeart/2008/layout/VerticalCurvedList"/>
    <dgm:cxn modelId="{5128814A-082B-44C7-A644-4C53E37BF134}" type="presParOf" srcId="{74B2AF90-ADCA-4E2F-AF05-AAF8CDE2D26E}" destId="{1ED628ED-2099-4162-88B2-8817A5589360}" srcOrd="4" destOrd="0" presId="urn:microsoft.com/office/officeart/2008/layout/VerticalCurvedList"/>
    <dgm:cxn modelId="{5A60DA2C-A1A2-444A-B5B1-CAA9991B4D44}" type="presParOf" srcId="{1ED628ED-2099-4162-88B2-8817A5589360}" destId="{51B93BD1-B98D-48CD-8174-5C17EB33B1D1}" srcOrd="0" destOrd="0" presId="urn:microsoft.com/office/officeart/2008/layout/VerticalCurvedList"/>
    <dgm:cxn modelId="{C967EFCA-DD22-4D22-94D3-04799BBBFACB}" type="presParOf" srcId="{74B2AF90-ADCA-4E2F-AF05-AAF8CDE2D26E}" destId="{3B3BE9A5-DCA1-43DF-A9B9-128708D7CE7C}" srcOrd="5" destOrd="0" presId="urn:microsoft.com/office/officeart/2008/layout/VerticalCurvedList"/>
    <dgm:cxn modelId="{81078198-761E-41FC-B5CD-127129BE56D0}" type="presParOf" srcId="{74B2AF90-ADCA-4E2F-AF05-AAF8CDE2D26E}" destId="{620D92A0-3568-44B7-A7E2-8ED9B1D1179F}" srcOrd="6" destOrd="0" presId="urn:microsoft.com/office/officeart/2008/layout/VerticalCurvedList"/>
    <dgm:cxn modelId="{C8D4EEEE-AC11-448D-BF49-EF2C6785F884}" type="presParOf" srcId="{620D92A0-3568-44B7-A7E2-8ED9B1D1179F}" destId="{7EF7AC36-A898-4B36-9291-4DEC19E232A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Ωστόσο, η αποδοτικότητα των Δράσεων όσον αφορά τη διαχείριση είναι λιγότερο υψηλή, διότι ενώ ο σχεδιασμός των Δράσεων ήταν κατάλληλος όσον αφορά το </a:t>
          </a:r>
          <a:r>
            <a:rPr lang="el-GR" sz="1600" b="1" kern="1200" dirty="0">
              <a:solidFill>
                <a:schemeClr val="bg1"/>
              </a:solidFill>
            </a:rPr>
            <a:t>σύστημα διαχείρισης</a:t>
          </a:r>
          <a:r>
            <a:rPr lang="el-GR" sz="1600" kern="1200" dirty="0">
              <a:solidFill>
                <a:schemeClr val="bg1"/>
              </a:solidFill>
            </a:rPr>
            <a:t> (σε ποσοστό 82%) υπήρξαν παράγοντες που επηρέασαν την αποτελεσματικότητα και αποδοτικότητα του συστήματος διαχείρισης</a:t>
          </a:r>
          <a:endParaRPr lang="en-GB" sz="1600" kern="1200" dirty="0">
            <a:solidFill>
              <a:schemeClr val="bg1"/>
            </a:solidFill>
            <a:latin typeface="Calibri" panose="020F0502020204030204"/>
            <a:ea typeface="+mn-ea"/>
            <a:cs typeface="+mn-cs"/>
          </a:endParaRP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1"/>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1"/>
      <dgm:spPr/>
    </dgm:pt>
    <dgm:pt modelId="{4C5FAB8E-3F69-42F7-85F1-F9023CE13A79}" type="pres">
      <dgm:prSet presAssocID="{14A3A30A-2341-4A02-9852-E7E656DBB53C}" presName="dstNode" presStyleLbl="node1" presStyleIdx="0" presStyleCnt="1"/>
      <dgm:spPr/>
    </dgm:pt>
    <dgm:pt modelId="{3E1C046D-6723-4E52-9BBB-4FA77F1FDE30}" type="pres">
      <dgm:prSet presAssocID="{317E66A9-FE84-435B-BD16-67BACFA42045}" presName="text_1" presStyleLbl="node1" presStyleIdx="0" presStyleCnt="1" custScaleY="13916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1"/>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3D8BF3B3-9B49-44FA-8BDC-D6B8130C1B71}" type="presOf" srcId="{6D1348F2-2A29-4CFF-8F7F-780A1768329F}" destId="{ADEDB903-B4D4-41BD-9438-4796BF9EEFAC}"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prstClr val="black">
                  <a:hueOff val="0"/>
                  <a:satOff val="0"/>
                  <a:lumOff val="0"/>
                  <a:alphaOff val="0"/>
                </a:prstClr>
              </a:solidFill>
              <a:latin typeface="Calibri" panose="020F0502020204030204"/>
              <a:ea typeface="+mn-ea"/>
              <a:cs typeface="+mn-cs"/>
            </a:rPr>
            <a:t>Ενοποίηση κανονισμών για τον ενιαίο χώρο έρευνας καινοτομίας  μεταξύ Ε.Ε. και Ελλάδος. Υπάρχουν σημαντικά διαχειριστικά προβλήματα λόγω του ασφυκτικού νομοθετικού πλαισίου του ΕΣΠΑ τα οποία λειτουργούν αποτρεπτικά στην ανάπτυξη και διοίκηση της καινοτομίας στις επιχειρήσεις.</a:t>
          </a:r>
          <a:endParaRPr lang="en-GB" sz="1400" kern="1200" dirty="0">
            <a:solidFill>
              <a:prstClr val="black">
                <a:hueOff val="0"/>
                <a:satOff val="0"/>
                <a:lumOff val="0"/>
                <a:alphaOff val="0"/>
              </a:prstClr>
            </a:solidFill>
            <a:latin typeface="Calibri" panose="020F0502020204030204"/>
            <a:ea typeface="+mn-ea"/>
            <a:cs typeface="+mn-cs"/>
          </a:endParaRPr>
        </a:p>
      </dgm:t>
    </dgm:pt>
    <dgm:pt modelId="{9AC91FA5-AE25-4CA2-BB68-4AA33BD6E16C}" type="parTrans" cxnId="{44251D5F-D4FF-43BD-96F2-95E99DC0B676}">
      <dgm:prSet/>
      <dgm:spPr/>
      <dgm:t>
        <a:bodyPr/>
        <a:lstStyle/>
        <a:p>
          <a:pPr algn="just"/>
          <a:endParaRPr lang="en-GB" sz="14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400" b="1"/>
        </a:p>
      </dgm:t>
    </dgm:pt>
    <dgm:pt modelId="{FC057F4B-F982-4C18-8E9B-28319FD2A0B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kern="1200" dirty="0"/>
            <a:t>Υ</a:t>
          </a:r>
          <a:r>
            <a:rPr lang="en-GB" sz="1400" kern="1200" dirty="0" err="1"/>
            <a:t>ιοθέτηση</a:t>
          </a:r>
          <a:r>
            <a:rPr lang="en-GB" sz="1400" kern="1200" dirty="0"/>
            <a:t> </a:t>
          </a:r>
          <a:r>
            <a:rPr lang="en-GB" sz="1400" kern="1200" dirty="0" err="1"/>
            <a:t>ενός</a:t>
          </a:r>
          <a:r>
            <a:rPr lang="en-GB" sz="1400" kern="1200" dirty="0"/>
            <a:t> </a:t>
          </a:r>
          <a:r>
            <a:rPr lang="en-GB" sz="1400" kern="1200" dirty="0" err="1"/>
            <a:t>στ</a:t>
          </a:r>
          <a:r>
            <a:rPr lang="en-GB" sz="1400" kern="1200" dirty="0"/>
            <a:t>αθερού προγράμματος συχνών προκηρύξεων. Η </a:t>
          </a:r>
          <a:r>
            <a:rPr lang="en-GB" sz="1400" kern="1200" dirty="0" err="1"/>
            <a:t>συχνότητ</a:t>
          </a:r>
          <a:r>
            <a:rPr lang="en-GB" sz="1400" kern="1200" dirty="0"/>
            <a:t>α των προσκλήσεων θα μειώσει τον αριθμό των προτάσεων ανά προκήρυξη, θα εξομαλύνει το διαχειριστικό φόρτο και θα μειώσει τις καθυστερήσεις στην αξιολόγηση που χαρακτηρίζονται υψηλές</a:t>
          </a:r>
        </a:p>
      </dgm:t>
    </dgm:pt>
    <dgm:pt modelId="{DB3BCE2F-1A1A-47CE-B3F1-122C70C571C1}" type="parTrans" cxnId="{51ADD7CE-9D4D-455F-B0EC-7415B618847E}">
      <dgm:prSet/>
      <dgm:spPr/>
      <dgm:t>
        <a:bodyPr/>
        <a:lstStyle/>
        <a:p>
          <a:endParaRPr lang="en-GB" sz="1400"/>
        </a:p>
      </dgm:t>
    </dgm:pt>
    <dgm:pt modelId="{4FD649BE-7128-474B-B274-BB004A140270}" type="sibTrans" cxnId="{51ADD7CE-9D4D-455F-B0EC-7415B618847E}">
      <dgm:prSet/>
      <dgm:spPr/>
      <dgm:t>
        <a:bodyPr/>
        <a:lstStyle/>
        <a:p>
          <a:endParaRPr lang="en-GB" sz="1400"/>
        </a:p>
      </dgm:t>
    </dgm:pt>
    <dgm:pt modelId="{B88DF68E-FD5B-462D-8861-B19A76DBA8A6}">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dirty="0"/>
            <a:t>Ο</a:t>
          </a:r>
          <a:r>
            <a:rPr lang="en-GB" sz="1400" dirty="0"/>
            <a:t>ι επ</a:t>
          </a:r>
          <a:r>
            <a:rPr lang="en-GB" sz="1400" dirty="0" err="1"/>
            <a:t>ιτρο</a:t>
          </a:r>
          <a:r>
            <a:rPr lang="en-GB" sz="1400" dirty="0"/>
            <a:t>πές αξιολόγησης θα πρέπει να συνδυάζουν την επιστημονική με την τεχνολογική και επιχειρηματική γνώση των σχετικών περιοχών, ιδίως για δράσεις που προσβλέπουν στην παραγωγή αποτελεσμάτων που είναι αξιοποιήσιμα από τη βιομηχανία</a:t>
          </a:r>
          <a:r>
            <a:rPr lang="el-GR" sz="1400" dirty="0"/>
            <a:t>.</a:t>
          </a:r>
          <a:endParaRPr lang="en-GB" sz="1400" dirty="0"/>
        </a:p>
      </dgm:t>
    </dgm:pt>
    <dgm:pt modelId="{AF362A83-7292-4DF4-A930-8F8F273302A2}" type="parTrans" cxnId="{114F3BD0-9827-431D-8D1D-211D9441BC7C}">
      <dgm:prSet/>
      <dgm:spPr/>
      <dgm:t>
        <a:bodyPr/>
        <a:lstStyle/>
        <a:p>
          <a:endParaRPr lang="en-GB" sz="1400"/>
        </a:p>
      </dgm:t>
    </dgm:pt>
    <dgm:pt modelId="{AEEB93EB-54AA-4637-BA99-4C65E255D6AD}" type="sibTrans" cxnId="{114F3BD0-9827-431D-8D1D-211D9441BC7C}">
      <dgm:prSet/>
      <dgm:spPr/>
      <dgm:t>
        <a:bodyPr/>
        <a:lstStyle/>
        <a:p>
          <a:endParaRPr lang="en-GB" sz="1400"/>
        </a:p>
      </dgm:t>
    </dgm:pt>
    <dgm:pt modelId="{A3A6A736-E69B-4E29-8070-858FA15226F6}">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kern="1200" dirty="0"/>
            <a:t>Ο </a:t>
          </a:r>
          <a:r>
            <a:rPr lang="en-GB" sz="1400" kern="1200" dirty="0" err="1"/>
            <a:t>έλεγχος</a:t>
          </a:r>
          <a:r>
            <a:rPr lang="en-GB" sz="1400" kern="1200" dirty="0"/>
            <a:t> στην </a:t>
          </a:r>
          <a:r>
            <a:rPr lang="en-GB" sz="1400" kern="1200" dirty="0" err="1"/>
            <a:t>υλο</a:t>
          </a:r>
          <a:r>
            <a:rPr lang="en-GB" sz="1400" kern="1200" dirty="0"/>
            <a:t>ποίησή εκτιμάται ότι δεν πρέπει να είναι κυρίως διαχειριστικός / λογιστικός αλλά να παρακολουθείται και το φυσικό αντικείμενο με </a:t>
          </a:r>
          <a:r>
            <a:rPr lang="en-GB" sz="1400" kern="1200" dirty="0">
              <a:solidFill>
                <a:prstClr val="black">
                  <a:hueOff val="0"/>
                  <a:satOff val="0"/>
                  <a:lumOff val="0"/>
                  <a:alphaOff val="0"/>
                </a:prstClr>
              </a:solidFill>
              <a:latin typeface="Calibri" panose="020F0502020204030204"/>
              <a:ea typeface="+mn-ea"/>
              <a:cs typeface="+mn-cs"/>
            </a:rPr>
            <a:t>συνεχή</a:t>
          </a:r>
          <a:r>
            <a:rPr lang="en-GB" sz="1400" kern="1200" dirty="0"/>
            <a:t> καθοδήγηση και αξιολόγηση ώστε να καταγράφονται και τα ουσιαστικά αποτελέσματα των Πράξεων</a:t>
          </a:r>
          <a:r>
            <a:rPr lang="el-GR" sz="1400" kern="1200" dirty="0"/>
            <a:t>.</a:t>
          </a:r>
          <a:endParaRPr lang="en-GB" sz="1400" kern="1200" dirty="0">
            <a:solidFill>
              <a:schemeClr val="bg1"/>
            </a:solidFill>
          </a:endParaRPr>
        </a:p>
      </dgm:t>
    </dgm:pt>
    <dgm:pt modelId="{26B4412D-4555-460B-88E8-146F950B5670}" type="parTrans" cxnId="{BF3FE8D6-6049-4484-82B2-84CFB4D06C04}">
      <dgm:prSet/>
      <dgm:spPr/>
      <dgm:t>
        <a:bodyPr/>
        <a:lstStyle/>
        <a:p>
          <a:endParaRPr lang="en-GB" sz="1400"/>
        </a:p>
      </dgm:t>
    </dgm:pt>
    <dgm:pt modelId="{C9924FBF-2B1C-418B-B819-5609B331BEF5}" type="sibTrans" cxnId="{BF3FE8D6-6049-4484-82B2-84CFB4D06C04}">
      <dgm:prSet/>
      <dgm:spPr/>
      <dgm:t>
        <a:bodyPr/>
        <a:lstStyle/>
        <a:p>
          <a:endParaRPr lang="en-GB" sz="1400"/>
        </a:p>
      </dgm:t>
    </dgm:pt>
    <dgm:pt modelId="{9AA40400-B0B2-4586-822F-6C6199F267D1}">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r>
            <a:rPr lang="el-GR" sz="1400" kern="1200" dirty="0">
              <a:solidFill>
                <a:prstClr val="black">
                  <a:hueOff val="0"/>
                  <a:satOff val="0"/>
                  <a:lumOff val="0"/>
                  <a:alphaOff val="0"/>
                </a:prstClr>
              </a:solidFill>
              <a:latin typeface="Calibri" panose="020F0502020204030204"/>
              <a:ea typeface="+mn-ea"/>
              <a:cs typeface="+mn-cs"/>
            </a:rPr>
            <a:t>Β</a:t>
          </a:r>
          <a:r>
            <a:rPr lang="en-GB" sz="1400" kern="1200" dirty="0" err="1">
              <a:solidFill>
                <a:prstClr val="black">
                  <a:hueOff val="0"/>
                  <a:satOff val="0"/>
                  <a:lumOff val="0"/>
                  <a:alphaOff val="0"/>
                </a:prstClr>
              </a:solidFill>
              <a:latin typeface="Calibri" panose="020F0502020204030204"/>
              <a:ea typeface="+mn-ea"/>
              <a:cs typeface="+mn-cs"/>
            </a:rPr>
            <a:t>ελτίωση</a:t>
          </a:r>
          <a:r>
            <a:rPr lang="el-GR" sz="1400" kern="1200" dirty="0">
              <a:solidFill>
                <a:prstClr val="black">
                  <a:hueOff val="0"/>
                  <a:satOff val="0"/>
                  <a:lumOff val="0"/>
                  <a:alphaOff val="0"/>
                </a:prstClr>
              </a:solidFill>
              <a:latin typeface="Calibri" panose="020F0502020204030204"/>
              <a:ea typeface="+mn-ea"/>
              <a:cs typeface="+mn-cs"/>
            </a:rPr>
            <a:t> </a:t>
          </a:r>
          <a:r>
            <a:rPr lang="en-GB" sz="1400" kern="1200" dirty="0"/>
            <a:t>του ΠΣΚΕ  </a:t>
          </a:r>
          <a:r>
            <a:rPr lang="en-GB" sz="1400" kern="1200" dirty="0" err="1"/>
            <a:t>τόσο</a:t>
          </a:r>
          <a:r>
            <a:rPr lang="en-GB" sz="1400" kern="1200" dirty="0"/>
            <a:t> </a:t>
          </a:r>
          <a:r>
            <a:rPr lang="en-GB" sz="1400" kern="1200" dirty="0" err="1"/>
            <a:t>ως</a:t>
          </a:r>
          <a:r>
            <a:rPr lang="en-GB" sz="1400" kern="1200" dirty="0"/>
            <a:t> </a:t>
          </a:r>
          <a:r>
            <a:rPr lang="en-GB" sz="1400" kern="1200" dirty="0" err="1"/>
            <a:t>εργ</a:t>
          </a:r>
          <a:r>
            <a:rPr lang="en-GB" sz="1400" kern="1200" dirty="0"/>
            <a:t>αλείο για την εξαγωγή γενικών συμπερασμάτων και αναπροσαρμογής της Στρατηγικής αλλά και ως εργαλείο παρακολούθησης των επιμέρους έργων</a:t>
          </a:r>
          <a:r>
            <a:rPr lang="el-GR" sz="1400" kern="1200" dirty="0"/>
            <a:t>.</a:t>
          </a:r>
          <a:endParaRPr lang="en-GB" sz="1400" kern="1200" dirty="0"/>
        </a:p>
      </dgm:t>
    </dgm:pt>
    <dgm:pt modelId="{34F0FE7B-95DB-4867-B4CB-88AFEDF17ED5}" type="parTrans" cxnId="{E78DF51D-6386-4E93-A406-E8339F3C148F}">
      <dgm:prSet/>
      <dgm:spPr/>
      <dgm:t>
        <a:bodyPr/>
        <a:lstStyle/>
        <a:p>
          <a:endParaRPr lang="en-GB" sz="1400"/>
        </a:p>
      </dgm:t>
    </dgm:pt>
    <dgm:pt modelId="{528E029B-AE9A-4025-BA61-BEC12EDA965C}" type="sibTrans" cxnId="{E78DF51D-6386-4E93-A406-E8339F3C148F}">
      <dgm:prSet/>
      <dgm:spPr/>
      <dgm:t>
        <a:bodyPr/>
        <a:lstStyle/>
        <a:p>
          <a:endParaRPr lang="en-GB" sz="1400"/>
        </a:p>
      </dgm:t>
    </dgm:pt>
    <dgm:pt modelId="{72831AFE-8E95-4EFA-AA12-75C3A28347F5}">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r>
            <a:rPr lang="el-GR" sz="1400" kern="1200" dirty="0"/>
            <a:t>Σ</a:t>
          </a:r>
          <a:r>
            <a:rPr lang="en-GB" sz="1400" kern="1200" dirty="0" err="1"/>
            <a:t>υγχρονισμός</a:t>
          </a:r>
          <a:r>
            <a:rPr lang="en-GB" sz="1400" kern="1200" dirty="0"/>
            <a:t> δράσεων αλλά και ανάπτυξη εργαλείων χρηματοδότησης δράσεων καινοτομίας (</a:t>
          </a:r>
          <a:r>
            <a:rPr lang="en-GB" sz="1400" i="1" kern="1200" dirty="0"/>
            <a:t>το Πρόγραμμα ήδη κινείται προς </a:t>
          </a:r>
          <a:r>
            <a:rPr lang="en-GB" sz="1400" kern="1200" dirty="0">
              <a:solidFill>
                <a:prstClr val="black">
                  <a:hueOff val="0"/>
                  <a:satOff val="0"/>
                  <a:lumOff val="0"/>
                  <a:alphaOff val="0"/>
                </a:prstClr>
              </a:solidFill>
              <a:latin typeface="Calibri" panose="020F0502020204030204"/>
              <a:ea typeface="+mn-ea"/>
              <a:cs typeface="+mn-cs"/>
            </a:rPr>
            <a:t>αυτή</a:t>
          </a:r>
          <a:r>
            <a:rPr lang="en-GB" sz="1400" i="1" kern="1200" dirty="0"/>
            <a:t> την κατεύθυνση με τη σύσταση Ταμείων</a:t>
          </a:r>
          <a:r>
            <a:rPr lang="en-GB" sz="1400" kern="1200" dirty="0"/>
            <a:t>)</a:t>
          </a:r>
        </a:p>
      </dgm:t>
    </dgm:pt>
    <dgm:pt modelId="{14B15BD5-F14B-419F-B106-129D5D22D9F5}" type="parTrans" cxnId="{02CC8AD3-DB55-4431-85D8-943C331B44B3}">
      <dgm:prSet/>
      <dgm:spPr/>
      <dgm:t>
        <a:bodyPr/>
        <a:lstStyle/>
        <a:p>
          <a:endParaRPr lang="en-GB" sz="1400"/>
        </a:p>
      </dgm:t>
    </dgm:pt>
    <dgm:pt modelId="{677B767E-4CFE-41FB-887C-11F00D7D11AA}" type="sibTrans" cxnId="{02CC8AD3-DB55-4431-85D8-943C331B44B3}">
      <dgm:prSet/>
      <dgm:spPr/>
      <dgm:t>
        <a:bodyPr/>
        <a:lstStyle/>
        <a:p>
          <a:endParaRPr lang="en-GB" sz="1400"/>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6"/>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6"/>
      <dgm:spPr/>
    </dgm:pt>
    <dgm:pt modelId="{4C5FAB8E-3F69-42F7-85F1-F9023CE13A79}" type="pres">
      <dgm:prSet presAssocID="{14A3A30A-2341-4A02-9852-E7E656DBB53C}" presName="dstNode" presStyleLbl="node1" presStyleIdx="0" presStyleCnt="6"/>
      <dgm:spPr/>
    </dgm:pt>
    <dgm:pt modelId="{3E1C046D-6723-4E52-9BBB-4FA77F1FDE30}" type="pres">
      <dgm:prSet presAssocID="{317E66A9-FE84-435B-BD16-67BACFA42045}" presName="text_1" presStyleLbl="node1" presStyleIdx="0" presStyleCnt="6" custScaleY="139167">
        <dgm:presLayoutVars>
          <dgm:bulletEnabled val="1"/>
        </dgm:presLayoutVars>
      </dgm:prSet>
      <dgm:spPr>
        <a:xfrm>
          <a:off x="584449" y="242363"/>
          <a:ext cx="11153679"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6"/>
      <dgm:spPr>
        <a:xfrm>
          <a:off x="86013" y="298854"/>
          <a:ext cx="996872" cy="996872"/>
        </a:xfrm>
        <a:prstGeom prst="ellipse">
          <a:avLst/>
        </a:prstGeom>
        <a:solidFill>
          <a:srgbClr val="FFE9CA"/>
        </a:solidFill>
        <a:ln w="6350" cap="flat" cmpd="sng" algn="ctr">
          <a:solidFill>
            <a:srgbClr val="886B48"/>
          </a:solidFill>
          <a:prstDash val="solid"/>
          <a:miter lim="800000"/>
        </a:ln>
        <a:effectLst/>
      </dgm:spPr>
    </dgm:pt>
    <dgm:pt modelId="{EC726ECC-391F-4192-83E9-4588F69F7E26}" type="pres">
      <dgm:prSet presAssocID="{FC057F4B-F982-4C18-8E9B-28319FD2A0B7}" presName="text_2" presStyleLbl="node1" presStyleIdx="1" presStyleCnt="6">
        <dgm:presLayoutVars>
          <dgm:bulletEnabled val="1"/>
        </dgm:presLayoutVars>
      </dgm:prSet>
      <dgm:spPr>
        <a:xfrm>
          <a:off x="254181" y="790177"/>
          <a:ext cx="5834525" cy="395019"/>
        </a:xfrm>
        <a:prstGeom prst="rect">
          <a:avLst/>
        </a:prstGeom>
      </dgm:spPr>
    </dgm:pt>
    <dgm:pt modelId="{5EBC271C-2FB9-4422-908A-1FFC7803E2B4}" type="pres">
      <dgm:prSet presAssocID="{FC057F4B-F982-4C18-8E9B-28319FD2A0B7}" presName="accent_2" presStyleCnt="0"/>
      <dgm:spPr/>
    </dgm:pt>
    <dgm:pt modelId="{95057EC7-D3D5-45B3-8070-02F16855203E}" type="pres">
      <dgm:prSet presAssocID="{FC057F4B-F982-4C18-8E9B-28319FD2A0B7}" presName="accentRepeatNode" presStyleLbl="solidFgAcc1" presStyleIdx="1" presStyleCnt="6"/>
      <dgm:spPr>
        <a:xfrm>
          <a:off x="388534" y="754437"/>
          <a:ext cx="502958" cy="502958"/>
        </a:xfrm>
        <a:prstGeom prst="ellipse">
          <a:avLst/>
        </a:prstGeom>
        <a:solidFill>
          <a:srgbClr val="FFE9CA"/>
        </a:solidFill>
        <a:ln w="6350" cap="flat" cmpd="sng" algn="ctr">
          <a:solidFill>
            <a:srgbClr val="886B48"/>
          </a:solidFill>
          <a:prstDash val="solid"/>
          <a:miter lim="800000"/>
        </a:ln>
        <a:effectLst/>
      </dgm:spPr>
    </dgm:pt>
    <dgm:pt modelId="{3F1E9F87-5045-4FBC-8716-2822E697CB9D}" type="pres">
      <dgm:prSet presAssocID="{B88DF68E-FD5B-462D-8861-B19A76DBA8A6}" presName="text_3" presStyleLbl="node1" presStyleIdx="2" presStyleCnt="6" custScaleY="111028" custLinFactNeighborX="178">
        <dgm:presLayoutVars>
          <dgm:bulletEnabled val="1"/>
        </dgm:presLayoutVars>
      </dgm:prSet>
      <dgm:spPr>
        <a:prstGeom prst="rect">
          <a:avLst/>
        </a:prstGeom>
      </dgm:spPr>
    </dgm:pt>
    <dgm:pt modelId="{0422E7D4-89B3-415C-B384-A2E62454E9B2}" type="pres">
      <dgm:prSet presAssocID="{B88DF68E-FD5B-462D-8861-B19A76DBA8A6}" presName="accent_3" presStyleCnt="0"/>
      <dgm:spPr/>
    </dgm:pt>
    <dgm:pt modelId="{51B93BD1-B98D-48CD-8174-5C17EB33B1D1}" type="pres">
      <dgm:prSet presAssocID="{B88DF68E-FD5B-462D-8861-B19A76DBA8A6}" presName="accentRepeatNode" presStyleLbl="solidFgAcc1" presStyleIdx="2" presStyleCnt="6"/>
      <dgm:spPr>
        <a:xfrm>
          <a:off x="539880" y="1357910"/>
          <a:ext cx="502958" cy="502958"/>
        </a:xfrm>
        <a:prstGeom prst="ellipse">
          <a:avLst/>
        </a:prstGeom>
        <a:solidFill>
          <a:srgbClr val="FFE9CA"/>
        </a:solidFill>
        <a:ln w="6350" cap="flat" cmpd="sng" algn="ctr">
          <a:solidFill>
            <a:srgbClr val="886B48"/>
          </a:solidFill>
          <a:prstDash val="solid"/>
          <a:miter lim="800000"/>
        </a:ln>
        <a:effectLst/>
      </dgm:spPr>
    </dgm:pt>
    <dgm:pt modelId="{9C64696E-A7BF-403F-8E7F-675B8344C612}" type="pres">
      <dgm:prSet presAssocID="{A3A6A736-E69B-4E29-8070-858FA15226F6}" presName="text_4" presStyleLbl="node1" presStyleIdx="3" presStyleCnt="6">
        <dgm:presLayoutVars>
          <dgm:bulletEnabled val="1"/>
        </dgm:presLayoutVars>
      </dgm:prSet>
      <dgm:spPr>
        <a:xfrm>
          <a:off x="952509" y="3239861"/>
          <a:ext cx="10785619" cy="648200"/>
        </a:xfrm>
        <a:prstGeom prst="rect">
          <a:avLst/>
        </a:prstGeom>
      </dgm:spPr>
    </dgm:pt>
    <dgm:pt modelId="{6638CFCB-4BEB-4F29-B2E2-1EB1EE517938}" type="pres">
      <dgm:prSet presAssocID="{A3A6A736-E69B-4E29-8070-858FA15226F6}" presName="accent_4" presStyleCnt="0"/>
      <dgm:spPr/>
    </dgm:pt>
    <dgm:pt modelId="{7EF7AC36-A898-4B36-9291-4DEC19E232AF}" type="pres">
      <dgm:prSet presAssocID="{A3A6A736-E69B-4E29-8070-858FA15226F6}" presName="accentRepeatNode" presStyleLbl="solidFgAcc1" presStyleIdx="3" presStyleCnt="6"/>
      <dgm:spPr>
        <a:xfrm>
          <a:off x="547384" y="3158836"/>
          <a:ext cx="810250" cy="810250"/>
        </a:xfrm>
        <a:prstGeom prst="ellipse">
          <a:avLst/>
        </a:prstGeom>
        <a:solidFill>
          <a:srgbClr val="FFE9CA"/>
        </a:solidFill>
        <a:ln w="6350" cap="flat" cmpd="sng" algn="ctr">
          <a:solidFill>
            <a:srgbClr val="886B48"/>
          </a:solidFill>
          <a:prstDash val="solid"/>
          <a:miter lim="800000"/>
        </a:ln>
        <a:effectLst/>
      </dgm:spPr>
    </dgm:pt>
    <dgm:pt modelId="{D9D103D4-1673-4FCC-BD2A-42A54AC7FF57}" type="pres">
      <dgm:prSet presAssocID="{9AA40400-B0B2-4586-822F-6C6199F267D1}" presName="text_5" presStyleLbl="node1" presStyleIdx="4" presStyleCnt="6">
        <dgm:presLayoutVars>
          <dgm:bulletEnabled val="1"/>
        </dgm:presLayoutVars>
      </dgm:prSet>
      <dgm:spPr>
        <a:xfrm>
          <a:off x="488027" y="4211851"/>
          <a:ext cx="11250101" cy="648200"/>
        </a:xfrm>
        <a:prstGeom prst="rect">
          <a:avLst/>
        </a:prstGeom>
      </dgm:spPr>
    </dgm:pt>
    <dgm:pt modelId="{921A02AC-2490-4272-A671-CCBF198EBDF0}" type="pres">
      <dgm:prSet presAssocID="{9AA40400-B0B2-4586-822F-6C6199F267D1}" presName="accent_5" presStyleCnt="0"/>
      <dgm:spPr/>
    </dgm:pt>
    <dgm:pt modelId="{745E1C27-7706-46E7-AE9A-B46EBB7B575D}" type="pres">
      <dgm:prSet presAssocID="{9AA40400-B0B2-4586-822F-6C6199F267D1}" presName="accentRepeatNode" presStyleLbl="solidFgAcc1" presStyleIdx="4" presStyleCnt="6"/>
      <dgm:spPr>
        <a:xfrm>
          <a:off x="82902" y="4130826"/>
          <a:ext cx="810250" cy="810250"/>
        </a:xfrm>
        <a:prstGeom prst="ellipse">
          <a:avLst/>
        </a:prstGeom>
        <a:solidFill>
          <a:srgbClr val="FFE9CA"/>
        </a:solidFill>
        <a:ln w="6350" cap="flat" cmpd="sng" algn="ctr">
          <a:solidFill>
            <a:srgbClr val="886B48"/>
          </a:solidFill>
          <a:prstDash val="solid"/>
          <a:miter lim="800000"/>
        </a:ln>
        <a:effectLst/>
      </dgm:spPr>
    </dgm:pt>
    <dgm:pt modelId="{24F726D4-AC4A-49DA-8698-98BE37E030A8}" type="pres">
      <dgm:prSet presAssocID="{72831AFE-8E95-4EFA-AA12-75C3A28347F5}" presName="text_6" presStyleLbl="node1" presStyleIdx="5" presStyleCnt="6">
        <dgm:presLayoutVars>
          <dgm:bulletEnabled val="1"/>
        </dgm:presLayoutVars>
      </dgm:prSet>
      <dgm:spPr>
        <a:xfrm>
          <a:off x="415971" y="4365192"/>
          <a:ext cx="11322157" cy="545765"/>
        </a:xfrm>
        <a:prstGeom prst="rect">
          <a:avLst/>
        </a:prstGeom>
      </dgm:spPr>
    </dgm:pt>
    <dgm:pt modelId="{C45D86B4-3ECD-4438-B3E1-0D083DA31B72}" type="pres">
      <dgm:prSet presAssocID="{72831AFE-8E95-4EFA-AA12-75C3A28347F5}" presName="accent_6" presStyleCnt="0"/>
      <dgm:spPr/>
    </dgm:pt>
    <dgm:pt modelId="{DFDDD1DF-E4F1-4259-B2CE-9C248513F905}" type="pres">
      <dgm:prSet presAssocID="{72831AFE-8E95-4EFA-AA12-75C3A28347F5}" presName="accentRepeatNode" presStyleLbl="solidFgAcc1" presStyleIdx="5" presStyleCnt="6"/>
      <dgm:spPr>
        <a:xfrm>
          <a:off x="74867" y="4296972"/>
          <a:ext cx="682207" cy="682207"/>
        </a:xfrm>
        <a:prstGeom prst="ellipse">
          <a:avLst/>
        </a:prstGeom>
        <a:solidFill>
          <a:srgbClr val="FFE9CA"/>
        </a:solidFill>
        <a:ln w="6350" cap="flat" cmpd="sng" algn="ctr">
          <a:solidFill>
            <a:srgbClr val="886B48"/>
          </a:solidFill>
          <a:prstDash val="solid"/>
          <a:miter lim="800000"/>
        </a:ln>
        <a:effectLst/>
      </dgm:spPr>
    </dgm:pt>
  </dgm:ptLst>
  <dgm:cxnLst>
    <dgm:cxn modelId="{B7E3D716-67A4-4F1F-8489-93077F8B46F1}" type="presOf" srcId="{B88DF68E-FD5B-462D-8861-B19A76DBA8A6}" destId="{3F1E9F87-5045-4FBC-8716-2822E697CB9D}" srcOrd="0" destOrd="0" presId="urn:microsoft.com/office/officeart/2008/layout/VerticalCurvedList"/>
    <dgm:cxn modelId="{E78DF51D-6386-4E93-A406-E8339F3C148F}" srcId="{14A3A30A-2341-4A02-9852-E7E656DBB53C}" destId="{9AA40400-B0B2-4586-822F-6C6199F267D1}" srcOrd="4" destOrd="0" parTransId="{34F0FE7B-95DB-4867-B4CB-88AFEDF17ED5}" sibTransId="{528E029B-AE9A-4025-BA61-BEC12EDA965C}"/>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19CB659B-7A59-4B42-AB97-5ECD90540C5B}" type="presOf" srcId="{72831AFE-8E95-4EFA-AA12-75C3A28347F5}" destId="{24F726D4-AC4A-49DA-8698-98BE37E030A8}" srcOrd="0" destOrd="0" presId="urn:microsoft.com/office/officeart/2008/layout/VerticalCurvedList"/>
    <dgm:cxn modelId="{456725AF-23ED-4458-A9E0-9A0F068F124C}" type="presOf" srcId="{9AA40400-B0B2-4586-822F-6C6199F267D1}" destId="{D9D103D4-1673-4FCC-BD2A-42A54AC7FF57}" srcOrd="0" destOrd="0" presId="urn:microsoft.com/office/officeart/2008/layout/VerticalCurvedList"/>
    <dgm:cxn modelId="{1C97D9B1-9B76-4AFE-BA82-FD21A51AD0FB}" type="presOf" srcId="{FC057F4B-F982-4C18-8E9B-28319FD2A0B7}" destId="{EC726ECC-391F-4192-83E9-4588F69F7E26}" srcOrd="0" destOrd="0" presId="urn:microsoft.com/office/officeart/2008/layout/VerticalCurvedList"/>
    <dgm:cxn modelId="{3D8BF3B3-9B49-44FA-8BDC-D6B8130C1B71}" type="presOf" srcId="{6D1348F2-2A29-4CFF-8F7F-780A1768329F}" destId="{ADEDB903-B4D4-41BD-9438-4796BF9EEFAC}" srcOrd="0" destOrd="0" presId="urn:microsoft.com/office/officeart/2008/layout/VerticalCurvedList"/>
    <dgm:cxn modelId="{51ADD7CE-9D4D-455F-B0EC-7415B618847E}" srcId="{14A3A30A-2341-4A02-9852-E7E656DBB53C}" destId="{FC057F4B-F982-4C18-8E9B-28319FD2A0B7}" srcOrd="1" destOrd="0" parTransId="{DB3BCE2F-1A1A-47CE-B3F1-122C70C571C1}" sibTransId="{4FD649BE-7128-474B-B274-BB004A140270}"/>
    <dgm:cxn modelId="{114F3BD0-9827-431D-8D1D-211D9441BC7C}" srcId="{14A3A30A-2341-4A02-9852-E7E656DBB53C}" destId="{B88DF68E-FD5B-462D-8861-B19A76DBA8A6}" srcOrd="2" destOrd="0" parTransId="{AF362A83-7292-4DF4-A930-8F8F273302A2}" sibTransId="{AEEB93EB-54AA-4637-BA99-4C65E255D6AD}"/>
    <dgm:cxn modelId="{02CC8AD3-DB55-4431-85D8-943C331B44B3}" srcId="{14A3A30A-2341-4A02-9852-E7E656DBB53C}" destId="{72831AFE-8E95-4EFA-AA12-75C3A28347F5}" srcOrd="5" destOrd="0" parTransId="{14B15BD5-F14B-419F-B106-129D5D22D9F5}" sibTransId="{677B767E-4CFE-41FB-887C-11F00D7D11AA}"/>
    <dgm:cxn modelId="{BF3FE8D6-6049-4484-82B2-84CFB4D06C04}" srcId="{14A3A30A-2341-4A02-9852-E7E656DBB53C}" destId="{A3A6A736-E69B-4E29-8070-858FA15226F6}" srcOrd="3" destOrd="0" parTransId="{26B4412D-4555-460B-88E8-146F950B5670}" sibTransId="{C9924FBF-2B1C-418B-B819-5609B331BEF5}"/>
    <dgm:cxn modelId="{6A13B5ED-E6EE-45B6-9E73-DF8F56DA43AE}" type="presOf" srcId="{A3A6A736-E69B-4E29-8070-858FA15226F6}" destId="{9C64696E-A7BF-403F-8E7F-675B8344C612}"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CB11BC5C-BB8C-4412-9257-472E594A2022}" type="presParOf" srcId="{74B2AF90-ADCA-4E2F-AF05-AAF8CDE2D26E}" destId="{EC726ECC-391F-4192-83E9-4588F69F7E26}" srcOrd="3" destOrd="0" presId="urn:microsoft.com/office/officeart/2008/layout/VerticalCurvedList"/>
    <dgm:cxn modelId="{1D8DEF98-25BD-4666-B201-108DE69DC78D}" type="presParOf" srcId="{74B2AF90-ADCA-4E2F-AF05-AAF8CDE2D26E}" destId="{5EBC271C-2FB9-4422-908A-1FFC7803E2B4}" srcOrd="4" destOrd="0" presId="urn:microsoft.com/office/officeart/2008/layout/VerticalCurvedList"/>
    <dgm:cxn modelId="{B692CD53-B6C7-4AC7-97CD-506E20C2D4C8}" type="presParOf" srcId="{5EBC271C-2FB9-4422-908A-1FFC7803E2B4}" destId="{95057EC7-D3D5-45B3-8070-02F16855203E}" srcOrd="0" destOrd="0" presId="urn:microsoft.com/office/officeart/2008/layout/VerticalCurvedList"/>
    <dgm:cxn modelId="{CDB52C14-2358-4FBA-ADFC-C965AB77DC5D}" type="presParOf" srcId="{74B2AF90-ADCA-4E2F-AF05-AAF8CDE2D26E}" destId="{3F1E9F87-5045-4FBC-8716-2822E697CB9D}" srcOrd="5" destOrd="0" presId="urn:microsoft.com/office/officeart/2008/layout/VerticalCurvedList"/>
    <dgm:cxn modelId="{14FBF827-627E-445C-9885-8406F813A503}" type="presParOf" srcId="{74B2AF90-ADCA-4E2F-AF05-AAF8CDE2D26E}" destId="{0422E7D4-89B3-415C-B384-A2E62454E9B2}" srcOrd="6" destOrd="0" presId="urn:microsoft.com/office/officeart/2008/layout/VerticalCurvedList"/>
    <dgm:cxn modelId="{7195170A-8BB0-469C-B73E-5FB18450CA6B}" type="presParOf" srcId="{0422E7D4-89B3-415C-B384-A2E62454E9B2}" destId="{51B93BD1-B98D-48CD-8174-5C17EB33B1D1}" srcOrd="0" destOrd="0" presId="urn:microsoft.com/office/officeart/2008/layout/VerticalCurvedList"/>
    <dgm:cxn modelId="{DB26F82C-B8A3-46E2-80F6-D4B1DDF2139D}" type="presParOf" srcId="{74B2AF90-ADCA-4E2F-AF05-AAF8CDE2D26E}" destId="{9C64696E-A7BF-403F-8E7F-675B8344C612}" srcOrd="7" destOrd="0" presId="urn:microsoft.com/office/officeart/2008/layout/VerticalCurvedList"/>
    <dgm:cxn modelId="{4A69B67D-D9B9-47A3-97DB-D21730E791CD}" type="presParOf" srcId="{74B2AF90-ADCA-4E2F-AF05-AAF8CDE2D26E}" destId="{6638CFCB-4BEB-4F29-B2E2-1EB1EE517938}" srcOrd="8" destOrd="0" presId="urn:microsoft.com/office/officeart/2008/layout/VerticalCurvedList"/>
    <dgm:cxn modelId="{E015E775-C9F8-4DEC-96B4-D0823B6C6B2E}" type="presParOf" srcId="{6638CFCB-4BEB-4F29-B2E2-1EB1EE517938}" destId="{7EF7AC36-A898-4B36-9291-4DEC19E232AF}" srcOrd="0" destOrd="0" presId="urn:microsoft.com/office/officeart/2008/layout/VerticalCurvedList"/>
    <dgm:cxn modelId="{A24D7E35-A031-4AF4-838B-DCA615DD6F01}" type="presParOf" srcId="{74B2AF90-ADCA-4E2F-AF05-AAF8CDE2D26E}" destId="{D9D103D4-1673-4FCC-BD2A-42A54AC7FF57}" srcOrd="9" destOrd="0" presId="urn:microsoft.com/office/officeart/2008/layout/VerticalCurvedList"/>
    <dgm:cxn modelId="{9610A683-63E8-4728-B213-46956B55E557}" type="presParOf" srcId="{74B2AF90-ADCA-4E2F-AF05-AAF8CDE2D26E}" destId="{921A02AC-2490-4272-A671-CCBF198EBDF0}" srcOrd="10" destOrd="0" presId="urn:microsoft.com/office/officeart/2008/layout/VerticalCurvedList"/>
    <dgm:cxn modelId="{1547D45B-5DB0-499E-BC7A-E2E993E432E3}" type="presParOf" srcId="{921A02AC-2490-4272-A671-CCBF198EBDF0}" destId="{745E1C27-7706-46E7-AE9A-B46EBB7B575D}" srcOrd="0" destOrd="0" presId="urn:microsoft.com/office/officeart/2008/layout/VerticalCurvedList"/>
    <dgm:cxn modelId="{F72CF4FC-5C7D-473C-A2B5-7B678C772016}" type="presParOf" srcId="{74B2AF90-ADCA-4E2F-AF05-AAF8CDE2D26E}" destId="{24F726D4-AC4A-49DA-8698-98BE37E030A8}" srcOrd="11" destOrd="0" presId="urn:microsoft.com/office/officeart/2008/layout/VerticalCurvedList"/>
    <dgm:cxn modelId="{34518028-0DD1-4A5D-8726-4F7FD8D46EAB}" type="presParOf" srcId="{74B2AF90-ADCA-4E2F-AF05-AAF8CDE2D26E}" destId="{C45D86B4-3ECD-4438-B3E1-0D083DA31B72}" srcOrd="12" destOrd="0" presId="urn:microsoft.com/office/officeart/2008/layout/VerticalCurvedList"/>
    <dgm:cxn modelId="{F928876D-958F-4EC3-ACC9-DBA9CB97A179}" type="presParOf" srcId="{C45D86B4-3ECD-4438-B3E1-0D083DA31B72}" destId="{DFDDD1DF-E4F1-4259-B2CE-9C248513F90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GB"/>
        </a:p>
      </dgm:t>
    </dgm:pt>
    <dgm:pt modelId="{317E66A9-FE84-435B-BD16-67BACFA42045}">
      <dgm:prSet phldrT="[Κείμενο]" custT="1"/>
      <dgm:spPr>
        <a:xfrm>
          <a:off x="436622" y="289135"/>
          <a:ext cx="6103288" cy="578640"/>
        </a:xfrm>
        <a:prstGeom prst="rect">
          <a:avLst/>
        </a:prstGeom>
        <a:solidFill>
          <a:srgbClr val="44546A"/>
        </a:solidFill>
      </dgm:spPr>
      <dgm:t>
        <a:bodyPr/>
        <a:lstStyle/>
        <a:p>
          <a:pPr algn="just">
            <a:buClr>
              <a:srgbClr val="C00000"/>
            </a:buClr>
            <a:buFont typeface="Wingdings" panose="05000000000000000000" pitchFamily="2" charset="2"/>
            <a:buNone/>
          </a:pPr>
          <a:r>
            <a:rPr lang="el-GR" sz="1200" dirty="0"/>
            <a:t>Σε σχέση με την κατανομή των πόρων του Σχεδίου μεταξύ των βασικών Επιχειρησιακών Προγραμμάτων του ΕΣΠΑ 2014-2020 διαπιστώνεται η ενίσχυση των πόρων στο ΕΠΑΝΕΚ, ΕΠΑΝΑΔ-ΕΔΒΜ και ΕΠ ΜΔΤ</a:t>
          </a:r>
          <a:endParaRPr lang="en-GB" sz="1200" b="1" dirty="0">
            <a:latin typeface="Arial" panose="020B0604020202020204"/>
            <a:ea typeface="+mn-ea"/>
            <a:cs typeface="+mn-cs"/>
          </a:endParaRPr>
        </a:p>
      </dgm:t>
    </dgm:pt>
    <dgm:pt modelId="{9AC91FA5-AE25-4CA2-BB68-4AA33BD6E16C}" type="parTrans" cxnId="{44251D5F-D4FF-43BD-96F2-95E99DC0B676}">
      <dgm:prSet/>
      <dgm:spPr/>
      <dgm:t>
        <a:bodyPr/>
        <a:lstStyle/>
        <a:p>
          <a:pPr algn="just"/>
          <a:endParaRPr lang="en-GB" sz="11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dgm:spPr>
      <dgm:t>
        <a:bodyPr/>
        <a:lstStyle/>
        <a:p>
          <a:pPr algn="just"/>
          <a:endParaRPr lang="en-GB" sz="1100" b="1"/>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1"/>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1"/>
      <dgm:spPr/>
    </dgm:pt>
    <dgm:pt modelId="{4C5FAB8E-3F69-42F7-85F1-F9023CE13A79}" type="pres">
      <dgm:prSet presAssocID="{14A3A30A-2341-4A02-9852-E7E656DBB53C}" presName="dstNode" presStyleLbl="node1" presStyleIdx="0" presStyleCnt="1"/>
      <dgm:spPr/>
    </dgm:pt>
    <dgm:pt modelId="{3E1C046D-6723-4E52-9BBB-4FA77F1FDE30}" type="pres">
      <dgm:prSet presAssocID="{317E66A9-FE84-435B-BD16-67BACFA42045}" presName="text_1" presStyleLbl="node1" presStyleIdx="0" presStyleCnt="1" custScaleY="139167">
        <dgm:presLayoutVars>
          <dgm:bulletEnabled val="1"/>
        </dgm:presLayoutVars>
      </dgm:prSet>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1"/>
      <dgm:spPr>
        <a:xfrm>
          <a:off x="74972" y="216805"/>
          <a:ext cx="723301" cy="723301"/>
        </a:xfrm>
        <a:prstGeom prst="ellipse">
          <a:avLst/>
        </a:prstGeom>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3D8BF3B3-9B49-44FA-8BDC-D6B8130C1B71}" type="presOf" srcId="{6D1348F2-2A29-4CFF-8F7F-780A1768329F}" destId="{ADEDB903-B4D4-41BD-9438-4796BF9EEFAC}"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xfrm>
          <a:off x="436622" y="289135"/>
          <a:ext cx="6103288" cy="578640"/>
        </a:xfrm>
        <a:prstGeom prst="rect">
          <a:avLst/>
        </a:prstGeom>
        <a:solidFill>
          <a:sysClr val="window" lastClr="FFFFFF">
            <a:lumMod val="95000"/>
          </a:sysClr>
        </a:solidFill>
        <a:ln w="12700" cap="flat" cmpd="sng" algn="ctr">
          <a:solidFill>
            <a:srgbClr val="886B48"/>
          </a:solidFill>
          <a:prstDash val="solid"/>
          <a:miter lim="800000"/>
        </a:ln>
        <a:effectLst/>
      </dgm:spPr>
      <dgm:t>
        <a:bodyPr/>
        <a:lstStyle/>
        <a:p>
          <a:pPr algn="just">
            <a:buClr>
              <a:srgbClr val="C00000"/>
            </a:buClr>
            <a:buFont typeface="Wingdings" panose="05000000000000000000" pitchFamily="2" charset="2"/>
            <a:buNone/>
          </a:pPr>
          <a:r>
            <a:rPr lang="el-GR" sz="1400" dirty="0"/>
            <a:t>Βαθμός εφαρμογής του Σχεδίου Δράσης της </a:t>
          </a:r>
          <a:r>
            <a:rPr lang="en-GB" sz="1400" dirty="0"/>
            <a:t>RIS</a:t>
          </a:r>
          <a:r>
            <a:rPr lang="el-GR" sz="1400" dirty="0"/>
            <a:t>3 για το ΕΠΑνΕΚ, το ΕΠΑΝΑΔ-ΔΒΜ και το ΕΠ ΜΔΤ συνολικά (σε χιλ. €)</a:t>
          </a:r>
          <a:endParaRPr lang="en-GB" sz="1400" dirty="0"/>
        </a:p>
      </dgm:t>
    </dgm:pt>
    <dgm:pt modelId="{9AC91FA5-AE25-4CA2-BB68-4AA33BD6E16C}" type="parTrans" cxnId="{44251D5F-D4FF-43BD-96F2-95E99DC0B676}">
      <dgm:prSet/>
      <dgm:spPr/>
      <dgm:t>
        <a:bodyPr/>
        <a:lstStyle/>
        <a:p>
          <a:pPr algn="just"/>
          <a:endParaRPr lang="en-GB" sz="11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100" b="1"/>
        </a:p>
      </dgm:t>
    </dgm:pt>
    <dgm:pt modelId="{4478C0E9-F34F-4AFC-98E9-5B34FAD76E3B}">
      <dgm:prSet phldrT="[Κείμενο]" custT="1"/>
      <dgm:spPr>
        <a:xfrm>
          <a:off x="436622" y="289135"/>
          <a:ext cx="6103288" cy="578640"/>
        </a:xfrm>
        <a:solidFill>
          <a:sysClr val="window" lastClr="FFFFFF">
            <a:lumMod val="95000"/>
          </a:sysClr>
        </a:solidFill>
        <a:ln w="12700" cap="flat" cmpd="sng" algn="ctr">
          <a:solidFill>
            <a:srgbClr val="886B48"/>
          </a:solidFill>
          <a:prstDash val="solid"/>
          <a:miter lim="800000"/>
        </a:ln>
        <a:effectLst/>
      </dgm:spPr>
      <dgm:t>
        <a:bodyPr/>
        <a:lstStyle/>
        <a:p>
          <a:pPr algn="just">
            <a:lnSpc>
              <a:spcPct val="100000"/>
            </a:lnSpc>
            <a:spcAft>
              <a:spcPts val="0"/>
            </a:spcAft>
          </a:pPr>
          <a:r>
            <a:rPr lang="el-GR" sz="1400" dirty="0">
              <a:effectLst/>
              <a:latin typeface="Calibri" panose="020F0502020204030204" pitchFamily="34" charset="0"/>
              <a:ea typeface="Tahoma" panose="020B0604030504040204" pitchFamily="34" charset="0"/>
              <a:cs typeface="Calibri" panose="020F0502020204030204" pitchFamily="34" charset="0"/>
            </a:rPr>
            <a:t>Π/Υ Δράσεων ΣΔ: </a:t>
          </a:r>
          <a:r>
            <a:rPr lang="el-GR" sz="1400" b="1" dirty="0">
              <a:effectLst/>
              <a:latin typeface="Calibri" panose="020F0502020204030204" pitchFamily="34" charset="0"/>
              <a:ea typeface="Tahoma" panose="020B0604030504040204" pitchFamily="34" charset="0"/>
              <a:cs typeface="Calibri" panose="020F0502020204030204" pitchFamily="34" charset="0"/>
            </a:rPr>
            <a:t>3.036.644,09 χιλ. €</a:t>
          </a:r>
          <a:r>
            <a:rPr lang="el-GR" sz="1400" dirty="0">
              <a:effectLst/>
              <a:latin typeface="Calibri" panose="020F0502020204030204" pitchFamily="34" charset="0"/>
              <a:ea typeface="Tahoma" panose="020B0604030504040204" pitchFamily="34" charset="0"/>
              <a:cs typeface="Calibri" panose="020F0502020204030204" pitchFamily="34" charset="0"/>
            </a:rPr>
            <a:t>, </a:t>
          </a:r>
        </a:p>
        <a:p>
          <a:pPr algn="just">
            <a:lnSpc>
              <a:spcPct val="100000"/>
            </a:lnSpc>
            <a:spcAft>
              <a:spcPts val="0"/>
            </a:spcAft>
          </a:pPr>
          <a:r>
            <a:rPr lang="el-GR" sz="1400" dirty="0">
              <a:effectLst/>
              <a:latin typeface="Calibri" panose="020F0502020204030204" pitchFamily="34" charset="0"/>
              <a:ea typeface="Tahoma" panose="020B0604030504040204" pitchFamily="34" charset="0"/>
              <a:cs typeface="Calibri" panose="020F0502020204030204" pitchFamily="34" charset="0"/>
            </a:rPr>
            <a:t>Π/Υ Προσκλήσεων: </a:t>
          </a:r>
          <a:r>
            <a:rPr lang="el-GR" sz="1400" b="1" dirty="0">
              <a:effectLst/>
              <a:latin typeface="Calibri" panose="020F0502020204030204" pitchFamily="34" charset="0"/>
              <a:ea typeface="Tahoma" panose="020B0604030504040204" pitchFamily="34" charset="0"/>
              <a:cs typeface="Calibri" panose="020F0502020204030204" pitchFamily="34" charset="0"/>
            </a:rPr>
            <a:t>3.746.452,35 χιλ. €</a:t>
          </a:r>
          <a:r>
            <a:rPr lang="el-GR" sz="1400" dirty="0">
              <a:effectLst/>
              <a:latin typeface="Calibri" panose="020F0502020204030204" pitchFamily="34" charset="0"/>
              <a:ea typeface="Tahoma" panose="020B0604030504040204" pitchFamily="34" charset="0"/>
              <a:cs typeface="Calibri" panose="020F0502020204030204" pitchFamily="34" charset="0"/>
            </a:rPr>
            <a:t>. </a:t>
          </a:r>
        </a:p>
        <a:p>
          <a:pPr algn="just">
            <a:lnSpc>
              <a:spcPct val="100000"/>
            </a:lnSpc>
            <a:spcAft>
              <a:spcPts val="0"/>
            </a:spcAft>
          </a:pPr>
          <a:r>
            <a:rPr lang="el-GR" sz="1400" b="1" dirty="0">
              <a:effectLst/>
              <a:latin typeface="Calibri" panose="020F0502020204030204" pitchFamily="34" charset="0"/>
              <a:ea typeface="Tahoma" panose="020B0604030504040204" pitchFamily="34" charset="0"/>
              <a:cs typeface="Calibri" panose="020F0502020204030204" pitchFamily="34" charset="0"/>
            </a:rPr>
            <a:t>Ποσοστό ενεργοποίησης: 123,37%.</a:t>
          </a:r>
          <a:endParaRPr lang="en-GB" sz="1400" dirty="0"/>
        </a:p>
      </dgm:t>
    </dgm:pt>
    <dgm:pt modelId="{84506AF3-7913-4FB5-A032-2DA13C2827E4}" type="parTrans" cxnId="{8A2BFE5E-63EC-46CA-9C3A-3E3DD2EAC696}">
      <dgm:prSet/>
      <dgm:spPr/>
      <dgm:t>
        <a:bodyPr/>
        <a:lstStyle/>
        <a:p>
          <a:endParaRPr lang="en-GB"/>
        </a:p>
      </dgm:t>
    </dgm:pt>
    <dgm:pt modelId="{805A969C-6D9E-4F63-B053-9A37DCBD0915}" type="sibTrans" cxnId="{8A2BFE5E-63EC-46CA-9C3A-3E3DD2EAC696}">
      <dgm:prSet/>
      <dgm:spPr/>
      <dgm:t>
        <a:bodyPr/>
        <a:lstStyle/>
        <a:p>
          <a:endParaRPr lang="en-GB"/>
        </a:p>
      </dgm:t>
    </dgm:pt>
    <dgm:pt modelId="{8FAFEA24-5FB9-4C95-B34B-FD2D0E236B82}">
      <dgm:prSet phldrT="[Κείμενο]" custT="1"/>
      <dgm:spPr>
        <a:xfrm>
          <a:off x="436622" y="289135"/>
          <a:ext cx="6103288" cy="578640"/>
        </a:xfrm>
        <a:solidFill>
          <a:sysClr val="window" lastClr="FFFFFF">
            <a:lumMod val="95000"/>
          </a:sysClr>
        </a:solidFill>
        <a:ln w="12700" cap="flat" cmpd="sng" algn="ctr">
          <a:solidFill>
            <a:srgbClr val="886B48"/>
          </a:solidFill>
          <a:prstDash val="solid"/>
          <a:miter lim="800000"/>
        </a:ln>
        <a:effectLst/>
      </dgm:spPr>
      <dgm:t>
        <a:bodyPr/>
        <a:lstStyle/>
        <a:p>
          <a:pPr algn="just">
            <a:spcAft>
              <a:spcPts val="0"/>
            </a:spcAft>
          </a:pPr>
          <a:r>
            <a:rPr lang="el-GR" sz="1400" dirty="0">
              <a:effectLst/>
              <a:latin typeface="Calibri" panose="020F0502020204030204" pitchFamily="34" charset="0"/>
              <a:ea typeface="Tahoma" panose="020B0604030504040204" pitchFamily="34" charset="0"/>
              <a:cs typeface="Calibri" panose="020F0502020204030204" pitchFamily="34" charset="0"/>
            </a:rPr>
            <a:t>Π/Υ εντάξεων: </a:t>
          </a:r>
          <a:r>
            <a:rPr lang="el-GR" sz="1400" b="1" dirty="0">
              <a:effectLst/>
              <a:latin typeface="Calibri" panose="020F0502020204030204" pitchFamily="34" charset="0"/>
              <a:ea typeface="Tahoma" panose="020B0604030504040204" pitchFamily="34" charset="0"/>
              <a:cs typeface="Calibri" panose="020F0502020204030204" pitchFamily="34" charset="0"/>
            </a:rPr>
            <a:t>4.228.981,39 χιλ. €. </a:t>
          </a:r>
        </a:p>
        <a:p>
          <a:pPr algn="just">
            <a:spcAft>
              <a:spcPts val="0"/>
            </a:spcAft>
          </a:pPr>
          <a:r>
            <a:rPr lang="el-GR" sz="1400" b="0" dirty="0">
              <a:effectLst/>
              <a:latin typeface="Calibri" panose="020F0502020204030204" pitchFamily="34" charset="0"/>
              <a:ea typeface="Tahoma" panose="020B0604030504040204" pitchFamily="34" charset="0"/>
              <a:cs typeface="Calibri" panose="020F0502020204030204" pitchFamily="34" charset="0"/>
            </a:rPr>
            <a:t>Ποσοστό επί των Προσκλήσεων</a:t>
          </a:r>
          <a:r>
            <a:rPr lang="el-GR" sz="1400" b="1" dirty="0">
              <a:effectLst/>
              <a:latin typeface="Calibri" panose="020F0502020204030204" pitchFamily="34" charset="0"/>
              <a:ea typeface="Tahoma" panose="020B0604030504040204" pitchFamily="34" charset="0"/>
              <a:cs typeface="Calibri" panose="020F0502020204030204" pitchFamily="34" charset="0"/>
            </a:rPr>
            <a:t>: 112,88% </a:t>
          </a:r>
          <a:r>
            <a:rPr lang="el-GR" sz="1400" dirty="0">
              <a:effectLst/>
              <a:latin typeface="Calibri" panose="020F0502020204030204" pitchFamily="34" charset="0"/>
              <a:ea typeface="Tahoma" panose="020B0604030504040204" pitchFamily="34" charset="0"/>
              <a:cs typeface="Calibri" panose="020F0502020204030204" pitchFamily="34" charset="0"/>
            </a:rPr>
            <a:t>απεικονίζοντας τη μεγάλη ζήτηση των φορέων για χρηματοδότηση για την υλοποίηση έργων ΕΤΑΚ.</a:t>
          </a:r>
          <a:endParaRPr lang="en-GB" sz="1400" dirty="0"/>
        </a:p>
      </dgm:t>
    </dgm:pt>
    <dgm:pt modelId="{C53A700D-3442-405D-85BD-C3A6FAA846B8}" type="parTrans" cxnId="{70437896-EED6-408D-8999-90A43DF225E1}">
      <dgm:prSet/>
      <dgm:spPr/>
      <dgm:t>
        <a:bodyPr/>
        <a:lstStyle/>
        <a:p>
          <a:endParaRPr lang="en-GB"/>
        </a:p>
      </dgm:t>
    </dgm:pt>
    <dgm:pt modelId="{E316A222-4D6C-4B21-BF4F-C0AF11825B8A}" type="sibTrans" cxnId="{70437896-EED6-408D-8999-90A43DF225E1}">
      <dgm:prSet/>
      <dgm:spPr/>
      <dgm:t>
        <a:bodyPr/>
        <a:lstStyle/>
        <a:p>
          <a:endParaRPr lang="en-GB"/>
        </a:p>
      </dgm:t>
    </dgm:pt>
    <dgm:pt modelId="{FA8E007F-A994-45A4-A2E9-DE66F25299CF}">
      <dgm:prSet phldrT="[Κείμενο]" custT="1"/>
      <dgm:spPr>
        <a:xfrm>
          <a:off x="436622" y="289135"/>
          <a:ext cx="6103288" cy="578640"/>
        </a:xfrm>
        <a:solidFill>
          <a:sysClr val="window" lastClr="FFFFFF">
            <a:lumMod val="95000"/>
          </a:sysClr>
        </a:solidFill>
        <a:ln w="12700" cap="flat" cmpd="sng" algn="ctr">
          <a:solidFill>
            <a:srgbClr val="886B48"/>
          </a:solidFill>
          <a:prstDash val="solid"/>
          <a:miter lim="800000"/>
        </a:ln>
        <a:effectLst/>
      </dgm:spPr>
      <dgm:t>
        <a:bodyPr/>
        <a:lstStyle/>
        <a:p>
          <a:pPr algn="just">
            <a:spcAft>
              <a:spcPts val="0"/>
            </a:spcAft>
          </a:pPr>
          <a:r>
            <a:rPr lang="el-GR" sz="1400" dirty="0">
              <a:effectLst/>
              <a:latin typeface="Calibri" panose="020F0502020204030204" pitchFamily="34" charset="0"/>
              <a:ea typeface="Tahoma" panose="020B0604030504040204" pitchFamily="34" charset="0"/>
              <a:cs typeface="Calibri" panose="020F0502020204030204" pitchFamily="34" charset="0"/>
            </a:rPr>
            <a:t>Π/Υ συμβάσεων: </a:t>
          </a:r>
          <a:r>
            <a:rPr lang="el-GR" sz="1400" b="1" dirty="0">
              <a:effectLst/>
              <a:latin typeface="Calibri" panose="020F0502020204030204" pitchFamily="34" charset="0"/>
              <a:ea typeface="Tahoma" panose="020B0604030504040204" pitchFamily="34" charset="0"/>
              <a:cs typeface="Calibri" panose="020F0502020204030204" pitchFamily="34" charset="0"/>
            </a:rPr>
            <a:t>4.047.525,52 χιλ. €. </a:t>
          </a:r>
        </a:p>
        <a:p>
          <a:pPr algn="just">
            <a:spcAft>
              <a:spcPts val="0"/>
            </a:spcAft>
          </a:pPr>
          <a:r>
            <a:rPr lang="el-GR" sz="1400" b="0" dirty="0">
              <a:effectLst/>
              <a:latin typeface="Calibri" panose="020F0502020204030204" pitchFamily="34" charset="0"/>
              <a:ea typeface="Tahoma" panose="020B0604030504040204" pitchFamily="34" charset="0"/>
              <a:cs typeface="Calibri" panose="020F0502020204030204" pitchFamily="34" charset="0"/>
            </a:rPr>
            <a:t>Ποσοστό επί των Προσκλήσεων</a:t>
          </a:r>
          <a:r>
            <a:rPr lang="el-GR" sz="1400" b="1" dirty="0">
              <a:effectLst/>
              <a:latin typeface="Calibri" panose="020F0502020204030204" pitchFamily="34" charset="0"/>
              <a:ea typeface="Tahoma" panose="020B0604030504040204" pitchFamily="34" charset="0"/>
              <a:cs typeface="Calibri" panose="020F0502020204030204" pitchFamily="34" charset="0"/>
            </a:rPr>
            <a:t>: 108,04%. </a:t>
          </a:r>
        </a:p>
        <a:p>
          <a:pPr algn="just">
            <a:spcAft>
              <a:spcPts val="0"/>
            </a:spcAft>
          </a:pPr>
          <a:r>
            <a:rPr lang="el-GR" sz="1400" b="0" dirty="0">
              <a:effectLst/>
              <a:latin typeface="Calibri" panose="020F0502020204030204" pitchFamily="34" charset="0"/>
              <a:ea typeface="Tahoma" panose="020B0604030504040204" pitchFamily="34" charset="0"/>
              <a:cs typeface="Calibri" panose="020F0502020204030204" pitchFamily="34" charset="0"/>
            </a:rPr>
            <a:t>Ποσοστό επί των εντάξεων</a:t>
          </a:r>
          <a:r>
            <a:rPr lang="el-GR" sz="1400" b="1" dirty="0">
              <a:effectLst/>
              <a:latin typeface="Calibri" panose="020F0502020204030204" pitchFamily="34" charset="0"/>
              <a:ea typeface="Tahoma" panose="020B0604030504040204" pitchFamily="34" charset="0"/>
              <a:cs typeface="Calibri" panose="020F0502020204030204" pitchFamily="34" charset="0"/>
            </a:rPr>
            <a:t>: 95,71%.</a:t>
          </a:r>
          <a:endParaRPr lang="en-GB" sz="1400" dirty="0"/>
        </a:p>
      </dgm:t>
    </dgm:pt>
    <dgm:pt modelId="{4A266B81-AADE-4A46-9A08-907B4974E0BA}" type="parTrans" cxnId="{B6D82A20-3512-40C4-8A01-67C79940822B}">
      <dgm:prSet/>
      <dgm:spPr/>
      <dgm:t>
        <a:bodyPr/>
        <a:lstStyle/>
        <a:p>
          <a:endParaRPr lang="en-GB"/>
        </a:p>
      </dgm:t>
    </dgm:pt>
    <dgm:pt modelId="{BCE8AA3B-E6EA-40A5-BC04-BA5DDE13C8A2}" type="sibTrans" cxnId="{B6D82A20-3512-40C4-8A01-67C79940822B}">
      <dgm:prSet/>
      <dgm:spPr/>
      <dgm:t>
        <a:bodyPr/>
        <a:lstStyle/>
        <a:p>
          <a:endParaRPr lang="en-GB"/>
        </a:p>
      </dgm:t>
    </dgm:pt>
    <dgm:pt modelId="{793C0CE5-9DF3-4A7A-875D-4142065EA39F}">
      <dgm:prSet phldrT="[Κείμενο]" custT="1"/>
      <dgm:spPr>
        <a:xfrm>
          <a:off x="436622" y="289135"/>
          <a:ext cx="6103288" cy="578640"/>
        </a:xfrm>
        <a:solidFill>
          <a:sysClr val="window" lastClr="FFFFFF">
            <a:lumMod val="95000"/>
          </a:sysClr>
        </a:solidFill>
        <a:ln w="12700" cap="flat" cmpd="sng" algn="ctr">
          <a:solidFill>
            <a:srgbClr val="886B48"/>
          </a:solidFill>
          <a:prstDash val="solid"/>
          <a:miter lim="800000"/>
        </a:ln>
        <a:effectLst/>
      </dgm:spPr>
      <dgm:t>
        <a:bodyPr/>
        <a:lstStyle/>
        <a:p>
          <a:pPr algn="just">
            <a:spcAft>
              <a:spcPts val="0"/>
            </a:spcAft>
          </a:pPr>
          <a:r>
            <a:rPr lang="el-GR" sz="1400" dirty="0">
              <a:effectLst/>
              <a:latin typeface="Calibri" panose="020F0502020204030204" pitchFamily="34" charset="0"/>
              <a:ea typeface="Tahoma" panose="020B0604030504040204" pitchFamily="34" charset="0"/>
              <a:cs typeface="Calibri" panose="020F0502020204030204" pitchFamily="34" charset="0"/>
            </a:rPr>
            <a:t>Βάσει των παραπάνω η απορρόφηση του εγκεκριμένου προϋπολογισμού κρίνεται ως υψηλή</a:t>
          </a:r>
          <a:endParaRPr lang="en-GB" sz="1400" dirty="0"/>
        </a:p>
      </dgm:t>
    </dgm:pt>
    <dgm:pt modelId="{CB9BBD12-F0D0-4247-87E1-30FA110BF367}" type="parTrans" cxnId="{AC99EAAF-7D81-468A-8A0F-B77AB1E842A3}">
      <dgm:prSet/>
      <dgm:spPr/>
      <dgm:t>
        <a:bodyPr/>
        <a:lstStyle/>
        <a:p>
          <a:endParaRPr lang="en-GB"/>
        </a:p>
      </dgm:t>
    </dgm:pt>
    <dgm:pt modelId="{CF3CBF5C-96BD-4F60-8990-4DD5ACD97B0C}" type="sibTrans" cxnId="{AC99EAAF-7D81-468A-8A0F-B77AB1E842A3}">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5"/>
      <dgm:spPr/>
    </dgm:pt>
    <dgm:pt modelId="{ADEDB903-B4D4-41BD-9438-4796BF9EEFAC}" type="pres">
      <dgm:prSet presAssocID="{14A3A30A-2341-4A02-9852-E7E656DBB53C}" presName="conn" presStyleLbl="parChTrans1D2" presStyleIdx="0" presStyleCnt="1" custScaleX="95977"/>
      <dgm:spPr/>
    </dgm:pt>
    <dgm:pt modelId="{7131D2C9-0ACE-4679-9D70-D4F6B743580C}" type="pres">
      <dgm:prSet presAssocID="{14A3A30A-2341-4A02-9852-E7E656DBB53C}" presName="extraNode" presStyleLbl="node1" presStyleIdx="0" presStyleCnt="5"/>
      <dgm:spPr/>
    </dgm:pt>
    <dgm:pt modelId="{4C5FAB8E-3F69-42F7-85F1-F9023CE13A79}" type="pres">
      <dgm:prSet presAssocID="{14A3A30A-2341-4A02-9852-E7E656DBB53C}" presName="dstNode" presStyleLbl="node1" presStyleIdx="0" presStyleCnt="5"/>
      <dgm:spPr/>
    </dgm:pt>
    <dgm:pt modelId="{3E1C046D-6723-4E52-9BBB-4FA77F1FDE30}" type="pres">
      <dgm:prSet presAssocID="{317E66A9-FE84-435B-BD16-67BACFA42045}" presName="text_1" presStyleLbl="node1" presStyleIdx="0" presStyleCnt="5" custScaleX="102004" custScaleY="139167" custLinFactNeighborX="1713" custLinFactNeighborY="2557">
        <dgm:presLayoutVars>
          <dgm:bulletEnabled val="1"/>
        </dgm:presLayoutVars>
      </dgm:prSet>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5" custLinFactNeighborX="-10945"/>
      <dgm:spPr>
        <a:xfrm>
          <a:off x="0" y="269553"/>
          <a:ext cx="843627" cy="843627"/>
        </a:xfrm>
        <a:prstGeom prst="ellipse">
          <a:avLst/>
        </a:prstGeom>
        <a:solidFill>
          <a:srgbClr val="FFE9CA"/>
        </a:solidFill>
        <a:ln w="6350" cap="flat" cmpd="sng" algn="ctr">
          <a:solidFill>
            <a:srgbClr val="886B48"/>
          </a:solidFill>
          <a:prstDash val="solid"/>
          <a:miter lim="800000"/>
        </a:ln>
        <a:effectLst/>
      </dgm:spPr>
    </dgm:pt>
    <dgm:pt modelId="{79F92CF6-540D-4AE4-B187-005A48C0BFB6}" type="pres">
      <dgm:prSet presAssocID="{4478C0E9-F34F-4AFC-98E9-5B34FAD76E3B}" presName="text_2" presStyleLbl="node1" presStyleIdx="1" presStyleCnt="5" custScaleX="110333" custScaleY="125723" custLinFactNeighborX="-2195" custLinFactNeighborY="-854">
        <dgm:presLayoutVars>
          <dgm:bulletEnabled val="1"/>
        </dgm:presLayoutVars>
      </dgm:prSet>
      <dgm:spPr>
        <a:prstGeom prst="rect">
          <a:avLst/>
        </a:prstGeom>
      </dgm:spPr>
    </dgm:pt>
    <dgm:pt modelId="{94DB2B43-6EBE-4A12-A746-FC7B2EA19630}" type="pres">
      <dgm:prSet presAssocID="{4478C0E9-F34F-4AFC-98E9-5B34FAD76E3B}" presName="accent_2" presStyleCnt="0"/>
      <dgm:spPr/>
    </dgm:pt>
    <dgm:pt modelId="{96C4C7C4-2D58-4F5E-B836-BE9C1A320F2B}" type="pres">
      <dgm:prSet presAssocID="{4478C0E9-F34F-4AFC-98E9-5B34FAD76E3B}" presName="accentRepeatNode" presStyleLbl="solidFgAcc1" presStyleIdx="1" presStyleCnt="5" custLinFactNeighborX="-36830" custLinFactNeighborY="-1364"/>
      <dgm:spPr/>
    </dgm:pt>
    <dgm:pt modelId="{16C6C5BC-E307-4C14-ADF0-A172839B2292}" type="pres">
      <dgm:prSet presAssocID="{8FAFEA24-5FB9-4C95-B34B-FD2D0E236B82}" presName="text_3" presStyleLbl="node1" presStyleIdx="2" presStyleCnt="5" custScaleX="113050" custScaleY="149995" custLinFactNeighborX="-3191" custLinFactNeighborY="2558">
        <dgm:presLayoutVars>
          <dgm:bulletEnabled val="1"/>
        </dgm:presLayoutVars>
      </dgm:prSet>
      <dgm:spPr/>
    </dgm:pt>
    <dgm:pt modelId="{8AB1F763-B84F-442D-ACB5-10DEA01CDF00}" type="pres">
      <dgm:prSet presAssocID="{8FAFEA24-5FB9-4C95-B34B-FD2D0E236B82}" presName="accent_3" presStyleCnt="0"/>
      <dgm:spPr/>
    </dgm:pt>
    <dgm:pt modelId="{AE70D3C0-6929-4F4D-B761-D88BEC69AC19}" type="pres">
      <dgm:prSet presAssocID="{8FAFEA24-5FB9-4C95-B34B-FD2D0E236B82}" presName="accentRepeatNode" presStyleLbl="solidFgAcc1" presStyleIdx="2" presStyleCnt="5" custLinFactNeighborX="-34789" custLinFactNeighborY="-2791"/>
      <dgm:spPr/>
    </dgm:pt>
    <dgm:pt modelId="{D349D866-8E09-40EF-8F92-88A16E093A2D}" type="pres">
      <dgm:prSet presAssocID="{FA8E007F-A994-45A4-A2E9-DE66F25299CF}" presName="text_4" presStyleLbl="node1" presStyleIdx="3" presStyleCnt="5" custScaleX="109168" custScaleY="127484" custLinFactNeighborX="-1320" custLinFactNeighborY="8770">
        <dgm:presLayoutVars>
          <dgm:bulletEnabled val="1"/>
        </dgm:presLayoutVars>
      </dgm:prSet>
      <dgm:spPr/>
    </dgm:pt>
    <dgm:pt modelId="{A1A7E798-9E00-4D56-B48A-66BD2E940E45}" type="pres">
      <dgm:prSet presAssocID="{FA8E007F-A994-45A4-A2E9-DE66F25299CF}" presName="accent_4" presStyleCnt="0"/>
      <dgm:spPr/>
    </dgm:pt>
    <dgm:pt modelId="{11F50DB5-69E0-466F-8F41-3BDE0A5E2E1F}" type="pres">
      <dgm:prSet presAssocID="{FA8E007F-A994-45A4-A2E9-DE66F25299CF}" presName="accentRepeatNode" presStyleLbl="solidFgAcc1" presStyleIdx="3" presStyleCnt="5" custLinFactNeighborX="-36830" custLinFactNeighborY="9551"/>
      <dgm:spPr/>
    </dgm:pt>
    <dgm:pt modelId="{7E735C37-FB41-4F06-A8A7-8D03410ABA41}" type="pres">
      <dgm:prSet presAssocID="{793C0CE5-9DF3-4A7A-875D-4142065EA39F}" presName="text_5" presStyleLbl="node1" presStyleIdx="4" presStyleCnt="5" custScaleX="101063" custLinFactNeighborX="2691" custLinFactNeighborY="7380">
        <dgm:presLayoutVars>
          <dgm:bulletEnabled val="1"/>
        </dgm:presLayoutVars>
      </dgm:prSet>
      <dgm:spPr/>
    </dgm:pt>
    <dgm:pt modelId="{3665040E-E76B-433E-95B8-CDD60384F8FB}" type="pres">
      <dgm:prSet presAssocID="{793C0CE5-9DF3-4A7A-875D-4142065EA39F}" presName="accent_5" presStyleCnt="0"/>
      <dgm:spPr/>
    </dgm:pt>
    <dgm:pt modelId="{D4ECC2B8-7976-49C5-A41B-12794BC7D1EC}" type="pres">
      <dgm:prSet presAssocID="{793C0CE5-9DF3-4A7A-875D-4142065EA39F}" presName="accentRepeatNode" presStyleLbl="solidFgAcc1" presStyleIdx="4" presStyleCnt="5" custLinFactNeighborX="-104" custLinFactNeighborY="6140"/>
      <dgm:spPr/>
    </dgm:pt>
  </dgm:ptLst>
  <dgm:cxnLst>
    <dgm:cxn modelId="{B6D82A20-3512-40C4-8A01-67C79940822B}" srcId="{14A3A30A-2341-4A02-9852-E7E656DBB53C}" destId="{FA8E007F-A994-45A4-A2E9-DE66F25299CF}" srcOrd="3" destOrd="0" parTransId="{4A266B81-AADE-4A46-9A08-907B4974E0BA}" sibTransId="{BCE8AA3B-E6EA-40A5-BC04-BA5DDE13C8A2}"/>
    <dgm:cxn modelId="{8847522C-CC47-455B-AA62-8B23EBF40048}" type="presOf" srcId="{317E66A9-FE84-435B-BD16-67BACFA42045}" destId="{3E1C046D-6723-4E52-9BBB-4FA77F1FDE30}" srcOrd="0" destOrd="0" presId="urn:microsoft.com/office/officeart/2008/layout/VerticalCurvedList"/>
    <dgm:cxn modelId="{8A2BFE5E-63EC-46CA-9C3A-3E3DD2EAC696}" srcId="{14A3A30A-2341-4A02-9852-E7E656DBB53C}" destId="{4478C0E9-F34F-4AFC-98E9-5B34FAD76E3B}" srcOrd="1" destOrd="0" parTransId="{84506AF3-7913-4FB5-A032-2DA13C2827E4}" sibTransId="{805A969C-6D9E-4F63-B053-9A37DCBD0915}"/>
    <dgm:cxn modelId="{44251D5F-D4FF-43BD-96F2-95E99DC0B676}" srcId="{14A3A30A-2341-4A02-9852-E7E656DBB53C}" destId="{317E66A9-FE84-435B-BD16-67BACFA42045}" srcOrd="0" destOrd="0" parTransId="{9AC91FA5-AE25-4CA2-BB68-4AA33BD6E16C}" sibTransId="{6D1348F2-2A29-4CFF-8F7F-780A1768329F}"/>
    <dgm:cxn modelId="{2770F662-591F-4FB3-9426-9ABEFCFC239A}" type="presOf" srcId="{4478C0E9-F34F-4AFC-98E9-5B34FAD76E3B}" destId="{79F92CF6-540D-4AE4-B187-005A48C0BFB6}" srcOrd="0" destOrd="0" presId="urn:microsoft.com/office/officeart/2008/layout/VerticalCurvedList"/>
    <dgm:cxn modelId="{70437896-EED6-408D-8999-90A43DF225E1}" srcId="{14A3A30A-2341-4A02-9852-E7E656DBB53C}" destId="{8FAFEA24-5FB9-4C95-B34B-FD2D0E236B82}" srcOrd="2" destOrd="0" parTransId="{C53A700D-3442-405D-85BD-C3A6FAA846B8}" sibTransId="{E316A222-4D6C-4B21-BF4F-C0AF11825B8A}"/>
    <dgm:cxn modelId="{4E2F2E99-2D46-4EDF-AF39-82F67C6DBC81}" type="presOf" srcId="{793C0CE5-9DF3-4A7A-875D-4142065EA39F}" destId="{7E735C37-FB41-4F06-A8A7-8D03410ABA41}" srcOrd="0" destOrd="0" presId="urn:microsoft.com/office/officeart/2008/layout/VerticalCurvedList"/>
    <dgm:cxn modelId="{C204999F-3F9A-46BB-8E7F-E2AEC960C7CA}" type="presOf" srcId="{FA8E007F-A994-45A4-A2E9-DE66F25299CF}" destId="{D349D866-8E09-40EF-8F92-88A16E093A2D}" srcOrd="0" destOrd="0" presId="urn:microsoft.com/office/officeart/2008/layout/VerticalCurvedList"/>
    <dgm:cxn modelId="{AC99EAAF-7D81-468A-8A0F-B77AB1E842A3}" srcId="{14A3A30A-2341-4A02-9852-E7E656DBB53C}" destId="{793C0CE5-9DF3-4A7A-875D-4142065EA39F}" srcOrd="4" destOrd="0" parTransId="{CB9BBD12-F0D0-4247-87E1-30FA110BF367}" sibTransId="{CF3CBF5C-96BD-4F60-8990-4DD5ACD97B0C}"/>
    <dgm:cxn modelId="{3D8BF3B3-9B49-44FA-8BDC-D6B8130C1B71}" type="presOf" srcId="{6D1348F2-2A29-4CFF-8F7F-780A1768329F}" destId="{ADEDB903-B4D4-41BD-9438-4796BF9EEFAC}" srcOrd="0" destOrd="0" presId="urn:microsoft.com/office/officeart/2008/layout/VerticalCurvedList"/>
    <dgm:cxn modelId="{CBF91EDA-FA5D-44E5-A2AC-2274B711E08C}" type="presOf" srcId="{8FAFEA24-5FB9-4C95-B34B-FD2D0E236B82}" destId="{16C6C5BC-E307-4C14-ADF0-A172839B2292}"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25D96482-F6F9-4913-A8F4-521A262A54F2}" type="presParOf" srcId="{74B2AF90-ADCA-4E2F-AF05-AAF8CDE2D26E}" destId="{79F92CF6-540D-4AE4-B187-005A48C0BFB6}" srcOrd="3" destOrd="0" presId="urn:microsoft.com/office/officeart/2008/layout/VerticalCurvedList"/>
    <dgm:cxn modelId="{6A6A4ABE-CB70-4992-866F-087C7E3CDAFE}" type="presParOf" srcId="{74B2AF90-ADCA-4E2F-AF05-AAF8CDE2D26E}" destId="{94DB2B43-6EBE-4A12-A746-FC7B2EA19630}" srcOrd="4" destOrd="0" presId="urn:microsoft.com/office/officeart/2008/layout/VerticalCurvedList"/>
    <dgm:cxn modelId="{BBF16C32-28C5-4154-B588-8711269B58E1}" type="presParOf" srcId="{94DB2B43-6EBE-4A12-A746-FC7B2EA19630}" destId="{96C4C7C4-2D58-4F5E-B836-BE9C1A320F2B}" srcOrd="0" destOrd="0" presId="urn:microsoft.com/office/officeart/2008/layout/VerticalCurvedList"/>
    <dgm:cxn modelId="{2E867565-4A06-446E-8CE0-6F741E16C3AF}" type="presParOf" srcId="{74B2AF90-ADCA-4E2F-AF05-AAF8CDE2D26E}" destId="{16C6C5BC-E307-4C14-ADF0-A172839B2292}" srcOrd="5" destOrd="0" presId="urn:microsoft.com/office/officeart/2008/layout/VerticalCurvedList"/>
    <dgm:cxn modelId="{4D4EDAAD-BBF7-4F83-8C9E-0983326DC88F}" type="presParOf" srcId="{74B2AF90-ADCA-4E2F-AF05-AAF8CDE2D26E}" destId="{8AB1F763-B84F-442D-ACB5-10DEA01CDF00}" srcOrd="6" destOrd="0" presId="urn:microsoft.com/office/officeart/2008/layout/VerticalCurvedList"/>
    <dgm:cxn modelId="{E156D70F-566A-4A5C-888B-D3EE2B9E59DA}" type="presParOf" srcId="{8AB1F763-B84F-442D-ACB5-10DEA01CDF00}" destId="{AE70D3C0-6929-4F4D-B761-D88BEC69AC19}" srcOrd="0" destOrd="0" presId="urn:microsoft.com/office/officeart/2008/layout/VerticalCurvedList"/>
    <dgm:cxn modelId="{1F7D3E4B-7740-44CF-A370-08F3926AB67C}" type="presParOf" srcId="{74B2AF90-ADCA-4E2F-AF05-AAF8CDE2D26E}" destId="{D349D866-8E09-40EF-8F92-88A16E093A2D}" srcOrd="7" destOrd="0" presId="urn:microsoft.com/office/officeart/2008/layout/VerticalCurvedList"/>
    <dgm:cxn modelId="{CECE7D39-4C04-4EFE-8B4A-003C18980FDF}" type="presParOf" srcId="{74B2AF90-ADCA-4E2F-AF05-AAF8CDE2D26E}" destId="{A1A7E798-9E00-4D56-B48A-66BD2E940E45}" srcOrd="8" destOrd="0" presId="urn:microsoft.com/office/officeart/2008/layout/VerticalCurvedList"/>
    <dgm:cxn modelId="{F02A664D-EED1-4C52-90D9-117C0962FE60}" type="presParOf" srcId="{A1A7E798-9E00-4D56-B48A-66BD2E940E45}" destId="{11F50DB5-69E0-466F-8F41-3BDE0A5E2E1F}" srcOrd="0" destOrd="0" presId="urn:microsoft.com/office/officeart/2008/layout/VerticalCurvedList"/>
    <dgm:cxn modelId="{2B090ED8-87E6-4DE2-B99E-904D0CFBD86A}" type="presParOf" srcId="{74B2AF90-ADCA-4E2F-AF05-AAF8CDE2D26E}" destId="{7E735C37-FB41-4F06-A8A7-8D03410ABA41}" srcOrd="9" destOrd="0" presId="urn:microsoft.com/office/officeart/2008/layout/VerticalCurvedList"/>
    <dgm:cxn modelId="{0FBC8F3B-8D5A-484C-A9B7-A080B16E642A}" type="presParOf" srcId="{74B2AF90-ADCA-4E2F-AF05-AAF8CDE2D26E}" destId="{3665040E-E76B-433E-95B8-CDD60384F8FB}" srcOrd="10" destOrd="0" presId="urn:microsoft.com/office/officeart/2008/layout/VerticalCurvedList"/>
    <dgm:cxn modelId="{460612D0-33BC-4239-9466-19BE153BE85D}" type="presParOf" srcId="{3665040E-E76B-433E-95B8-CDD60384F8FB}" destId="{D4ECC2B8-7976-49C5-A41B-12794BC7D1E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xfrm>
          <a:off x="436622" y="289135"/>
          <a:ext cx="6103288" cy="578640"/>
        </a:xfrm>
        <a:prstGeom prst="rect">
          <a:avLst/>
        </a:prstGeom>
        <a:solidFill>
          <a:sysClr val="window" lastClr="FFFFFF">
            <a:lumMod val="95000"/>
          </a:sysClr>
        </a:solidFill>
        <a:ln w="12700" cap="flat" cmpd="sng" algn="ctr">
          <a:solidFill>
            <a:srgbClr val="886B48"/>
          </a:solidFill>
          <a:prstDash val="solid"/>
          <a:miter lim="800000"/>
        </a:ln>
        <a:effectLst/>
      </dgm:spPr>
      <dgm:t>
        <a:bodyPr/>
        <a:lstStyle/>
        <a:p>
          <a:pPr algn="just">
            <a:lnSpc>
              <a:spcPct val="100000"/>
            </a:lnSpc>
            <a:spcAft>
              <a:spcPts val="0"/>
            </a:spcAft>
          </a:pPr>
          <a:r>
            <a:rPr lang="el-GR" sz="1600" dirty="0"/>
            <a:t>Βαθμός εφαρμογής του Σχεδίου Δράσης της </a:t>
          </a:r>
          <a:r>
            <a:rPr lang="en-GB" sz="1600" dirty="0"/>
            <a:t>RIS</a:t>
          </a:r>
          <a:r>
            <a:rPr lang="el-GR" sz="1600" dirty="0"/>
            <a:t>3 για το ΕΠΑνΕΚ, το ΕΠΑΝΑΔ-ΔΒΜ και το ΕΠ ΜΔΤ ανά Κωδικό Δράσης της ΕΣΕΕ και Επενδυτικής Προτεραιότητας.</a:t>
          </a:r>
          <a:r>
            <a:rPr lang="el-GR" sz="1600" dirty="0">
              <a:effectLst/>
              <a:latin typeface="Calibri" panose="020F0502020204030204" pitchFamily="34" charset="0"/>
              <a:ea typeface="Tahoma" panose="020B0604030504040204" pitchFamily="34" charset="0"/>
              <a:cs typeface="Calibri" panose="020F0502020204030204" pitchFamily="34" charset="0"/>
            </a:rPr>
            <a:t> </a:t>
          </a:r>
        </a:p>
      </dgm:t>
    </dgm:pt>
    <dgm:pt modelId="{9AC91FA5-AE25-4CA2-BB68-4AA33BD6E16C}" type="parTrans" cxnId="{44251D5F-D4FF-43BD-96F2-95E99DC0B676}">
      <dgm:prSet/>
      <dgm:spPr/>
      <dgm:t>
        <a:bodyPr/>
        <a:lstStyle/>
        <a:p>
          <a:pPr algn="just"/>
          <a:endParaRPr lang="en-GB" sz="11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100" b="1"/>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1"/>
      <dgm:spPr/>
    </dgm:pt>
    <dgm:pt modelId="{ADEDB903-B4D4-41BD-9438-4796BF9EEFAC}" type="pres">
      <dgm:prSet presAssocID="{14A3A30A-2341-4A02-9852-E7E656DBB53C}" presName="conn" presStyleLbl="parChTrans1D2" presStyleIdx="0" presStyleCnt="1" custScaleX="95977"/>
      <dgm:spPr/>
    </dgm:pt>
    <dgm:pt modelId="{7131D2C9-0ACE-4679-9D70-D4F6B743580C}" type="pres">
      <dgm:prSet presAssocID="{14A3A30A-2341-4A02-9852-E7E656DBB53C}" presName="extraNode" presStyleLbl="node1" presStyleIdx="0" presStyleCnt="1"/>
      <dgm:spPr/>
    </dgm:pt>
    <dgm:pt modelId="{4C5FAB8E-3F69-42F7-85F1-F9023CE13A79}" type="pres">
      <dgm:prSet presAssocID="{14A3A30A-2341-4A02-9852-E7E656DBB53C}" presName="dstNode" presStyleLbl="node1" presStyleIdx="0" presStyleCnt="1"/>
      <dgm:spPr/>
    </dgm:pt>
    <dgm:pt modelId="{3E1C046D-6723-4E52-9BBB-4FA77F1FDE30}" type="pres">
      <dgm:prSet presAssocID="{317E66A9-FE84-435B-BD16-67BACFA42045}" presName="text_1" presStyleLbl="node1" presStyleIdx="0" presStyleCnt="1" custScaleX="90578" custScaleY="123549" custLinFactNeighborX="-4776" custLinFactNeighborY="-6526">
        <dgm:presLayoutVars>
          <dgm:bulletEnabled val="1"/>
        </dgm:presLayoutVars>
      </dgm:prSet>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1" custLinFactNeighborX="-10945"/>
      <dgm:spPr>
        <a:xfrm>
          <a:off x="0" y="269553"/>
          <a:ext cx="843627" cy="843627"/>
        </a:xfrm>
        <a:prstGeom prst="ellipse">
          <a:avLst/>
        </a:prstGeom>
        <a:solidFill>
          <a:srgbClr val="FFE9CA"/>
        </a:solidFill>
        <a:ln w="6350" cap="flat" cmpd="sng" algn="ctr">
          <a:solidFill>
            <a:srgbClr val="886B48"/>
          </a:solidFill>
          <a:prstDash val="solid"/>
          <a:miter lim="800000"/>
        </a:ln>
        <a:effectLst/>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3D8BF3B3-9B49-44FA-8BDC-D6B8130C1B71}" type="presOf" srcId="{6D1348F2-2A29-4CFF-8F7F-780A1768329F}" destId="{ADEDB903-B4D4-41BD-9438-4796BF9EEFAC}"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A3A30A-2341-4A02-9852-E7E656DBB53C}"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FFE9C9"/>
        </a:solidFill>
        <a:ln w="9525">
          <a:solidFill>
            <a:srgbClr val="886B48"/>
          </a:solidFill>
        </a:ln>
      </dgm:spPr>
      <dgm:t>
        <a:bodyPr/>
        <a:lstStyle/>
        <a:p>
          <a:pPr>
            <a:buClr>
              <a:srgbClr val="C00000"/>
            </a:buClr>
            <a:buFont typeface="Wingdings" panose="05000000000000000000" pitchFamily="2" charset="2"/>
            <a:buNone/>
          </a:pPr>
          <a:r>
            <a:rPr lang="en-GB" sz="1600" b="1" dirty="0" err="1"/>
            <a:t>Εμ</a:t>
          </a:r>
          <a:r>
            <a:rPr lang="en-GB" sz="1600" b="1" dirty="0"/>
            <a:t>βληματικές πρωτοβουλίες</a:t>
          </a:r>
        </a:p>
      </dgm:t>
    </dgm:pt>
    <dgm:pt modelId="{9AC91FA5-AE25-4CA2-BB68-4AA33BD6E16C}" type="parTrans" cxnId="{44251D5F-D4FF-43BD-96F2-95E99DC0B676}">
      <dgm:prSet/>
      <dgm:spPr/>
      <dgm:t>
        <a:bodyPr/>
        <a:lstStyle/>
        <a:p>
          <a:endParaRPr lang="en-GB" sz="1100" b="1"/>
        </a:p>
      </dgm:t>
    </dgm:pt>
    <dgm:pt modelId="{6D1348F2-2A29-4CFF-8F7F-780A1768329F}" type="sibTrans" cxnId="{44251D5F-D4FF-43BD-96F2-95E99DC0B676}">
      <dgm:prSet/>
      <dgm:spPr>
        <a:ln>
          <a:solidFill>
            <a:srgbClr val="886B48"/>
          </a:solidFill>
        </a:ln>
      </dgm:spPr>
      <dgm:t>
        <a:bodyPr/>
        <a:lstStyle/>
        <a:p>
          <a:endParaRPr lang="en-GB" sz="1100" b="1"/>
        </a:p>
      </dgm:t>
    </dgm:pt>
    <dgm:pt modelId="{4B11A88A-305C-488E-85E6-3DA901080C34}">
      <dgm:prSet custT="1"/>
      <dgm:spPr>
        <a:solidFill>
          <a:srgbClr val="FFE9C9"/>
        </a:solidFill>
        <a:ln w="9525">
          <a:solidFill>
            <a:srgbClr val="886B48"/>
          </a:solidFill>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en-GB" sz="1600" b="1" kern="1200" dirty="0">
              <a:solidFill>
                <a:prstClr val="black">
                  <a:hueOff val="0"/>
                  <a:satOff val="0"/>
                  <a:lumOff val="0"/>
                  <a:alphaOff val="0"/>
                </a:prstClr>
              </a:solidFill>
              <a:latin typeface="Calibri" panose="020F0502020204030204"/>
              <a:ea typeface="+mn-ea"/>
              <a:cs typeface="+mn-cs"/>
            </a:rPr>
            <a:t>Δράσεις ΕΛΙΔΕΚ</a:t>
          </a:r>
        </a:p>
      </dgm:t>
    </dgm:pt>
    <dgm:pt modelId="{EF854EAD-5E1B-4651-A5C6-E4812AAC6DB4}" type="parTrans" cxnId="{7309149D-3DFF-438A-BB6E-3703C1FCC8A9}">
      <dgm:prSet/>
      <dgm:spPr/>
      <dgm:t>
        <a:bodyPr/>
        <a:lstStyle/>
        <a:p>
          <a:endParaRPr lang="en-GB" sz="1100" b="1"/>
        </a:p>
      </dgm:t>
    </dgm:pt>
    <dgm:pt modelId="{10E9C831-EF26-48E2-9B3E-2ADECDE794F4}" type="sibTrans" cxnId="{7309149D-3DFF-438A-BB6E-3703C1FCC8A9}">
      <dgm:prSet/>
      <dgm:spPr/>
      <dgm:t>
        <a:bodyPr/>
        <a:lstStyle/>
        <a:p>
          <a:endParaRPr lang="en-GB" sz="1100" b="1"/>
        </a:p>
      </dgm:t>
    </dgm:pt>
    <dgm:pt modelId="{B397C5E1-FD74-4C53-9798-65FA5C46E3DC}">
      <dgm:prSet custT="1"/>
      <dgm:spPr>
        <a:solidFill>
          <a:srgbClr val="FFE9C9"/>
        </a:solidFill>
        <a:ln w="9525">
          <a:solidFill>
            <a:srgbClr val="886B48"/>
          </a:solidFill>
        </a:ln>
        <a:effectLst/>
      </dgm:spPr>
      <dgm:t>
        <a:bodyPr spcFirstLastPara="0" vert="horz" wrap="square" lIns="41910" tIns="41910" rIns="41910" bIns="41910" numCol="1" spcCol="1270" anchor="ctr" anchorCtr="0"/>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el-GR" sz="1600" b="1" kern="1200" dirty="0">
              <a:solidFill>
                <a:prstClr val="black">
                  <a:hueOff val="0"/>
                  <a:satOff val="0"/>
                  <a:lumOff val="0"/>
                  <a:alphaOff val="0"/>
                </a:prstClr>
              </a:solidFill>
              <a:latin typeface="Calibri" panose="020F0502020204030204"/>
              <a:ea typeface="+mn-ea"/>
              <a:cs typeface="+mn-cs"/>
            </a:rPr>
            <a:t>Εθνικό Σχέδιο Ανάκαμψης</a:t>
          </a:r>
          <a:r>
            <a:rPr lang="en-GB" sz="1600" b="1" kern="1200" dirty="0">
              <a:solidFill>
                <a:prstClr val="black">
                  <a:hueOff val="0"/>
                  <a:satOff val="0"/>
                  <a:lumOff val="0"/>
                  <a:alphaOff val="0"/>
                </a:prstClr>
              </a:solidFill>
              <a:latin typeface="Calibri" panose="020F0502020204030204"/>
              <a:ea typeface="+mn-ea"/>
              <a:cs typeface="+mn-cs"/>
            </a:rPr>
            <a:t> </a:t>
          </a:r>
          <a:r>
            <a:rPr lang="el-GR" sz="1600" b="1" kern="1200" dirty="0">
              <a:solidFill>
                <a:prstClr val="black">
                  <a:hueOff val="0"/>
                  <a:satOff val="0"/>
                  <a:lumOff val="0"/>
                  <a:alphaOff val="0"/>
                </a:prstClr>
              </a:solidFill>
              <a:latin typeface="Calibri" panose="020F0502020204030204"/>
              <a:ea typeface="+mn-ea"/>
              <a:cs typeface="+mn-cs"/>
            </a:rPr>
            <a:t>και</a:t>
          </a:r>
          <a:r>
            <a:rPr lang="en-GB" sz="1600" b="1" kern="1200" dirty="0">
              <a:solidFill>
                <a:prstClr val="black">
                  <a:hueOff val="0"/>
                  <a:satOff val="0"/>
                  <a:lumOff val="0"/>
                  <a:alphaOff val="0"/>
                </a:prstClr>
              </a:solidFill>
              <a:latin typeface="Calibri" panose="020F0502020204030204"/>
              <a:ea typeface="+mn-ea"/>
              <a:cs typeface="+mn-cs"/>
            </a:rPr>
            <a:t> </a:t>
          </a:r>
          <a:r>
            <a:rPr lang="el-GR" sz="1600" b="1" kern="1200" dirty="0">
              <a:solidFill>
                <a:prstClr val="black">
                  <a:hueOff val="0"/>
                  <a:satOff val="0"/>
                  <a:lumOff val="0"/>
                  <a:alphaOff val="0"/>
                </a:prstClr>
              </a:solidFill>
              <a:latin typeface="Calibri" panose="020F0502020204030204"/>
              <a:ea typeface="+mn-ea"/>
              <a:cs typeface="+mn-cs"/>
            </a:rPr>
            <a:t>Ανθεκτικότητας Ελλάδα 2.0</a:t>
          </a:r>
        </a:p>
      </dgm:t>
    </dgm:pt>
    <dgm:pt modelId="{8C9CC1E7-4641-410D-812C-D71DACEF3159}" type="parTrans" cxnId="{AA8AF07C-730F-4802-BC34-92278E72283D}">
      <dgm:prSet/>
      <dgm:spPr/>
      <dgm:t>
        <a:bodyPr/>
        <a:lstStyle/>
        <a:p>
          <a:endParaRPr lang="en-GB"/>
        </a:p>
      </dgm:t>
    </dgm:pt>
    <dgm:pt modelId="{CCA767B5-794A-4B7D-BCDA-9E1D04DAB35E}" type="sibTrans" cxnId="{AA8AF07C-730F-4802-BC34-92278E72283D}">
      <dgm:prSet/>
      <dgm:spPr/>
      <dgm:t>
        <a:bodyPr/>
        <a:lstStyle/>
        <a:p>
          <a:endParaRPr lang="en-GB"/>
        </a:p>
      </dgm:t>
    </dgm:pt>
    <dgm:pt modelId="{70B4D516-D6B7-4E00-97E2-03785448F5B5}">
      <dgm:prSet custT="1"/>
      <dgm:spPr>
        <a:solidFill>
          <a:srgbClr val="FFE9CA"/>
        </a:solidFill>
        <a:ln>
          <a:solidFill>
            <a:srgbClr val="886B48"/>
          </a:solidFill>
        </a:ln>
      </dgm:spPr>
      <dgm:t>
        <a:bodyPr/>
        <a:lstStyle/>
        <a:p>
          <a:r>
            <a:rPr lang="en-GB" sz="1200" b="1" i="1" dirty="0"/>
            <a:t>H</a:t>
          </a:r>
          <a:r>
            <a:rPr lang="el-GR" sz="1200" b="1" i="1" dirty="0"/>
            <a:t> εμβληματική δράση για την εκπόνηση επιδημιολογικής μελέτης του ιού </a:t>
          </a:r>
          <a:r>
            <a:rPr lang="en-GB" sz="1200" b="1" i="1" dirty="0"/>
            <a:t>SARS</a:t>
          </a:r>
          <a:r>
            <a:rPr lang="el-GR" sz="1200" b="1" i="1" dirty="0"/>
            <a:t>-</a:t>
          </a:r>
          <a:r>
            <a:rPr lang="en-GB" sz="1200" b="1" i="1" dirty="0" err="1"/>
            <a:t>CoV</a:t>
          </a:r>
          <a:r>
            <a:rPr lang="el-GR" sz="1200" b="1" i="1" dirty="0"/>
            <a:t>-2.</a:t>
          </a:r>
          <a:endParaRPr lang="en-GB" sz="1200" b="1" i="1" dirty="0"/>
        </a:p>
      </dgm:t>
    </dgm:pt>
    <dgm:pt modelId="{A02EC396-9B87-4FE1-B978-7FC9F256C0BC}" type="parTrans" cxnId="{AB614C52-A2F1-4CA2-8A9F-6E11881418E9}">
      <dgm:prSet/>
      <dgm:spPr/>
      <dgm:t>
        <a:bodyPr/>
        <a:lstStyle/>
        <a:p>
          <a:endParaRPr lang="en-GB"/>
        </a:p>
      </dgm:t>
    </dgm:pt>
    <dgm:pt modelId="{5733D422-23FA-473A-89B3-EFAA49297778}" type="sibTrans" cxnId="{AB614C52-A2F1-4CA2-8A9F-6E11881418E9}">
      <dgm:prSet/>
      <dgm:spPr/>
      <dgm:t>
        <a:bodyPr/>
        <a:lstStyle/>
        <a:p>
          <a:endParaRPr lang="en-GB"/>
        </a:p>
      </dgm:t>
    </dgm:pt>
    <dgm:pt modelId="{A6E9389F-6662-43F0-8DB0-41CC43A6CDB4}">
      <dgm:prSet custT="1"/>
      <dgm:spPr>
        <a:solidFill>
          <a:srgbClr val="FFE9CA"/>
        </a:solidFill>
        <a:ln>
          <a:solidFill>
            <a:srgbClr val="886B48"/>
          </a:solidFill>
        </a:ln>
      </dgm:spPr>
      <dgm:t>
        <a:bodyPr/>
        <a:lstStyle/>
        <a:p>
          <a:r>
            <a:rPr lang="el-GR" sz="1200" b="1" i="1" dirty="0"/>
            <a:t>Εθνικό Δίκτυο Έρευνας Γενετικών Νευροεκφυλιστικών Παθήσεων</a:t>
          </a:r>
        </a:p>
      </dgm:t>
    </dgm:pt>
    <dgm:pt modelId="{4A7615C1-A97E-472F-9282-B79B34EEE3AF}" type="parTrans" cxnId="{E996DB72-9062-4E73-A37B-F1F6933A0DEF}">
      <dgm:prSet/>
      <dgm:spPr/>
      <dgm:t>
        <a:bodyPr/>
        <a:lstStyle/>
        <a:p>
          <a:endParaRPr lang="en-GB"/>
        </a:p>
      </dgm:t>
    </dgm:pt>
    <dgm:pt modelId="{08F72AA4-6BE8-477C-9C13-09C689C4D007}" type="sibTrans" cxnId="{E996DB72-9062-4E73-A37B-F1F6933A0DEF}">
      <dgm:prSet/>
      <dgm:spPr/>
      <dgm:t>
        <a:bodyPr/>
        <a:lstStyle/>
        <a:p>
          <a:endParaRPr lang="en-GB"/>
        </a:p>
      </dgm:t>
    </dgm:pt>
    <dgm:pt modelId="{E2C14E34-3078-4293-9F5B-02D66D6EE54F}">
      <dgm:prSet custT="1"/>
      <dgm:spPr>
        <a:solidFill>
          <a:srgbClr val="FFE9CA"/>
        </a:solidFill>
        <a:ln>
          <a:solidFill>
            <a:srgbClr val="886B48"/>
          </a:solidFill>
        </a:ln>
      </dgm:spPr>
      <dgm:t>
        <a:bodyPr/>
        <a:lstStyle/>
        <a:p>
          <a:r>
            <a:rPr lang="el-GR" sz="1200" b="1" i="1"/>
            <a:t>Κβαντικές Τεχνολογίες στην Ελλάδα</a:t>
          </a:r>
          <a:endParaRPr lang="en-GB" sz="1200" b="1" i="1"/>
        </a:p>
      </dgm:t>
    </dgm:pt>
    <dgm:pt modelId="{6254B34D-C938-4F14-93F2-A4F358C2C83A}" type="parTrans" cxnId="{92CE56FC-D886-4C04-8DD8-4E085FDDBF3B}">
      <dgm:prSet/>
      <dgm:spPr/>
      <dgm:t>
        <a:bodyPr/>
        <a:lstStyle/>
        <a:p>
          <a:endParaRPr lang="en-GB"/>
        </a:p>
      </dgm:t>
    </dgm:pt>
    <dgm:pt modelId="{1DC18748-DDF0-4826-BC2A-FC3A65461D39}" type="sibTrans" cxnId="{92CE56FC-D886-4C04-8DD8-4E085FDDBF3B}">
      <dgm:prSet/>
      <dgm:spPr/>
      <dgm:t>
        <a:bodyPr/>
        <a:lstStyle/>
        <a:p>
          <a:endParaRPr lang="en-GB"/>
        </a:p>
      </dgm:t>
    </dgm:pt>
    <dgm:pt modelId="{DE8864DA-48AF-4D7D-BA75-AF67E53EE851}">
      <dgm:prSet custT="1"/>
      <dgm:spPr>
        <a:solidFill>
          <a:srgbClr val="FFE9CA"/>
        </a:solidFill>
        <a:ln>
          <a:solidFill>
            <a:srgbClr val="886B48"/>
          </a:solidFill>
        </a:ln>
      </dgm:spPr>
      <dgm:t>
        <a:bodyPr/>
        <a:lstStyle/>
        <a:p>
          <a:r>
            <a:rPr lang="el-GR" sz="1200" b="1" i="1" dirty="0"/>
            <a:t>Εθνικό Δίκτυο Αγροδιατροφής, για την ανάδειξη των ποιοτικών χαρακτηριστικών παραδοσιακών προϊόντων (Ελιά, Αμπέλι, Μέλισσα)</a:t>
          </a:r>
          <a:endParaRPr lang="en-GB" sz="1200" b="1" i="1" dirty="0"/>
        </a:p>
      </dgm:t>
    </dgm:pt>
    <dgm:pt modelId="{AE9B4C41-301F-4B19-98E8-5D04D801260E}" type="parTrans" cxnId="{D48E1DE1-2188-4CEE-8365-AB78F5E3FB8D}">
      <dgm:prSet/>
      <dgm:spPr/>
      <dgm:t>
        <a:bodyPr/>
        <a:lstStyle/>
        <a:p>
          <a:endParaRPr lang="en-GB"/>
        </a:p>
      </dgm:t>
    </dgm:pt>
    <dgm:pt modelId="{33A29E8B-7989-4F7A-A723-00598AD98F81}" type="sibTrans" cxnId="{D48E1DE1-2188-4CEE-8365-AB78F5E3FB8D}">
      <dgm:prSet/>
      <dgm:spPr/>
      <dgm:t>
        <a:bodyPr/>
        <a:lstStyle/>
        <a:p>
          <a:endParaRPr lang="en-GB"/>
        </a:p>
      </dgm:t>
    </dgm:pt>
    <dgm:pt modelId="{18E223AA-AF7F-47ED-BD76-5E93CB70C4DC}">
      <dgm:prSet custT="1"/>
      <dgm:spPr>
        <a:solidFill>
          <a:srgbClr val="FFE9CA"/>
        </a:solidFill>
        <a:ln>
          <a:solidFill>
            <a:srgbClr val="886B48"/>
          </a:solidFill>
        </a:ln>
      </dgm:spPr>
      <dgm:t>
        <a:bodyPr/>
        <a:lstStyle/>
        <a:p>
          <a:r>
            <a:rPr lang="el-GR" sz="1200" b="1" i="1" dirty="0"/>
            <a:t>Εθνικό Δίκτυο για την Κλιματική Αλλαγή και τις επιπτώσεις της </a:t>
          </a:r>
          <a:endParaRPr lang="en-GB" sz="1200" b="1" i="1" dirty="0"/>
        </a:p>
      </dgm:t>
    </dgm:pt>
    <dgm:pt modelId="{46A08B3B-CCA2-4FA9-A2C0-C082B094427C}" type="parTrans" cxnId="{9E84C8A9-D177-48C3-9E46-59ED28A24A5B}">
      <dgm:prSet/>
      <dgm:spPr/>
      <dgm:t>
        <a:bodyPr/>
        <a:lstStyle/>
        <a:p>
          <a:endParaRPr lang="en-GB"/>
        </a:p>
      </dgm:t>
    </dgm:pt>
    <dgm:pt modelId="{DB0DEB1A-FCA0-467A-8939-A9E9590D1F8D}" type="sibTrans" cxnId="{9E84C8A9-D177-48C3-9E46-59ED28A24A5B}">
      <dgm:prSet/>
      <dgm:spPr/>
      <dgm:t>
        <a:bodyPr/>
        <a:lstStyle/>
        <a:p>
          <a:endParaRPr lang="en-GB"/>
        </a:p>
      </dgm:t>
    </dgm:pt>
    <dgm:pt modelId="{27E42536-A924-40BD-8C14-A8C13AA6356B}">
      <dgm:prSet custT="1"/>
      <dgm:spPr>
        <a:solidFill>
          <a:srgbClr val="FFE9CA"/>
        </a:solidFill>
        <a:ln>
          <a:solidFill>
            <a:srgbClr val="886B48"/>
          </a:solidFill>
        </a:ln>
      </dgm:spPr>
      <dgm:t>
        <a:bodyPr/>
        <a:lstStyle/>
        <a:p>
          <a:r>
            <a:rPr lang="el-GR" sz="1200" b="1" i="1" dirty="0"/>
            <a:t>Δράση στην Αγροδιατροφή των νήσων της περιφέρειας Βορείου Αιγαίου</a:t>
          </a:r>
          <a:endParaRPr lang="en-GB" sz="1200" b="1" i="1" dirty="0"/>
        </a:p>
      </dgm:t>
    </dgm:pt>
    <dgm:pt modelId="{7276B4E3-3F6E-4D6D-982F-2BFA821057E2}" type="parTrans" cxnId="{EDCA1929-81BF-4DD6-A096-CD45B9AB0244}">
      <dgm:prSet/>
      <dgm:spPr/>
      <dgm:t>
        <a:bodyPr/>
        <a:lstStyle/>
        <a:p>
          <a:endParaRPr lang="en-GB"/>
        </a:p>
      </dgm:t>
    </dgm:pt>
    <dgm:pt modelId="{98FE6672-D744-46FD-8EDF-2E9749009D7A}" type="sibTrans" cxnId="{EDCA1929-81BF-4DD6-A096-CD45B9AB0244}">
      <dgm:prSet/>
      <dgm:spPr/>
      <dgm:t>
        <a:bodyPr/>
        <a:lstStyle/>
        <a:p>
          <a:endParaRPr lang="en-GB"/>
        </a:p>
      </dgm:t>
    </dgm:pt>
    <dgm:pt modelId="{C1EE2D65-04E1-4814-A130-12E5D3528E7C}">
      <dgm:prSet custT="1"/>
      <dgm:spPr>
        <a:solidFill>
          <a:srgbClr val="FFE9CA"/>
        </a:solidFill>
        <a:ln>
          <a:solidFill>
            <a:srgbClr val="886B48"/>
          </a:solidFill>
        </a:ln>
      </dgm:spPr>
      <dgm:t>
        <a:bodyPr/>
        <a:lstStyle/>
        <a:p>
          <a:r>
            <a:rPr lang="el-GR" sz="1200" b="1" i="1" dirty="0"/>
            <a:t>Δράση για την Έρευνα στον Αγροδιατροφικό Τομέα της Κρήτης</a:t>
          </a:r>
          <a:endParaRPr lang="en-GB" sz="1200" b="1" i="1" dirty="0"/>
        </a:p>
      </dgm:t>
    </dgm:pt>
    <dgm:pt modelId="{DBC351D6-3B3B-4AE8-9237-6829450AFC65}" type="parTrans" cxnId="{E595A06E-6F33-42E3-A069-88A71FA5F134}">
      <dgm:prSet/>
      <dgm:spPr/>
      <dgm:t>
        <a:bodyPr/>
        <a:lstStyle/>
        <a:p>
          <a:endParaRPr lang="en-GB"/>
        </a:p>
      </dgm:t>
    </dgm:pt>
    <dgm:pt modelId="{6D005CC6-334D-443A-AD8C-CFBBB4A823C9}" type="sibTrans" cxnId="{E595A06E-6F33-42E3-A069-88A71FA5F134}">
      <dgm:prSet/>
      <dgm:spPr/>
      <dgm:t>
        <a:bodyPr/>
        <a:lstStyle/>
        <a:p>
          <a:endParaRPr lang="en-GB"/>
        </a:p>
      </dgm:t>
    </dgm:pt>
    <dgm:pt modelId="{B0744256-B25A-4FDF-A2F5-02C19BABCD10}">
      <dgm:prSet custT="1"/>
      <dgm:spPr>
        <a:solidFill>
          <a:srgbClr val="FFE9CA"/>
        </a:solidFill>
        <a:ln>
          <a:solidFill>
            <a:srgbClr val="886B48"/>
          </a:solidFill>
        </a:ln>
      </dgm:spPr>
      <dgm:t>
        <a:bodyPr/>
        <a:lstStyle/>
        <a:p>
          <a:r>
            <a:rPr lang="el-GR" sz="1200" b="1" i="1" dirty="0"/>
            <a:t>Δημιουργία Κέντρου Καινοτομίας στην Αθήνα</a:t>
          </a:r>
          <a:endParaRPr lang="en-GB" sz="1200" b="1" i="1" dirty="0"/>
        </a:p>
      </dgm:t>
    </dgm:pt>
    <dgm:pt modelId="{A5893A42-E8AF-499D-9F10-EA808B9F6878}" type="parTrans" cxnId="{9FD0BC1C-0C6C-400C-ABA6-79B68BA45A79}">
      <dgm:prSet/>
      <dgm:spPr/>
      <dgm:t>
        <a:bodyPr/>
        <a:lstStyle/>
        <a:p>
          <a:endParaRPr lang="en-GB"/>
        </a:p>
      </dgm:t>
    </dgm:pt>
    <dgm:pt modelId="{7E859C65-BF69-4D6E-BEC9-E36D58C55848}" type="sibTrans" cxnId="{9FD0BC1C-0C6C-400C-ABA6-79B68BA45A79}">
      <dgm:prSet/>
      <dgm:spPr/>
      <dgm:t>
        <a:bodyPr/>
        <a:lstStyle/>
        <a:p>
          <a:endParaRPr lang="en-GB"/>
        </a:p>
      </dgm:t>
    </dgm:pt>
    <dgm:pt modelId="{8878A1E7-6B19-4AAC-9DE7-E35FDE2F4260}">
      <dgm:prSet custT="1"/>
      <dgm:spPr>
        <a:solidFill>
          <a:srgbClr val="FFE9CA"/>
        </a:solidFill>
        <a:ln>
          <a:solidFill>
            <a:srgbClr val="886B48"/>
          </a:solidFill>
        </a:ln>
      </dgm:spPr>
      <dgm:t>
        <a:bodyPr/>
        <a:lstStyle/>
        <a:p>
          <a:pPr>
            <a:buFont typeface="+mj-lt"/>
            <a:buAutoNum type="arabicPeriod"/>
          </a:pPr>
          <a:r>
            <a:rPr lang="el-GR" sz="1200" b="1" i="1" dirty="0"/>
            <a:t>Δράση υποτροφιών για υποψήφιους διδάκτορες</a:t>
          </a:r>
          <a:endParaRPr lang="en-GB" sz="1200" b="1" i="1" dirty="0"/>
        </a:p>
      </dgm:t>
    </dgm:pt>
    <dgm:pt modelId="{40DB97B0-42B3-48BA-AF19-FD8F539634AD}" type="parTrans" cxnId="{22601867-5B42-493D-B4D3-22CEE0CFFF53}">
      <dgm:prSet/>
      <dgm:spPr/>
      <dgm:t>
        <a:bodyPr/>
        <a:lstStyle/>
        <a:p>
          <a:endParaRPr lang="en-GB"/>
        </a:p>
      </dgm:t>
    </dgm:pt>
    <dgm:pt modelId="{B8848007-25EB-4649-B104-0AA408CF1842}" type="sibTrans" cxnId="{22601867-5B42-493D-B4D3-22CEE0CFFF53}">
      <dgm:prSet/>
      <dgm:spPr/>
      <dgm:t>
        <a:bodyPr/>
        <a:lstStyle/>
        <a:p>
          <a:endParaRPr lang="en-GB"/>
        </a:p>
      </dgm:t>
    </dgm:pt>
    <dgm:pt modelId="{F30FA746-1073-4839-8C5C-BACE177B7657}">
      <dgm:prSet custT="1"/>
      <dgm:spPr>
        <a:solidFill>
          <a:srgbClr val="FFE9CA"/>
        </a:solidFill>
        <a:ln>
          <a:solidFill>
            <a:srgbClr val="886B48"/>
          </a:solidFill>
        </a:ln>
      </dgm:spPr>
      <dgm:t>
        <a:bodyPr/>
        <a:lstStyle/>
        <a:p>
          <a:pPr>
            <a:buFont typeface="+mj-lt"/>
            <a:buAutoNum type="arabicPeriod"/>
          </a:pPr>
          <a:r>
            <a:rPr lang="el-GR" sz="1200" b="1" i="1" dirty="0"/>
            <a:t>Δράση ερευνητικών έργων για την ενίσχυση Μεταδιδακτόρων Ερευνητών/τριών</a:t>
          </a:r>
          <a:endParaRPr lang="en-GB" sz="1200" b="1" i="1" dirty="0"/>
        </a:p>
      </dgm:t>
    </dgm:pt>
    <dgm:pt modelId="{84BA97F5-AA2F-487E-BAB9-9972892F7FB2}" type="parTrans" cxnId="{2357AB04-8CAD-4A3F-8C39-58FE27A7FF29}">
      <dgm:prSet/>
      <dgm:spPr/>
      <dgm:t>
        <a:bodyPr/>
        <a:lstStyle/>
        <a:p>
          <a:endParaRPr lang="en-GB"/>
        </a:p>
      </dgm:t>
    </dgm:pt>
    <dgm:pt modelId="{D6BF7CF7-6A52-4245-B03C-99518B80FB3A}" type="sibTrans" cxnId="{2357AB04-8CAD-4A3F-8C39-58FE27A7FF29}">
      <dgm:prSet/>
      <dgm:spPr/>
      <dgm:t>
        <a:bodyPr/>
        <a:lstStyle/>
        <a:p>
          <a:endParaRPr lang="en-GB"/>
        </a:p>
      </dgm:t>
    </dgm:pt>
    <dgm:pt modelId="{448D8953-DF45-489D-AFBC-A88B21B7DD4E}">
      <dgm:prSet custT="1"/>
      <dgm:spPr>
        <a:solidFill>
          <a:srgbClr val="FFE9CA"/>
        </a:solidFill>
        <a:ln>
          <a:solidFill>
            <a:srgbClr val="886B48"/>
          </a:solidFill>
        </a:ln>
      </dgm:spPr>
      <dgm:t>
        <a:bodyPr/>
        <a:lstStyle/>
        <a:p>
          <a:pPr>
            <a:buFont typeface="+mj-lt"/>
            <a:buAutoNum type="arabicPeriod"/>
          </a:pPr>
          <a:r>
            <a:rPr lang="el-GR" sz="1200" b="1" i="1" dirty="0"/>
            <a:t>Δράση ερευνητικών έργων για την ενίσχυση των μελών ΔΕΠ και Ερευνητών/τριών</a:t>
          </a:r>
          <a:endParaRPr lang="en-GB" sz="1200" b="1" i="1" dirty="0"/>
        </a:p>
      </dgm:t>
    </dgm:pt>
    <dgm:pt modelId="{96747227-3A7A-4741-B576-96F7C2B3F825}" type="parTrans" cxnId="{194E44E7-5119-42FE-877B-F73E7A235D4B}">
      <dgm:prSet/>
      <dgm:spPr/>
      <dgm:t>
        <a:bodyPr/>
        <a:lstStyle/>
        <a:p>
          <a:endParaRPr lang="en-GB"/>
        </a:p>
      </dgm:t>
    </dgm:pt>
    <dgm:pt modelId="{F04747C3-FF7F-4504-B1F0-5AB19633543D}" type="sibTrans" cxnId="{194E44E7-5119-42FE-877B-F73E7A235D4B}">
      <dgm:prSet/>
      <dgm:spPr/>
      <dgm:t>
        <a:bodyPr/>
        <a:lstStyle/>
        <a:p>
          <a:endParaRPr lang="en-GB"/>
        </a:p>
      </dgm:t>
    </dgm:pt>
    <dgm:pt modelId="{2749AB33-D46A-47EA-8718-4A591F79E959}">
      <dgm:prSet custT="1"/>
      <dgm:spPr>
        <a:solidFill>
          <a:srgbClr val="FFE9CA"/>
        </a:solidFill>
        <a:ln>
          <a:solidFill>
            <a:srgbClr val="886B48"/>
          </a:solidFill>
        </a:ln>
      </dgm:spPr>
      <dgm:t>
        <a:bodyPr/>
        <a:lstStyle/>
        <a:p>
          <a:pPr>
            <a:buFont typeface="+mj-lt"/>
            <a:buAutoNum type="arabicPeriod"/>
          </a:pPr>
          <a:r>
            <a:rPr lang="el-GR" sz="1200" b="1" i="1" dirty="0"/>
            <a:t>Δράση «Επιστήμη και Κοινωνία» «Κόμβοι Έρευνας, Καινοτομίας και Διάχυσης»</a:t>
          </a:r>
          <a:endParaRPr lang="en-GB" sz="1200" b="1" i="1" dirty="0"/>
        </a:p>
      </dgm:t>
    </dgm:pt>
    <dgm:pt modelId="{FF5C1FAE-C406-45F3-8E15-72A408229F09}" type="parTrans" cxnId="{2AEE0547-9EA3-4343-A1BD-0D42A2154F18}">
      <dgm:prSet/>
      <dgm:spPr/>
      <dgm:t>
        <a:bodyPr/>
        <a:lstStyle/>
        <a:p>
          <a:endParaRPr lang="en-GB"/>
        </a:p>
      </dgm:t>
    </dgm:pt>
    <dgm:pt modelId="{2A9E4F73-A40D-4CCB-B4BA-29D77549D5CC}" type="sibTrans" cxnId="{2AEE0547-9EA3-4343-A1BD-0D42A2154F18}">
      <dgm:prSet/>
      <dgm:spPr/>
      <dgm:t>
        <a:bodyPr/>
        <a:lstStyle/>
        <a:p>
          <a:endParaRPr lang="en-GB"/>
        </a:p>
      </dgm:t>
    </dgm:pt>
    <dgm:pt modelId="{14FDF7A5-76D7-46BB-9446-87DF8AC040D2}">
      <dgm:prSet custT="1"/>
      <dgm:spPr>
        <a:solidFill>
          <a:srgbClr val="FFE9CA"/>
        </a:solidFill>
        <a:ln>
          <a:solidFill>
            <a:srgbClr val="886B48"/>
          </a:solidFill>
        </a:ln>
      </dgm:spPr>
      <dgm:t>
        <a:bodyPr/>
        <a:lstStyle/>
        <a:p>
          <a:r>
            <a:rPr lang="el-GR" sz="1200" b="1"/>
            <a:t>Δράση «ΧΡΗΜΑΤΟΔΟΤΗΣΗ ΤΗΣ ΚΑΙΝΟΤΟΜΙΑΣ - </a:t>
          </a:r>
          <a:r>
            <a:rPr lang="en-GB" sz="1200" b="1"/>
            <a:t>HORIZON</a:t>
          </a:r>
          <a:r>
            <a:rPr lang="el-GR" sz="1200" b="1"/>
            <a:t> 2020» - Ελλάδα 2.0</a:t>
          </a:r>
          <a:endParaRPr lang="en-GB" sz="1200" b="1"/>
        </a:p>
      </dgm:t>
    </dgm:pt>
    <dgm:pt modelId="{790A6C59-7283-4347-AD0E-FC362D4F5DFE}" type="parTrans" cxnId="{E1264D57-3AA2-4A8A-9E06-8126E33C5D97}">
      <dgm:prSet/>
      <dgm:spPr/>
      <dgm:t>
        <a:bodyPr/>
        <a:lstStyle/>
        <a:p>
          <a:endParaRPr lang="en-GB"/>
        </a:p>
      </dgm:t>
    </dgm:pt>
    <dgm:pt modelId="{185F6F0D-BE4A-4F26-80F4-C7A8D28B2ADA}" type="sibTrans" cxnId="{E1264D57-3AA2-4A8A-9E06-8126E33C5D97}">
      <dgm:prSet/>
      <dgm:spPr/>
      <dgm:t>
        <a:bodyPr/>
        <a:lstStyle/>
        <a:p>
          <a:endParaRPr lang="en-GB"/>
        </a:p>
      </dgm:t>
    </dgm:pt>
    <dgm:pt modelId="{0029E6B7-1D4B-41AD-B4AF-E426475C7CE1}">
      <dgm:prSet custT="1"/>
      <dgm:spPr>
        <a:solidFill>
          <a:srgbClr val="FFE9CA"/>
        </a:solidFill>
        <a:ln>
          <a:solidFill>
            <a:srgbClr val="886B48"/>
          </a:solidFill>
        </a:ln>
      </dgm:spPr>
      <dgm:t>
        <a:bodyPr/>
        <a:lstStyle/>
        <a:p>
          <a:r>
            <a:rPr lang="el-GR" sz="1200" b="1" i="1"/>
            <a:t>Εμβληματικές δράσεις σε διαθεματικές επιστημονικές περιοχές με ειδικό ενδιαφέρον για την σύνδεση με τον παραγωγικό ιστό. </a:t>
          </a:r>
          <a:endParaRPr lang="en-GB" sz="1200" b="1" i="1"/>
        </a:p>
      </dgm:t>
    </dgm:pt>
    <dgm:pt modelId="{8579E07E-F8A0-41F6-83DF-80D245628546}" type="parTrans" cxnId="{C65D6F19-F3D8-4A3E-B5B6-791CBC456F84}">
      <dgm:prSet/>
      <dgm:spPr/>
      <dgm:t>
        <a:bodyPr/>
        <a:lstStyle/>
        <a:p>
          <a:endParaRPr lang="en-GB"/>
        </a:p>
      </dgm:t>
    </dgm:pt>
    <dgm:pt modelId="{17432023-A9FD-4D75-B44D-E148CE1D21C5}" type="sibTrans" cxnId="{C65D6F19-F3D8-4A3E-B5B6-791CBC456F84}">
      <dgm:prSet/>
      <dgm:spPr/>
      <dgm:t>
        <a:bodyPr/>
        <a:lstStyle/>
        <a:p>
          <a:endParaRPr lang="en-GB"/>
        </a:p>
      </dgm:t>
    </dgm:pt>
    <dgm:pt modelId="{9752E0BE-5F0D-4DD7-B3B6-B251F2FE71F0}">
      <dgm:prSet custT="1"/>
      <dgm:spPr>
        <a:solidFill>
          <a:srgbClr val="FFE9C9"/>
        </a:solidFill>
        <a:ln w="9525">
          <a:solidFill>
            <a:srgbClr val="886B48"/>
          </a:solidFill>
        </a:ln>
        <a:effectLst/>
      </dgm:spPr>
      <dgm:t>
        <a:bodyPr spcFirstLastPara="0" vert="horz" wrap="square" lIns="41910" tIns="41910" rIns="41910" bIns="41910" numCol="1" spcCol="1270" anchor="ctr" anchorCtr="0"/>
        <a:lstStyle/>
        <a:p>
          <a:pPr>
            <a:buClr>
              <a:srgbClr val="C00000"/>
            </a:buClr>
            <a:buFont typeface="Wingdings" panose="05000000000000000000" pitchFamily="2" charset="2"/>
            <a:buNone/>
          </a:pPr>
          <a:endParaRPr lang="en-GB" sz="1200" dirty="0">
            <a:solidFill>
              <a:prstClr val="black">
                <a:hueOff val="0"/>
                <a:satOff val="0"/>
                <a:lumOff val="0"/>
                <a:alphaOff val="0"/>
              </a:prstClr>
            </a:solidFill>
            <a:latin typeface="Calibri" panose="020F0502020204030204"/>
            <a:ea typeface="+mn-ea"/>
            <a:cs typeface="+mn-cs"/>
          </a:endParaRPr>
        </a:p>
      </dgm:t>
    </dgm:pt>
    <dgm:pt modelId="{B9DAF483-DFA3-4B13-B0FB-EFB7F68229A3}" type="parTrans" cxnId="{3DEA81D4-35B8-4906-8EBB-B32EEA2F9AFF}">
      <dgm:prSet/>
      <dgm:spPr/>
      <dgm:t>
        <a:bodyPr/>
        <a:lstStyle/>
        <a:p>
          <a:endParaRPr lang="en-GB"/>
        </a:p>
      </dgm:t>
    </dgm:pt>
    <dgm:pt modelId="{6760A4AA-9C7F-4CA0-AD8C-1B12DA72F055}" type="sibTrans" cxnId="{3DEA81D4-35B8-4906-8EBB-B32EEA2F9AFF}">
      <dgm:prSet/>
      <dgm:spPr/>
      <dgm:t>
        <a:bodyPr/>
        <a:lstStyle/>
        <a:p>
          <a:endParaRPr lang="en-GB"/>
        </a:p>
      </dgm:t>
    </dgm:pt>
    <dgm:pt modelId="{EE27EC2B-98FC-4BF7-9DA3-8127F1F72E50}">
      <dgm:prSet custT="1"/>
      <dgm:spPr>
        <a:solidFill>
          <a:srgbClr val="FFE9CA"/>
        </a:solidFill>
        <a:ln>
          <a:solidFill>
            <a:srgbClr val="886B48"/>
          </a:solidFill>
        </a:ln>
      </dgm:spPr>
      <dgm:t>
        <a:bodyPr/>
        <a:lstStyle/>
        <a:p>
          <a:r>
            <a:rPr lang="en-GB" sz="1200" b="1">
              <a:solidFill>
                <a:prstClr val="black">
                  <a:hueOff val="0"/>
                  <a:satOff val="0"/>
                  <a:lumOff val="0"/>
                  <a:alphaOff val="0"/>
                </a:prstClr>
              </a:solidFill>
              <a:latin typeface="Calibri" panose="020F0502020204030204"/>
              <a:ea typeface="+mn-ea"/>
              <a:cs typeface="+mn-cs"/>
            </a:rPr>
            <a:t>Πρόγραμμα URBACT</a:t>
          </a:r>
          <a:endParaRPr lang="en-GB" sz="1200" b="1" dirty="0">
            <a:solidFill>
              <a:prstClr val="black">
                <a:hueOff val="0"/>
                <a:satOff val="0"/>
                <a:lumOff val="0"/>
                <a:alphaOff val="0"/>
              </a:prstClr>
            </a:solidFill>
            <a:latin typeface="Calibri" panose="020F0502020204030204"/>
            <a:ea typeface="+mn-ea"/>
            <a:cs typeface="+mn-cs"/>
          </a:endParaRPr>
        </a:p>
      </dgm:t>
    </dgm:pt>
    <dgm:pt modelId="{05166EBF-AC04-4472-9003-42C35EDF421E}" type="parTrans" cxnId="{A2FBB789-E04F-4C78-BC23-5286F0A01550}">
      <dgm:prSet/>
      <dgm:spPr/>
      <dgm:t>
        <a:bodyPr/>
        <a:lstStyle/>
        <a:p>
          <a:endParaRPr lang="en-GB"/>
        </a:p>
      </dgm:t>
    </dgm:pt>
    <dgm:pt modelId="{BC2AD03C-71D3-4DF4-AAEC-171B804BA17E}" type="sibTrans" cxnId="{A2FBB789-E04F-4C78-BC23-5286F0A01550}">
      <dgm:prSet/>
      <dgm:spPr/>
      <dgm:t>
        <a:bodyPr/>
        <a:lstStyle/>
        <a:p>
          <a:endParaRPr lang="en-GB"/>
        </a:p>
      </dgm:t>
    </dgm:pt>
    <dgm:pt modelId="{8F0150E4-C81A-437D-8766-DEFC1582D5DE}">
      <dgm:prSet custT="1"/>
      <dgm:spPr>
        <a:solidFill>
          <a:srgbClr val="FFE9CA"/>
        </a:solidFill>
        <a:ln>
          <a:solidFill>
            <a:srgbClr val="886B48"/>
          </a:solidFill>
        </a:ln>
      </dgm:spPr>
      <dgm:t>
        <a:bodyPr/>
        <a:lstStyle/>
        <a:p>
          <a:r>
            <a:rPr lang="en-GB" sz="1200" b="1">
              <a:solidFill>
                <a:prstClr val="black">
                  <a:hueOff val="0"/>
                  <a:satOff val="0"/>
                  <a:lumOff val="0"/>
                  <a:alphaOff val="0"/>
                </a:prstClr>
              </a:solidFill>
              <a:latin typeface="Calibri" panose="020F0502020204030204"/>
              <a:ea typeface="+mn-ea"/>
              <a:cs typeface="+mn-cs"/>
            </a:rPr>
            <a:t>Πρόγραμμα LIFE</a:t>
          </a:r>
          <a:endParaRPr lang="el-GR" sz="1200" b="1" dirty="0">
            <a:solidFill>
              <a:prstClr val="black">
                <a:hueOff val="0"/>
                <a:satOff val="0"/>
                <a:lumOff val="0"/>
                <a:alphaOff val="0"/>
              </a:prstClr>
            </a:solidFill>
            <a:latin typeface="Calibri" panose="020F0502020204030204"/>
            <a:ea typeface="+mn-ea"/>
            <a:cs typeface="+mn-cs"/>
          </a:endParaRPr>
        </a:p>
      </dgm:t>
    </dgm:pt>
    <dgm:pt modelId="{10403E49-FB32-438A-8515-76419EC2F6D2}" type="parTrans" cxnId="{890E88DF-B464-4C21-8F75-14C7A32BDF14}">
      <dgm:prSet/>
      <dgm:spPr/>
      <dgm:t>
        <a:bodyPr/>
        <a:lstStyle/>
        <a:p>
          <a:endParaRPr lang="en-GB"/>
        </a:p>
      </dgm:t>
    </dgm:pt>
    <dgm:pt modelId="{2E601382-A29F-4C86-8C4A-607774D9978E}" type="sibTrans" cxnId="{890E88DF-B464-4C21-8F75-14C7A32BDF14}">
      <dgm:prSet/>
      <dgm:spPr/>
      <dgm:t>
        <a:bodyPr/>
        <a:lstStyle/>
        <a:p>
          <a:endParaRPr lang="en-GB"/>
        </a:p>
      </dgm:t>
    </dgm:pt>
    <dgm:pt modelId="{92FC1350-E88B-4DAC-846B-1BAAF0EE3D01}">
      <dgm:prSet custT="1"/>
      <dgm:spPr>
        <a:solidFill>
          <a:srgbClr val="FFE9CA"/>
        </a:solidFill>
        <a:ln>
          <a:solidFill>
            <a:srgbClr val="886B48"/>
          </a:solidFill>
        </a:ln>
      </dgm:spPr>
      <dgm:t>
        <a:bodyPr/>
        <a:lstStyle/>
        <a:p>
          <a:r>
            <a:rPr lang="en-GB" sz="1200" b="1">
              <a:solidFill>
                <a:prstClr val="black">
                  <a:hueOff val="0"/>
                  <a:satOff val="0"/>
                  <a:lumOff val="0"/>
                  <a:alphaOff val="0"/>
                </a:prstClr>
              </a:solidFill>
              <a:latin typeface="Calibri" panose="020F0502020204030204"/>
              <a:ea typeface="+mn-ea"/>
              <a:cs typeface="+mn-cs"/>
            </a:rPr>
            <a:t>Το πρόγραμμα Horizon 2020</a:t>
          </a:r>
          <a:endParaRPr lang="el-GR" sz="1200" b="1" dirty="0">
            <a:solidFill>
              <a:prstClr val="black">
                <a:hueOff val="0"/>
                <a:satOff val="0"/>
                <a:lumOff val="0"/>
                <a:alphaOff val="0"/>
              </a:prstClr>
            </a:solidFill>
            <a:latin typeface="Calibri" panose="020F0502020204030204"/>
            <a:ea typeface="+mn-ea"/>
            <a:cs typeface="+mn-cs"/>
          </a:endParaRPr>
        </a:p>
      </dgm:t>
    </dgm:pt>
    <dgm:pt modelId="{C83D82EF-F464-49BE-9B2C-302709A72E25}" type="parTrans" cxnId="{062B6D6D-BF16-48A7-A68D-5EDBEB81E1F4}">
      <dgm:prSet/>
      <dgm:spPr/>
      <dgm:t>
        <a:bodyPr/>
        <a:lstStyle/>
        <a:p>
          <a:endParaRPr lang="en-GB"/>
        </a:p>
      </dgm:t>
    </dgm:pt>
    <dgm:pt modelId="{A964A0FF-68E3-4333-9677-1A67F739D5B7}" type="sibTrans" cxnId="{062B6D6D-BF16-48A7-A68D-5EDBEB81E1F4}">
      <dgm:prSet/>
      <dgm:spPr/>
      <dgm:t>
        <a:bodyPr/>
        <a:lstStyle/>
        <a:p>
          <a:endParaRPr lang="en-GB"/>
        </a:p>
      </dgm:t>
    </dgm:pt>
    <dgm:pt modelId="{BCF2C03B-EE69-4351-A6C4-190D3F29542B}" type="pres">
      <dgm:prSet presAssocID="{14A3A30A-2341-4A02-9852-E7E656DBB53C}" presName="theList" presStyleCnt="0">
        <dgm:presLayoutVars>
          <dgm:dir/>
          <dgm:animLvl val="lvl"/>
          <dgm:resizeHandles val="exact"/>
        </dgm:presLayoutVars>
      </dgm:prSet>
      <dgm:spPr/>
    </dgm:pt>
    <dgm:pt modelId="{73A4DC55-FE75-482B-B809-5CBD55763EFE}" type="pres">
      <dgm:prSet presAssocID="{317E66A9-FE84-435B-BD16-67BACFA42045}" presName="compNode" presStyleCnt="0"/>
      <dgm:spPr/>
    </dgm:pt>
    <dgm:pt modelId="{7333EBFB-B863-4E0B-8CE5-B51648664D4A}" type="pres">
      <dgm:prSet presAssocID="{317E66A9-FE84-435B-BD16-67BACFA42045}" presName="aNode" presStyleLbl="bgShp" presStyleIdx="0" presStyleCnt="4"/>
      <dgm:spPr/>
    </dgm:pt>
    <dgm:pt modelId="{80F5B31F-EA79-45FB-B2CF-5B341CD7F20C}" type="pres">
      <dgm:prSet presAssocID="{317E66A9-FE84-435B-BD16-67BACFA42045}" presName="textNode" presStyleLbl="bgShp" presStyleIdx="0" presStyleCnt="4"/>
      <dgm:spPr/>
    </dgm:pt>
    <dgm:pt modelId="{DB905B47-DE03-442F-947D-A7E803A07409}" type="pres">
      <dgm:prSet presAssocID="{317E66A9-FE84-435B-BD16-67BACFA42045}" presName="compChildNode" presStyleCnt="0"/>
      <dgm:spPr/>
    </dgm:pt>
    <dgm:pt modelId="{A9E45AE9-1ACA-4E77-BAC2-414067900100}" type="pres">
      <dgm:prSet presAssocID="{317E66A9-FE84-435B-BD16-67BACFA42045}" presName="theInnerList" presStyleCnt="0"/>
      <dgm:spPr/>
    </dgm:pt>
    <dgm:pt modelId="{D1C966FB-0B22-467F-AC49-00150A09F5B1}" type="pres">
      <dgm:prSet presAssocID="{70B4D516-D6B7-4E00-97E2-03785448F5B5}" presName="childNode" presStyleLbl="node1" presStyleIdx="0" presStyleCnt="17" custScaleY="257972" custLinFactY="-217870" custLinFactNeighborX="648" custLinFactNeighborY="-300000">
        <dgm:presLayoutVars>
          <dgm:bulletEnabled val="1"/>
        </dgm:presLayoutVars>
      </dgm:prSet>
      <dgm:spPr/>
    </dgm:pt>
    <dgm:pt modelId="{DB1B30B3-AF1A-49C7-903A-0D9E77799710}" type="pres">
      <dgm:prSet presAssocID="{70B4D516-D6B7-4E00-97E2-03785448F5B5}" presName="aSpace2" presStyleCnt="0"/>
      <dgm:spPr/>
    </dgm:pt>
    <dgm:pt modelId="{976A6A8E-A318-45AC-A4D0-ED44A6C06727}" type="pres">
      <dgm:prSet presAssocID="{A6E9389F-6662-43F0-8DB0-41CC43A6CDB4}" presName="childNode" presStyleLbl="node1" presStyleIdx="1" presStyleCnt="17" custScaleY="210073" custLinFactY="-207443" custLinFactNeighborX="1040" custLinFactNeighborY="-300000">
        <dgm:presLayoutVars>
          <dgm:bulletEnabled val="1"/>
        </dgm:presLayoutVars>
      </dgm:prSet>
      <dgm:spPr/>
    </dgm:pt>
    <dgm:pt modelId="{DD1BC428-EA7F-414E-B82B-C6F2C0AEA3EF}" type="pres">
      <dgm:prSet presAssocID="{A6E9389F-6662-43F0-8DB0-41CC43A6CDB4}" presName="aSpace2" presStyleCnt="0"/>
      <dgm:spPr/>
    </dgm:pt>
    <dgm:pt modelId="{91FEEE46-887A-4601-A484-17341DEDD207}" type="pres">
      <dgm:prSet presAssocID="{E2C14E34-3078-4293-9F5B-02D66D6EE54F}" presName="childNode" presStyleLbl="node1" presStyleIdx="2" presStyleCnt="17" custScaleY="104055" custLinFactY="-200000" custLinFactNeighborX="1040" custLinFactNeighborY="-283956">
        <dgm:presLayoutVars>
          <dgm:bulletEnabled val="1"/>
        </dgm:presLayoutVars>
      </dgm:prSet>
      <dgm:spPr/>
    </dgm:pt>
    <dgm:pt modelId="{ECE26526-D51D-4D2F-8C36-C9ACF04995D9}" type="pres">
      <dgm:prSet presAssocID="{E2C14E34-3078-4293-9F5B-02D66D6EE54F}" presName="aSpace2" presStyleCnt="0"/>
      <dgm:spPr/>
    </dgm:pt>
    <dgm:pt modelId="{AD45909D-A9EC-40D4-9796-43D97B2A4AF7}" type="pres">
      <dgm:prSet presAssocID="{DE8864DA-48AF-4D7D-BA75-AF67E53EE851}" presName="childNode" presStyleLbl="node1" presStyleIdx="3" presStyleCnt="17" custScaleY="229953" custLinFactY="-197378" custLinFactNeighborX="1040" custLinFactNeighborY="-200000">
        <dgm:presLayoutVars>
          <dgm:bulletEnabled val="1"/>
        </dgm:presLayoutVars>
      </dgm:prSet>
      <dgm:spPr/>
    </dgm:pt>
    <dgm:pt modelId="{EEB20D8C-F1F3-4E59-A7BD-F9CA3E6C1045}" type="pres">
      <dgm:prSet presAssocID="{DE8864DA-48AF-4D7D-BA75-AF67E53EE851}" presName="aSpace2" presStyleCnt="0"/>
      <dgm:spPr/>
    </dgm:pt>
    <dgm:pt modelId="{D587E0EE-C4ED-43C9-BF7E-E92AAF69677D}" type="pres">
      <dgm:prSet presAssocID="{18E223AA-AF7F-47ED-BD76-5E93CB70C4DC}" presName="childNode" presStyleLbl="node1" presStyleIdx="4" presStyleCnt="17" custScaleY="177764" custLinFactY="-200000" custLinFactNeighborX="1040" custLinFactNeighborY="-221703">
        <dgm:presLayoutVars>
          <dgm:bulletEnabled val="1"/>
        </dgm:presLayoutVars>
      </dgm:prSet>
      <dgm:spPr/>
    </dgm:pt>
    <dgm:pt modelId="{5219BF07-A5BF-4499-9F92-C8DBE6F662E6}" type="pres">
      <dgm:prSet presAssocID="{18E223AA-AF7F-47ED-BD76-5E93CB70C4DC}" presName="aSpace2" presStyleCnt="0"/>
      <dgm:spPr/>
    </dgm:pt>
    <dgm:pt modelId="{EC6E39E8-255A-47B9-9725-D532C5A1C955}" type="pres">
      <dgm:prSet presAssocID="{27E42536-A924-40BD-8C14-A8C13AA6356B}" presName="childNode" presStyleLbl="node1" presStyleIdx="5" presStyleCnt="17" custScaleY="168168" custLinFactY="-200000" custLinFactNeighborX="1040" custLinFactNeighborY="-264587">
        <dgm:presLayoutVars>
          <dgm:bulletEnabled val="1"/>
        </dgm:presLayoutVars>
      </dgm:prSet>
      <dgm:spPr/>
    </dgm:pt>
    <dgm:pt modelId="{AEAA321B-A28E-4A28-8816-74A5955AAE53}" type="pres">
      <dgm:prSet presAssocID="{27E42536-A924-40BD-8C14-A8C13AA6356B}" presName="aSpace2" presStyleCnt="0"/>
      <dgm:spPr/>
    </dgm:pt>
    <dgm:pt modelId="{C4D2BADD-79BA-4FF6-BA20-BCC8EE7C8D0B}" type="pres">
      <dgm:prSet presAssocID="{C1EE2D65-04E1-4814-A130-12E5D3528E7C}" presName="childNode" presStyleLbl="node1" presStyleIdx="6" presStyleCnt="17" custScaleY="167171" custLinFactY="-193874" custLinFactNeighborX="1040" custLinFactNeighborY="-200000">
        <dgm:presLayoutVars>
          <dgm:bulletEnabled val="1"/>
        </dgm:presLayoutVars>
      </dgm:prSet>
      <dgm:spPr/>
    </dgm:pt>
    <dgm:pt modelId="{2A1C2DFB-A0DB-4028-9FA6-6E13E0F84CC9}" type="pres">
      <dgm:prSet presAssocID="{C1EE2D65-04E1-4814-A130-12E5D3528E7C}" presName="aSpace2" presStyleCnt="0"/>
      <dgm:spPr/>
    </dgm:pt>
    <dgm:pt modelId="{E2DA0232-F7DE-4605-B3DE-51EE36A33D96}" type="pres">
      <dgm:prSet presAssocID="{B0744256-B25A-4FDF-A2F5-02C19BABCD10}" presName="childNode" presStyleLbl="node1" presStyleIdx="7" presStyleCnt="17" custScaleY="243715" custLinFactY="-192315" custLinFactNeighborX="1040" custLinFactNeighborY="-200000">
        <dgm:presLayoutVars>
          <dgm:bulletEnabled val="1"/>
        </dgm:presLayoutVars>
      </dgm:prSet>
      <dgm:spPr/>
    </dgm:pt>
    <dgm:pt modelId="{ED664A8A-6033-4915-9E4D-EB81B6497D33}" type="pres">
      <dgm:prSet presAssocID="{317E66A9-FE84-435B-BD16-67BACFA42045}" presName="aSpace" presStyleCnt="0"/>
      <dgm:spPr/>
    </dgm:pt>
    <dgm:pt modelId="{14B0F938-9A75-4999-8FC1-7D1FAB636C40}" type="pres">
      <dgm:prSet presAssocID="{4B11A88A-305C-488E-85E6-3DA901080C34}" presName="compNode" presStyleCnt="0"/>
      <dgm:spPr/>
    </dgm:pt>
    <dgm:pt modelId="{163F2D34-4A95-41A2-A146-68AEF3E07601}" type="pres">
      <dgm:prSet presAssocID="{4B11A88A-305C-488E-85E6-3DA901080C34}" presName="aNode" presStyleLbl="bgShp" presStyleIdx="1" presStyleCnt="4" custScaleX="45346" custLinFactNeighborX="192"/>
      <dgm:spPr>
        <a:xfrm>
          <a:off x="2035318" y="0"/>
          <a:ext cx="1888872" cy="4627647"/>
        </a:xfrm>
        <a:prstGeom prst="roundRect">
          <a:avLst>
            <a:gd name="adj" fmla="val 10000"/>
          </a:avLst>
        </a:prstGeom>
      </dgm:spPr>
    </dgm:pt>
    <dgm:pt modelId="{F2464D3D-8C74-4207-BBE2-2C4580E81F46}" type="pres">
      <dgm:prSet presAssocID="{4B11A88A-305C-488E-85E6-3DA901080C34}" presName="textNode" presStyleLbl="bgShp" presStyleIdx="1" presStyleCnt="4"/>
      <dgm:spPr/>
    </dgm:pt>
    <dgm:pt modelId="{EFACBCE3-0340-44AE-93D4-BB7CBEEA1D3D}" type="pres">
      <dgm:prSet presAssocID="{4B11A88A-305C-488E-85E6-3DA901080C34}" presName="compChildNode" presStyleCnt="0"/>
      <dgm:spPr/>
    </dgm:pt>
    <dgm:pt modelId="{00D7CCC8-6061-4B38-8881-EACBDF1E1DAE}" type="pres">
      <dgm:prSet presAssocID="{4B11A88A-305C-488E-85E6-3DA901080C34}" presName="theInnerList" presStyleCnt="0"/>
      <dgm:spPr/>
    </dgm:pt>
    <dgm:pt modelId="{BA6C7BF9-75F2-49C0-A3B3-AAFE5D0BA1EE}" type="pres">
      <dgm:prSet presAssocID="{8878A1E7-6B19-4AAC-9DE7-E35FDE2F4260}" presName="childNode" presStyleLbl="node1" presStyleIdx="8" presStyleCnt="17" custScaleX="45346" custLinFactNeighborX="239">
        <dgm:presLayoutVars>
          <dgm:bulletEnabled val="1"/>
        </dgm:presLayoutVars>
      </dgm:prSet>
      <dgm:spPr/>
    </dgm:pt>
    <dgm:pt modelId="{8B04004F-1192-4C0D-B52E-28B88717D02B}" type="pres">
      <dgm:prSet presAssocID="{8878A1E7-6B19-4AAC-9DE7-E35FDE2F4260}" presName="aSpace2" presStyleCnt="0"/>
      <dgm:spPr/>
    </dgm:pt>
    <dgm:pt modelId="{8F7EB4D0-73D2-43BD-AC0E-918CAD3B33CB}" type="pres">
      <dgm:prSet presAssocID="{F30FA746-1073-4839-8C5C-BACE177B7657}" presName="childNode" presStyleLbl="node1" presStyleIdx="9" presStyleCnt="17" custScaleX="45346" custLinFactNeighborX="239">
        <dgm:presLayoutVars>
          <dgm:bulletEnabled val="1"/>
        </dgm:presLayoutVars>
      </dgm:prSet>
      <dgm:spPr/>
    </dgm:pt>
    <dgm:pt modelId="{8B41C1AC-DDFA-44CE-ABB1-A54F1BE51FE1}" type="pres">
      <dgm:prSet presAssocID="{F30FA746-1073-4839-8C5C-BACE177B7657}" presName="aSpace2" presStyleCnt="0"/>
      <dgm:spPr/>
    </dgm:pt>
    <dgm:pt modelId="{3110CD76-D421-4CCF-A921-CE8FF89A4C80}" type="pres">
      <dgm:prSet presAssocID="{448D8953-DF45-489D-AFBC-A88B21B7DD4E}" presName="childNode" presStyleLbl="node1" presStyleIdx="10" presStyleCnt="17" custScaleX="45346" custLinFactNeighborX="239">
        <dgm:presLayoutVars>
          <dgm:bulletEnabled val="1"/>
        </dgm:presLayoutVars>
      </dgm:prSet>
      <dgm:spPr/>
    </dgm:pt>
    <dgm:pt modelId="{2695A8DE-DA1E-42F7-BB53-F2B085F6640B}" type="pres">
      <dgm:prSet presAssocID="{448D8953-DF45-489D-AFBC-A88B21B7DD4E}" presName="aSpace2" presStyleCnt="0"/>
      <dgm:spPr/>
    </dgm:pt>
    <dgm:pt modelId="{AB0E5DE8-0581-4D3D-AD3A-7F076CEAA15F}" type="pres">
      <dgm:prSet presAssocID="{2749AB33-D46A-47EA-8718-4A591F79E959}" presName="childNode" presStyleLbl="node1" presStyleIdx="11" presStyleCnt="17" custScaleX="45346" custLinFactNeighborX="239">
        <dgm:presLayoutVars>
          <dgm:bulletEnabled val="1"/>
        </dgm:presLayoutVars>
      </dgm:prSet>
      <dgm:spPr/>
    </dgm:pt>
    <dgm:pt modelId="{1188BA43-37C9-40D9-8FE8-062B68AB7FBE}" type="pres">
      <dgm:prSet presAssocID="{4B11A88A-305C-488E-85E6-3DA901080C34}" presName="aSpace" presStyleCnt="0"/>
      <dgm:spPr/>
    </dgm:pt>
    <dgm:pt modelId="{98620164-FFC1-49F1-BB90-33442ACC6689}" type="pres">
      <dgm:prSet presAssocID="{B397C5E1-FD74-4C53-9798-65FA5C46E3DC}" presName="compNode" presStyleCnt="0"/>
      <dgm:spPr/>
    </dgm:pt>
    <dgm:pt modelId="{8D9F8643-E427-4198-B854-5BEF84F0A569}" type="pres">
      <dgm:prSet presAssocID="{B397C5E1-FD74-4C53-9798-65FA5C46E3DC}" presName="aNode" presStyleLbl="bgShp" presStyleIdx="2" presStyleCnt="4" custScaleX="40579" custLinFactNeighborX="192" custLinFactNeighborY="-681"/>
      <dgm:spPr>
        <a:xfrm>
          <a:off x="10157469" y="0"/>
          <a:ext cx="1888872" cy="4627647"/>
        </a:xfrm>
        <a:prstGeom prst="roundRect">
          <a:avLst>
            <a:gd name="adj" fmla="val 10000"/>
          </a:avLst>
        </a:prstGeom>
      </dgm:spPr>
    </dgm:pt>
    <dgm:pt modelId="{9F1363B5-6F98-4DFA-8FAF-1FC7CA87EDFB}" type="pres">
      <dgm:prSet presAssocID="{B397C5E1-FD74-4C53-9798-65FA5C46E3DC}" presName="textNode" presStyleLbl="bgShp" presStyleIdx="2" presStyleCnt="4"/>
      <dgm:spPr/>
    </dgm:pt>
    <dgm:pt modelId="{281E51A9-4968-4961-98ED-B848DC20D2EF}" type="pres">
      <dgm:prSet presAssocID="{B397C5E1-FD74-4C53-9798-65FA5C46E3DC}" presName="compChildNode" presStyleCnt="0"/>
      <dgm:spPr/>
    </dgm:pt>
    <dgm:pt modelId="{B0CBDAC9-15EB-4988-8BD5-BB47DED92199}" type="pres">
      <dgm:prSet presAssocID="{B397C5E1-FD74-4C53-9798-65FA5C46E3DC}" presName="theInnerList" presStyleCnt="0"/>
      <dgm:spPr/>
    </dgm:pt>
    <dgm:pt modelId="{5B385B58-2BD2-48F5-B83F-3E6F07EEFC6C}" type="pres">
      <dgm:prSet presAssocID="{14FDF7A5-76D7-46BB-9446-87DF8AC040D2}" presName="childNode" presStyleLbl="node1" presStyleIdx="12" presStyleCnt="17" custScaleX="40579" custLinFactNeighborX="239">
        <dgm:presLayoutVars>
          <dgm:bulletEnabled val="1"/>
        </dgm:presLayoutVars>
      </dgm:prSet>
      <dgm:spPr/>
    </dgm:pt>
    <dgm:pt modelId="{8D67CEF5-8BC8-4B4E-8C14-BDBAD9677545}" type="pres">
      <dgm:prSet presAssocID="{14FDF7A5-76D7-46BB-9446-87DF8AC040D2}" presName="aSpace2" presStyleCnt="0"/>
      <dgm:spPr/>
    </dgm:pt>
    <dgm:pt modelId="{42198461-1F0B-4AB6-B53E-1EAC54981CF7}" type="pres">
      <dgm:prSet presAssocID="{0029E6B7-1D4B-41AD-B4AF-E426475C7CE1}" presName="childNode" presStyleLbl="node1" presStyleIdx="13" presStyleCnt="17" custScaleX="40579" custLinFactNeighborX="239">
        <dgm:presLayoutVars>
          <dgm:bulletEnabled val="1"/>
        </dgm:presLayoutVars>
      </dgm:prSet>
      <dgm:spPr/>
    </dgm:pt>
    <dgm:pt modelId="{9EF823B4-CF28-46B0-8930-55DEEB579691}" type="pres">
      <dgm:prSet presAssocID="{B397C5E1-FD74-4C53-9798-65FA5C46E3DC}" presName="aSpace" presStyleCnt="0"/>
      <dgm:spPr/>
    </dgm:pt>
    <dgm:pt modelId="{A342F26B-06AA-4D7F-9DD1-E412390A0567}" type="pres">
      <dgm:prSet presAssocID="{9752E0BE-5F0D-4DD7-B3B6-B251F2FE71F0}" presName="compNode" presStyleCnt="0"/>
      <dgm:spPr/>
    </dgm:pt>
    <dgm:pt modelId="{153BF65B-E153-4BBA-8E9F-89B414EF0358}" type="pres">
      <dgm:prSet presAssocID="{9752E0BE-5F0D-4DD7-B3B6-B251F2FE71F0}" presName="aNode" presStyleLbl="bgShp" presStyleIdx="3" presStyleCnt="4" custScaleX="39162"/>
      <dgm:spPr>
        <a:prstGeom prst="roundRect">
          <a:avLst>
            <a:gd name="adj" fmla="val 10000"/>
          </a:avLst>
        </a:prstGeom>
      </dgm:spPr>
    </dgm:pt>
    <dgm:pt modelId="{10B7840A-2A3D-4B42-B427-269E7CD62640}" type="pres">
      <dgm:prSet presAssocID="{9752E0BE-5F0D-4DD7-B3B6-B251F2FE71F0}" presName="textNode" presStyleLbl="bgShp" presStyleIdx="3" presStyleCnt="4"/>
      <dgm:spPr/>
    </dgm:pt>
    <dgm:pt modelId="{703DFA26-F876-49CF-AC93-D5CD3D5A8415}" type="pres">
      <dgm:prSet presAssocID="{9752E0BE-5F0D-4DD7-B3B6-B251F2FE71F0}" presName="compChildNode" presStyleCnt="0"/>
      <dgm:spPr/>
    </dgm:pt>
    <dgm:pt modelId="{C4ED7FC7-4BA7-478D-B13C-EB0155B9CA8D}" type="pres">
      <dgm:prSet presAssocID="{9752E0BE-5F0D-4DD7-B3B6-B251F2FE71F0}" presName="theInnerList" presStyleCnt="0"/>
      <dgm:spPr/>
    </dgm:pt>
    <dgm:pt modelId="{FBB3564C-610B-43EB-9EDB-56FDB19CA5E2}" type="pres">
      <dgm:prSet presAssocID="{EE27EC2B-98FC-4BF7-9DA3-8127F1F72E50}" presName="childNode" presStyleLbl="node1" presStyleIdx="14" presStyleCnt="17" custScaleX="33532" custLinFactY="-83622" custLinFactNeighborX="2715" custLinFactNeighborY="-100000">
        <dgm:presLayoutVars>
          <dgm:bulletEnabled val="1"/>
        </dgm:presLayoutVars>
      </dgm:prSet>
      <dgm:spPr/>
    </dgm:pt>
    <dgm:pt modelId="{FC151EC9-BDAE-43F2-BA24-08BB99757F53}" type="pres">
      <dgm:prSet presAssocID="{EE27EC2B-98FC-4BF7-9DA3-8127F1F72E50}" presName="aSpace2" presStyleCnt="0"/>
      <dgm:spPr/>
    </dgm:pt>
    <dgm:pt modelId="{6DCB512C-09F5-4186-833A-700C551F9808}" type="pres">
      <dgm:prSet presAssocID="{8F0150E4-C81A-437D-8766-DEFC1582D5DE}" presName="childNode" presStyleLbl="node1" presStyleIdx="15" presStyleCnt="17" custScaleX="33532" custLinFactY="-63192" custLinFactNeighborX="2923" custLinFactNeighborY="-100000">
        <dgm:presLayoutVars>
          <dgm:bulletEnabled val="1"/>
        </dgm:presLayoutVars>
      </dgm:prSet>
      <dgm:spPr/>
    </dgm:pt>
    <dgm:pt modelId="{E554510A-3B60-4363-9172-833E4DB6E847}" type="pres">
      <dgm:prSet presAssocID="{8F0150E4-C81A-437D-8766-DEFC1582D5DE}" presName="aSpace2" presStyleCnt="0"/>
      <dgm:spPr/>
    </dgm:pt>
    <dgm:pt modelId="{689C3C18-E112-4672-A193-9D9BAB4C0680}" type="pres">
      <dgm:prSet presAssocID="{92FC1350-E88B-4DAC-846B-1BAAF0EE3D01}" presName="childNode" presStyleLbl="node1" presStyleIdx="16" presStyleCnt="17" custScaleX="33532" custLinFactY="-34380" custLinFactNeighborX="1879" custLinFactNeighborY="-100000">
        <dgm:presLayoutVars>
          <dgm:bulletEnabled val="1"/>
        </dgm:presLayoutVars>
      </dgm:prSet>
      <dgm:spPr/>
    </dgm:pt>
  </dgm:ptLst>
  <dgm:cxnLst>
    <dgm:cxn modelId="{AEB75A03-C77E-4B0C-840B-1A4FCE9B81D9}" type="presOf" srcId="{14A3A30A-2341-4A02-9852-E7E656DBB53C}" destId="{BCF2C03B-EE69-4351-A6C4-190D3F29542B}" srcOrd="0" destOrd="0" presId="urn:microsoft.com/office/officeart/2005/8/layout/lProcess2"/>
    <dgm:cxn modelId="{2357AB04-8CAD-4A3F-8C39-58FE27A7FF29}" srcId="{4B11A88A-305C-488E-85E6-3DA901080C34}" destId="{F30FA746-1073-4839-8C5C-BACE177B7657}" srcOrd="1" destOrd="0" parTransId="{84BA97F5-AA2F-487E-BAB9-9972892F7FB2}" sibTransId="{D6BF7CF7-6A52-4245-B03C-99518B80FB3A}"/>
    <dgm:cxn modelId="{AF86A611-0199-4A33-9202-915CBD075A60}" type="presOf" srcId="{70B4D516-D6B7-4E00-97E2-03785448F5B5}" destId="{D1C966FB-0B22-467F-AC49-00150A09F5B1}" srcOrd="0" destOrd="0" presId="urn:microsoft.com/office/officeart/2005/8/layout/lProcess2"/>
    <dgm:cxn modelId="{C65D6F19-F3D8-4A3E-B5B6-791CBC456F84}" srcId="{B397C5E1-FD74-4C53-9798-65FA5C46E3DC}" destId="{0029E6B7-1D4B-41AD-B4AF-E426475C7CE1}" srcOrd="1" destOrd="0" parTransId="{8579E07E-F8A0-41F6-83DF-80D245628546}" sibTransId="{17432023-A9FD-4D75-B44D-E148CE1D21C5}"/>
    <dgm:cxn modelId="{2DFBB71A-0D92-41B3-854F-77F5CAE555B0}" type="presOf" srcId="{C1EE2D65-04E1-4814-A130-12E5D3528E7C}" destId="{C4D2BADD-79BA-4FF6-BA20-BCC8EE7C8D0B}" srcOrd="0" destOrd="0" presId="urn:microsoft.com/office/officeart/2005/8/layout/lProcess2"/>
    <dgm:cxn modelId="{9FD0BC1C-0C6C-400C-ABA6-79B68BA45A79}" srcId="{317E66A9-FE84-435B-BD16-67BACFA42045}" destId="{B0744256-B25A-4FDF-A2F5-02C19BABCD10}" srcOrd="7" destOrd="0" parTransId="{A5893A42-E8AF-499D-9F10-EA808B9F6878}" sibTransId="{7E859C65-BF69-4D6E-BEC9-E36D58C55848}"/>
    <dgm:cxn modelId="{EDCA1929-81BF-4DD6-A096-CD45B9AB0244}" srcId="{317E66A9-FE84-435B-BD16-67BACFA42045}" destId="{27E42536-A924-40BD-8C14-A8C13AA6356B}" srcOrd="5" destOrd="0" parTransId="{7276B4E3-3F6E-4D6D-982F-2BFA821057E2}" sibTransId="{98FE6672-D744-46FD-8EDF-2E9749009D7A}"/>
    <dgm:cxn modelId="{F45B8D2B-92D4-4ECD-8DAD-1531EEAD96D4}" type="presOf" srcId="{27E42536-A924-40BD-8C14-A8C13AA6356B}" destId="{EC6E39E8-255A-47B9-9725-D532C5A1C955}" srcOrd="0" destOrd="0" presId="urn:microsoft.com/office/officeart/2005/8/layout/lProcess2"/>
    <dgm:cxn modelId="{37F5E934-E931-424A-B1CC-2147E8AB2B74}" type="presOf" srcId="{E2C14E34-3078-4293-9F5B-02D66D6EE54F}" destId="{91FEEE46-887A-4601-A484-17341DEDD207}" srcOrd="0" destOrd="0" presId="urn:microsoft.com/office/officeart/2005/8/layout/lProcess2"/>
    <dgm:cxn modelId="{BAB57636-5CA8-4FA1-9E50-1971C751945B}" type="presOf" srcId="{B0744256-B25A-4FDF-A2F5-02C19BABCD10}" destId="{E2DA0232-F7DE-4605-B3DE-51EE36A33D96}" srcOrd="0" destOrd="0" presId="urn:microsoft.com/office/officeart/2005/8/layout/lProcess2"/>
    <dgm:cxn modelId="{A4571537-98EC-48C0-8A6C-016DCDC8802E}" type="presOf" srcId="{4B11A88A-305C-488E-85E6-3DA901080C34}" destId="{F2464D3D-8C74-4207-BBE2-2C4580E81F46}" srcOrd="1" destOrd="0" presId="urn:microsoft.com/office/officeart/2005/8/layout/lProcess2"/>
    <dgm:cxn modelId="{596EFC5C-B9C4-4A4C-9DEB-C9036365B70E}" type="presOf" srcId="{EE27EC2B-98FC-4BF7-9DA3-8127F1F72E50}" destId="{FBB3564C-610B-43EB-9EDB-56FDB19CA5E2}" srcOrd="0" destOrd="0" presId="urn:microsoft.com/office/officeart/2005/8/layout/lProcess2"/>
    <dgm:cxn modelId="{44251D5F-D4FF-43BD-96F2-95E99DC0B676}" srcId="{14A3A30A-2341-4A02-9852-E7E656DBB53C}" destId="{317E66A9-FE84-435B-BD16-67BACFA42045}" srcOrd="0" destOrd="0" parTransId="{9AC91FA5-AE25-4CA2-BB68-4AA33BD6E16C}" sibTransId="{6D1348F2-2A29-4CFF-8F7F-780A1768329F}"/>
    <dgm:cxn modelId="{3A0E5266-64A2-45F6-8A3E-0E445AB28794}" type="presOf" srcId="{8878A1E7-6B19-4AAC-9DE7-E35FDE2F4260}" destId="{BA6C7BF9-75F2-49C0-A3B3-AAFE5D0BA1EE}" srcOrd="0" destOrd="0" presId="urn:microsoft.com/office/officeart/2005/8/layout/lProcess2"/>
    <dgm:cxn modelId="{2AEE0547-9EA3-4343-A1BD-0D42A2154F18}" srcId="{4B11A88A-305C-488E-85E6-3DA901080C34}" destId="{2749AB33-D46A-47EA-8718-4A591F79E959}" srcOrd="3" destOrd="0" parTransId="{FF5C1FAE-C406-45F3-8E15-72A408229F09}" sibTransId="{2A9E4F73-A40D-4CCB-B4BA-29D77549D5CC}"/>
    <dgm:cxn modelId="{22601867-5B42-493D-B4D3-22CEE0CFFF53}" srcId="{4B11A88A-305C-488E-85E6-3DA901080C34}" destId="{8878A1E7-6B19-4AAC-9DE7-E35FDE2F4260}" srcOrd="0" destOrd="0" parTransId="{40DB97B0-42B3-48BA-AF19-FD8F539634AD}" sibTransId="{B8848007-25EB-4649-B104-0AA408CF1842}"/>
    <dgm:cxn modelId="{AE204C6D-7A7D-4D2E-AE13-0038BE4CF7E6}" type="presOf" srcId="{317E66A9-FE84-435B-BD16-67BACFA42045}" destId="{7333EBFB-B863-4E0B-8CE5-B51648664D4A}" srcOrd="0" destOrd="0" presId="urn:microsoft.com/office/officeart/2005/8/layout/lProcess2"/>
    <dgm:cxn modelId="{062B6D6D-BF16-48A7-A68D-5EDBEB81E1F4}" srcId="{9752E0BE-5F0D-4DD7-B3B6-B251F2FE71F0}" destId="{92FC1350-E88B-4DAC-846B-1BAAF0EE3D01}" srcOrd="2" destOrd="0" parTransId="{C83D82EF-F464-49BE-9B2C-302709A72E25}" sibTransId="{A964A0FF-68E3-4333-9677-1A67F739D5B7}"/>
    <dgm:cxn modelId="{E595A06E-6F33-42E3-A069-88A71FA5F134}" srcId="{317E66A9-FE84-435B-BD16-67BACFA42045}" destId="{C1EE2D65-04E1-4814-A130-12E5D3528E7C}" srcOrd="6" destOrd="0" parTransId="{DBC351D6-3B3B-4AE8-9237-6829450AFC65}" sibTransId="{6D005CC6-334D-443A-AD8C-CFBBB4A823C9}"/>
    <dgm:cxn modelId="{FFD5E26F-2BF2-4686-BA58-AA28788508FB}" type="presOf" srcId="{92FC1350-E88B-4DAC-846B-1BAAF0EE3D01}" destId="{689C3C18-E112-4672-A193-9D9BAB4C0680}" srcOrd="0" destOrd="0" presId="urn:microsoft.com/office/officeart/2005/8/layout/lProcess2"/>
    <dgm:cxn modelId="{8006D550-7D41-474C-BCD8-BB24D45A34BD}" type="presOf" srcId="{448D8953-DF45-489D-AFBC-A88B21B7DD4E}" destId="{3110CD76-D421-4CCF-A921-CE8FF89A4C80}" srcOrd="0" destOrd="0" presId="urn:microsoft.com/office/officeart/2005/8/layout/lProcess2"/>
    <dgm:cxn modelId="{DA212652-4CED-4842-AB4F-B92BF5A8EC0F}" type="presOf" srcId="{9752E0BE-5F0D-4DD7-B3B6-B251F2FE71F0}" destId="{153BF65B-E153-4BBA-8E9F-89B414EF0358}" srcOrd="0" destOrd="0" presId="urn:microsoft.com/office/officeart/2005/8/layout/lProcess2"/>
    <dgm:cxn modelId="{AB614C52-A2F1-4CA2-8A9F-6E11881418E9}" srcId="{317E66A9-FE84-435B-BD16-67BACFA42045}" destId="{70B4D516-D6B7-4E00-97E2-03785448F5B5}" srcOrd="0" destOrd="0" parTransId="{A02EC396-9B87-4FE1-B978-7FC9F256C0BC}" sibTransId="{5733D422-23FA-473A-89B3-EFAA49297778}"/>
    <dgm:cxn modelId="{E996DB72-9062-4E73-A37B-F1F6933A0DEF}" srcId="{317E66A9-FE84-435B-BD16-67BACFA42045}" destId="{A6E9389F-6662-43F0-8DB0-41CC43A6CDB4}" srcOrd="1" destOrd="0" parTransId="{4A7615C1-A97E-472F-9282-B79B34EEE3AF}" sibTransId="{08F72AA4-6BE8-477C-9C13-09C689C4D007}"/>
    <dgm:cxn modelId="{E1264D57-3AA2-4A8A-9E06-8126E33C5D97}" srcId="{B397C5E1-FD74-4C53-9798-65FA5C46E3DC}" destId="{14FDF7A5-76D7-46BB-9446-87DF8AC040D2}" srcOrd="0" destOrd="0" parTransId="{790A6C59-7283-4347-AD0E-FC362D4F5DFE}" sibTransId="{185F6F0D-BE4A-4F26-80F4-C7A8D28B2ADA}"/>
    <dgm:cxn modelId="{77899C57-8093-4EFD-B59C-48CBE2B408C7}" type="presOf" srcId="{8F0150E4-C81A-437D-8766-DEFC1582D5DE}" destId="{6DCB512C-09F5-4186-833A-700C551F9808}" srcOrd="0" destOrd="0" presId="urn:microsoft.com/office/officeart/2005/8/layout/lProcess2"/>
    <dgm:cxn modelId="{D189A359-E8F2-456A-8B0F-4E409295FD94}" type="presOf" srcId="{317E66A9-FE84-435B-BD16-67BACFA42045}" destId="{80F5B31F-EA79-45FB-B2CF-5B341CD7F20C}" srcOrd="1" destOrd="0" presId="urn:microsoft.com/office/officeart/2005/8/layout/lProcess2"/>
    <dgm:cxn modelId="{AA8AF07C-730F-4802-BC34-92278E72283D}" srcId="{14A3A30A-2341-4A02-9852-E7E656DBB53C}" destId="{B397C5E1-FD74-4C53-9798-65FA5C46E3DC}" srcOrd="2" destOrd="0" parTransId="{8C9CC1E7-4641-410D-812C-D71DACEF3159}" sibTransId="{CCA767B5-794A-4B7D-BCDA-9E1D04DAB35E}"/>
    <dgm:cxn modelId="{0261AA7F-08A9-425B-8BFF-AD510D52ACE7}" type="presOf" srcId="{2749AB33-D46A-47EA-8718-4A591F79E959}" destId="{AB0E5DE8-0581-4D3D-AD3A-7F076CEAA15F}" srcOrd="0" destOrd="0" presId="urn:microsoft.com/office/officeart/2005/8/layout/lProcess2"/>
    <dgm:cxn modelId="{A2FBB789-E04F-4C78-BC23-5286F0A01550}" srcId="{9752E0BE-5F0D-4DD7-B3B6-B251F2FE71F0}" destId="{EE27EC2B-98FC-4BF7-9DA3-8127F1F72E50}" srcOrd="0" destOrd="0" parTransId="{05166EBF-AC04-4472-9003-42C35EDF421E}" sibTransId="{BC2AD03C-71D3-4DF4-AAEC-171B804BA17E}"/>
    <dgm:cxn modelId="{1BC3BB89-D77F-4A2E-B512-5AEA1A72B654}" type="presOf" srcId="{18E223AA-AF7F-47ED-BD76-5E93CB70C4DC}" destId="{D587E0EE-C4ED-43C9-BF7E-E92AAF69677D}" srcOrd="0" destOrd="0" presId="urn:microsoft.com/office/officeart/2005/8/layout/lProcess2"/>
    <dgm:cxn modelId="{7309149D-3DFF-438A-BB6E-3703C1FCC8A9}" srcId="{14A3A30A-2341-4A02-9852-E7E656DBB53C}" destId="{4B11A88A-305C-488E-85E6-3DA901080C34}" srcOrd="1" destOrd="0" parTransId="{EF854EAD-5E1B-4651-A5C6-E4812AAC6DB4}" sibTransId="{10E9C831-EF26-48E2-9B3E-2ADECDE794F4}"/>
    <dgm:cxn modelId="{555D0E9F-C1B2-4985-813B-5A165FA65218}" type="presOf" srcId="{14FDF7A5-76D7-46BB-9446-87DF8AC040D2}" destId="{5B385B58-2BD2-48F5-B83F-3E6F07EEFC6C}" srcOrd="0" destOrd="0" presId="urn:microsoft.com/office/officeart/2005/8/layout/lProcess2"/>
    <dgm:cxn modelId="{9E84C8A9-D177-48C3-9E46-59ED28A24A5B}" srcId="{317E66A9-FE84-435B-BD16-67BACFA42045}" destId="{18E223AA-AF7F-47ED-BD76-5E93CB70C4DC}" srcOrd="4" destOrd="0" parTransId="{46A08B3B-CCA2-4FA9-A2C0-C082B094427C}" sibTransId="{DB0DEB1A-FCA0-467A-8939-A9E9590D1F8D}"/>
    <dgm:cxn modelId="{BF0028B2-22CC-489A-A66D-F52DEFC32221}" type="presOf" srcId="{9752E0BE-5F0D-4DD7-B3B6-B251F2FE71F0}" destId="{10B7840A-2A3D-4B42-B427-269E7CD62640}" srcOrd="1" destOrd="0" presId="urn:microsoft.com/office/officeart/2005/8/layout/lProcess2"/>
    <dgm:cxn modelId="{0D6BECB6-576A-433E-A980-0ADD71958C24}" type="presOf" srcId="{0029E6B7-1D4B-41AD-B4AF-E426475C7CE1}" destId="{42198461-1F0B-4AB6-B53E-1EAC54981CF7}" srcOrd="0" destOrd="0" presId="urn:microsoft.com/office/officeart/2005/8/layout/lProcess2"/>
    <dgm:cxn modelId="{A364B8B9-9CB0-4133-937E-C6DB3C94AE4B}" type="presOf" srcId="{4B11A88A-305C-488E-85E6-3DA901080C34}" destId="{163F2D34-4A95-41A2-A146-68AEF3E07601}" srcOrd="0" destOrd="0" presId="urn:microsoft.com/office/officeart/2005/8/layout/lProcess2"/>
    <dgm:cxn modelId="{8C05FDD3-987E-44C2-8FA6-49907B78EF36}" type="presOf" srcId="{B397C5E1-FD74-4C53-9798-65FA5C46E3DC}" destId="{9F1363B5-6F98-4DFA-8FAF-1FC7CA87EDFB}" srcOrd="1" destOrd="0" presId="urn:microsoft.com/office/officeart/2005/8/layout/lProcess2"/>
    <dgm:cxn modelId="{3DEA81D4-35B8-4906-8EBB-B32EEA2F9AFF}" srcId="{14A3A30A-2341-4A02-9852-E7E656DBB53C}" destId="{9752E0BE-5F0D-4DD7-B3B6-B251F2FE71F0}" srcOrd="3" destOrd="0" parTransId="{B9DAF483-DFA3-4B13-B0FB-EFB7F68229A3}" sibTransId="{6760A4AA-9C7F-4CA0-AD8C-1B12DA72F055}"/>
    <dgm:cxn modelId="{8B8294D7-87FF-4F10-BD69-8BAE7DC08572}" type="presOf" srcId="{DE8864DA-48AF-4D7D-BA75-AF67E53EE851}" destId="{AD45909D-A9EC-40D4-9796-43D97B2A4AF7}" srcOrd="0" destOrd="0" presId="urn:microsoft.com/office/officeart/2005/8/layout/lProcess2"/>
    <dgm:cxn modelId="{628D4DDA-E151-4FCB-AB46-FA7574BB0DBA}" type="presOf" srcId="{A6E9389F-6662-43F0-8DB0-41CC43A6CDB4}" destId="{976A6A8E-A318-45AC-A4D0-ED44A6C06727}" srcOrd="0" destOrd="0" presId="urn:microsoft.com/office/officeart/2005/8/layout/lProcess2"/>
    <dgm:cxn modelId="{890E88DF-B464-4C21-8F75-14C7A32BDF14}" srcId="{9752E0BE-5F0D-4DD7-B3B6-B251F2FE71F0}" destId="{8F0150E4-C81A-437D-8766-DEFC1582D5DE}" srcOrd="1" destOrd="0" parTransId="{10403E49-FB32-438A-8515-76419EC2F6D2}" sibTransId="{2E601382-A29F-4C86-8C4A-607774D9978E}"/>
    <dgm:cxn modelId="{D48E1DE1-2188-4CEE-8365-AB78F5E3FB8D}" srcId="{317E66A9-FE84-435B-BD16-67BACFA42045}" destId="{DE8864DA-48AF-4D7D-BA75-AF67E53EE851}" srcOrd="3" destOrd="0" parTransId="{AE9B4C41-301F-4B19-98E8-5D04D801260E}" sibTransId="{33A29E8B-7989-4F7A-A723-00598AD98F81}"/>
    <dgm:cxn modelId="{857496E1-45D4-4094-919D-ED0967CB00DD}" type="presOf" srcId="{B397C5E1-FD74-4C53-9798-65FA5C46E3DC}" destId="{8D9F8643-E427-4198-B854-5BEF84F0A569}" srcOrd="0" destOrd="0" presId="urn:microsoft.com/office/officeart/2005/8/layout/lProcess2"/>
    <dgm:cxn modelId="{194E44E7-5119-42FE-877B-F73E7A235D4B}" srcId="{4B11A88A-305C-488E-85E6-3DA901080C34}" destId="{448D8953-DF45-489D-AFBC-A88B21B7DD4E}" srcOrd="2" destOrd="0" parTransId="{96747227-3A7A-4741-B576-96F7C2B3F825}" sibTransId="{F04747C3-FF7F-4504-B1F0-5AB19633543D}"/>
    <dgm:cxn modelId="{F0F3D6F5-31C7-4460-B73A-2F81E6695138}" type="presOf" srcId="{F30FA746-1073-4839-8C5C-BACE177B7657}" destId="{8F7EB4D0-73D2-43BD-AC0E-918CAD3B33CB}" srcOrd="0" destOrd="0" presId="urn:microsoft.com/office/officeart/2005/8/layout/lProcess2"/>
    <dgm:cxn modelId="{92CE56FC-D886-4C04-8DD8-4E085FDDBF3B}" srcId="{317E66A9-FE84-435B-BD16-67BACFA42045}" destId="{E2C14E34-3078-4293-9F5B-02D66D6EE54F}" srcOrd="2" destOrd="0" parTransId="{6254B34D-C938-4F14-93F2-A4F358C2C83A}" sibTransId="{1DC18748-DDF0-4826-BC2A-FC3A65461D39}"/>
    <dgm:cxn modelId="{B0C43311-00FC-4E53-8F6C-9E0D8B4B6AE7}" type="presParOf" srcId="{BCF2C03B-EE69-4351-A6C4-190D3F29542B}" destId="{73A4DC55-FE75-482B-B809-5CBD55763EFE}" srcOrd="0" destOrd="0" presId="urn:microsoft.com/office/officeart/2005/8/layout/lProcess2"/>
    <dgm:cxn modelId="{DC49DC69-E735-45B6-B49B-4E55E610E93D}" type="presParOf" srcId="{73A4DC55-FE75-482B-B809-5CBD55763EFE}" destId="{7333EBFB-B863-4E0B-8CE5-B51648664D4A}" srcOrd="0" destOrd="0" presId="urn:microsoft.com/office/officeart/2005/8/layout/lProcess2"/>
    <dgm:cxn modelId="{C64752E0-6751-487F-BAEB-2B0CC06DFFBD}" type="presParOf" srcId="{73A4DC55-FE75-482B-B809-5CBD55763EFE}" destId="{80F5B31F-EA79-45FB-B2CF-5B341CD7F20C}" srcOrd="1" destOrd="0" presId="urn:microsoft.com/office/officeart/2005/8/layout/lProcess2"/>
    <dgm:cxn modelId="{C64FBBA0-1AB3-4E35-BEE7-6F3925858A88}" type="presParOf" srcId="{73A4DC55-FE75-482B-B809-5CBD55763EFE}" destId="{DB905B47-DE03-442F-947D-A7E803A07409}" srcOrd="2" destOrd="0" presId="urn:microsoft.com/office/officeart/2005/8/layout/lProcess2"/>
    <dgm:cxn modelId="{0BBE3089-D80B-47B2-A836-08161FBD8100}" type="presParOf" srcId="{DB905B47-DE03-442F-947D-A7E803A07409}" destId="{A9E45AE9-1ACA-4E77-BAC2-414067900100}" srcOrd="0" destOrd="0" presId="urn:microsoft.com/office/officeart/2005/8/layout/lProcess2"/>
    <dgm:cxn modelId="{B858F305-AA4A-4620-88DE-30C658712B49}" type="presParOf" srcId="{A9E45AE9-1ACA-4E77-BAC2-414067900100}" destId="{D1C966FB-0B22-467F-AC49-00150A09F5B1}" srcOrd="0" destOrd="0" presId="urn:microsoft.com/office/officeart/2005/8/layout/lProcess2"/>
    <dgm:cxn modelId="{FC75A467-316D-4490-A946-D3591ED642DC}" type="presParOf" srcId="{A9E45AE9-1ACA-4E77-BAC2-414067900100}" destId="{DB1B30B3-AF1A-49C7-903A-0D9E77799710}" srcOrd="1" destOrd="0" presId="urn:microsoft.com/office/officeart/2005/8/layout/lProcess2"/>
    <dgm:cxn modelId="{79D74E97-A7C4-4E3B-BF6D-63C97DDE86FB}" type="presParOf" srcId="{A9E45AE9-1ACA-4E77-BAC2-414067900100}" destId="{976A6A8E-A318-45AC-A4D0-ED44A6C06727}" srcOrd="2" destOrd="0" presId="urn:microsoft.com/office/officeart/2005/8/layout/lProcess2"/>
    <dgm:cxn modelId="{5DBD15EE-723E-4864-AAC1-7B0851FCD083}" type="presParOf" srcId="{A9E45AE9-1ACA-4E77-BAC2-414067900100}" destId="{DD1BC428-EA7F-414E-B82B-C6F2C0AEA3EF}" srcOrd="3" destOrd="0" presId="urn:microsoft.com/office/officeart/2005/8/layout/lProcess2"/>
    <dgm:cxn modelId="{75E1D31C-C00F-459C-AD42-1F7A74938521}" type="presParOf" srcId="{A9E45AE9-1ACA-4E77-BAC2-414067900100}" destId="{91FEEE46-887A-4601-A484-17341DEDD207}" srcOrd="4" destOrd="0" presId="urn:microsoft.com/office/officeart/2005/8/layout/lProcess2"/>
    <dgm:cxn modelId="{3C6AF21A-C649-42EB-AB5F-F0B71B448931}" type="presParOf" srcId="{A9E45AE9-1ACA-4E77-BAC2-414067900100}" destId="{ECE26526-D51D-4D2F-8C36-C9ACF04995D9}" srcOrd="5" destOrd="0" presId="urn:microsoft.com/office/officeart/2005/8/layout/lProcess2"/>
    <dgm:cxn modelId="{AD66D02F-AA06-4B78-A301-4AD259D0659D}" type="presParOf" srcId="{A9E45AE9-1ACA-4E77-BAC2-414067900100}" destId="{AD45909D-A9EC-40D4-9796-43D97B2A4AF7}" srcOrd="6" destOrd="0" presId="urn:microsoft.com/office/officeart/2005/8/layout/lProcess2"/>
    <dgm:cxn modelId="{2D301941-D060-4919-BDDF-8421711A1F9C}" type="presParOf" srcId="{A9E45AE9-1ACA-4E77-BAC2-414067900100}" destId="{EEB20D8C-F1F3-4E59-A7BD-F9CA3E6C1045}" srcOrd="7" destOrd="0" presId="urn:microsoft.com/office/officeart/2005/8/layout/lProcess2"/>
    <dgm:cxn modelId="{320B0A6C-0086-4A2C-8465-611280350BEC}" type="presParOf" srcId="{A9E45AE9-1ACA-4E77-BAC2-414067900100}" destId="{D587E0EE-C4ED-43C9-BF7E-E92AAF69677D}" srcOrd="8" destOrd="0" presId="urn:microsoft.com/office/officeart/2005/8/layout/lProcess2"/>
    <dgm:cxn modelId="{BAD64693-9589-41A8-B725-19F63CA7FE55}" type="presParOf" srcId="{A9E45AE9-1ACA-4E77-BAC2-414067900100}" destId="{5219BF07-A5BF-4499-9F92-C8DBE6F662E6}" srcOrd="9" destOrd="0" presId="urn:microsoft.com/office/officeart/2005/8/layout/lProcess2"/>
    <dgm:cxn modelId="{099E4ACF-C9D5-4CCA-9B61-71EB804B73E4}" type="presParOf" srcId="{A9E45AE9-1ACA-4E77-BAC2-414067900100}" destId="{EC6E39E8-255A-47B9-9725-D532C5A1C955}" srcOrd="10" destOrd="0" presId="urn:microsoft.com/office/officeart/2005/8/layout/lProcess2"/>
    <dgm:cxn modelId="{D23C5DCA-AC4A-4FC5-9F69-D80F2982FA94}" type="presParOf" srcId="{A9E45AE9-1ACA-4E77-BAC2-414067900100}" destId="{AEAA321B-A28E-4A28-8816-74A5955AAE53}" srcOrd="11" destOrd="0" presId="urn:microsoft.com/office/officeart/2005/8/layout/lProcess2"/>
    <dgm:cxn modelId="{B53BB2EC-C47E-47AF-9C5A-DF02702B38B4}" type="presParOf" srcId="{A9E45AE9-1ACA-4E77-BAC2-414067900100}" destId="{C4D2BADD-79BA-4FF6-BA20-BCC8EE7C8D0B}" srcOrd="12" destOrd="0" presId="urn:microsoft.com/office/officeart/2005/8/layout/lProcess2"/>
    <dgm:cxn modelId="{5B759947-8A24-4233-8FCB-C801EBA2C94B}" type="presParOf" srcId="{A9E45AE9-1ACA-4E77-BAC2-414067900100}" destId="{2A1C2DFB-A0DB-4028-9FA6-6E13E0F84CC9}" srcOrd="13" destOrd="0" presId="urn:microsoft.com/office/officeart/2005/8/layout/lProcess2"/>
    <dgm:cxn modelId="{7F762AEB-D77F-4A2C-8A8F-10040CB83E26}" type="presParOf" srcId="{A9E45AE9-1ACA-4E77-BAC2-414067900100}" destId="{E2DA0232-F7DE-4605-B3DE-51EE36A33D96}" srcOrd="14" destOrd="0" presId="urn:microsoft.com/office/officeart/2005/8/layout/lProcess2"/>
    <dgm:cxn modelId="{B4FCC7AF-8030-4C22-94A6-ECFB0E7E16C7}" type="presParOf" srcId="{BCF2C03B-EE69-4351-A6C4-190D3F29542B}" destId="{ED664A8A-6033-4915-9E4D-EB81B6497D33}" srcOrd="1" destOrd="0" presId="urn:microsoft.com/office/officeart/2005/8/layout/lProcess2"/>
    <dgm:cxn modelId="{7B22F237-B1F7-49D8-83EB-8E4F83AB7881}" type="presParOf" srcId="{BCF2C03B-EE69-4351-A6C4-190D3F29542B}" destId="{14B0F938-9A75-4999-8FC1-7D1FAB636C40}" srcOrd="2" destOrd="0" presId="urn:microsoft.com/office/officeart/2005/8/layout/lProcess2"/>
    <dgm:cxn modelId="{609DCE8E-D53A-4B4D-9ACA-6E7B33F9074B}" type="presParOf" srcId="{14B0F938-9A75-4999-8FC1-7D1FAB636C40}" destId="{163F2D34-4A95-41A2-A146-68AEF3E07601}" srcOrd="0" destOrd="0" presId="urn:microsoft.com/office/officeart/2005/8/layout/lProcess2"/>
    <dgm:cxn modelId="{5BCF4D9B-7924-4150-8127-FF17FF1ECBCA}" type="presParOf" srcId="{14B0F938-9A75-4999-8FC1-7D1FAB636C40}" destId="{F2464D3D-8C74-4207-BBE2-2C4580E81F46}" srcOrd="1" destOrd="0" presId="urn:microsoft.com/office/officeart/2005/8/layout/lProcess2"/>
    <dgm:cxn modelId="{DEF35FAB-885F-4C4B-80B5-2B2B0485B10C}" type="presParOf" srcId="{14B0F938-9A75-4999-8FC1-7D1FAB636C40}" destId="{EFACBCE3-0340-44AE-93D4-BB7CBEEA1D3D}" srcOrd="2" destOrd="0" presId="urn:microsoft.com/office/officeart/2005/8/layout/lProcess2"/>
    <dgm:cxn modelId="{5807FF1F-BF79-45FE-AD4F-4638621466C5}" type="presParOf" srcId="{EFACBCE3-0340-44AE-93D4-BB7CBEEA1D3D}" destId="{00D7CCC8-6061-4B38-8881-EACBDF1E1DAE}" srcOrd="0" destOrd="0" presId="urn:microsoft.com/office/officeart/2005/8/layout/lProcess2"/>
    <dgm:cxn modelId="{C711734B-07F4-49BA-99C7-CECA7203D05C}" type="presParOf" srcId="{00D7CCC8-6061-4B38-8881-EACBDF1E1DAE}" destId="{BA6C7BF9-75F2-49C0-A3B3-AAFE5D0BA1EE}" srcOrd="0" destOrd="0" presId="urn:microsoft.com/office/officeart/2005/8/layout/lProcess2"/>
    <dgm:cxn modelId="{928CA211-1627-4166-AF0A-80BCEF4BA3E9}" type="presParOf" srcId="{00D7CCC8-6061-4B38-8881-EACBDF1E1DAE}" destId="{8B04004F-1192-4C0D-B52E-28B88717D02B}" srcOrd="1" destOrd="0" presId="urn:microsoft.com/office/officeart/2005/8/layout/lProcess2"/>
    <dgm:cxn modelId="{AA50DA68-876C-4C99-8B81-18B32436518C}" type="presParOf" srcId="{00D7CCC8-6061-4B38-8881-EACBDF1E1DAE}" destId="{8F7EB4D0-73D2-43BD-AC0E-918CAD3B33CB}" srcOrd="2" destOrd="0" presId="urn:microsoft.com/office/officeart/2005/8/layout/lProcess2"/>
    <dgm:cxn modelId="{0B1A590B-496B-411F-A8DE-31099BF021C1}" type="presParOf" srcId="{00D7CCC8-6061-4B38-8881-EACBDF1E1DAE}" destId="{8B41C1AC-DDFA-44CE-ABB1-A54F1BE51FE1}" srcOrd="3" destOrd="0" presId="urn:microsoft.com/office/officeart/2005/8/layout/lProcess2"/>
    <dgm:cxn modelId="{C176E765-3313-44DB-B43E-25C5AAB4E906}" type="presParOf" srcId="{00D7CCC8-6061-4B38-8881-EACBDF1E1DAE}" destId="{3110CD76-D421-4CCF-A921-CE8FF89A4C80}" srcOrd="4" destOrd="0" presId="urn:microsoft.com/office/officeart/2005/8/layout/lProcess2"/>
    <dgm:cxn modelId="{0B6B8ACA-B055-45CD-8790-1C9F5E8AAD30}" type="presParOf" srcId="{00D7CCC8-6061-4B38-8881-EACBDF1E1DAE}" destId="{2695A8DE-DA1E-42F7-BB53-F2B085F6640B}" srcOrd="5" destOrd="0" presId="urn:microsoft.com/office/officeart/2005/8/layout/lProcess2"/>
    <dgm:cxn modelId="{133E43B4-D9FF-41D5-91DD-E7CE4D9027B8}" type="presParOf" srcId="{00D7CCC8-6061-4B38-8881-EACBDF1E1DAE}" destId="{AB0E5DE8-0581-4D3D-AD3A-7F076CEAA15F}" srcOrd="6" destOrd="0" presId="urn:microsoft.com/office/officeart/2005/8/layout/lProcess2"/>
    <dgm:cxn modelId="{BF7CCEB4-E3A2-45CF-916B-520D5C177EEB}" type="presParOf" srcId="{BCF2C03B-EE69-4351-A6C4-190D3F29542B}" destId="{1188BA43-37C9-40D9-8FE8-062B68AB7FBE}" srcOrd="3" destOrd="0" presId="urn:microsoft.com/office/officeart/2005/8/layout/lProcess2"/>
    <dgm:cxn modelId="{403A60A9-C241-4CE5-BA78-57D7BED02CEC}" type="presParOf" srcId="{BCF2C03B-EE69-4351-A6C4-190D3F29542B}" destId="{98620164-FFC1-49F1-BB90-33442ACC6689}" srcOrd="4" destOrd="0" presId="urn:microsoft.com/office/officeart/2005/8/layout/lProcess2"/>
    <dgm:cxn modelId="{81044E01-D243-43E7-8F7B-ADE32FD2620E}" type="presParOf" srcId="{98620164-FFC1-49F1-BB90-33442ACC6689}" destId="{8D9F8643-E427-4198-B854-5BEF84F0A569}" srcOrd="0" destOrd="0" presId="urn:microsoft.com/office/officeart/2005/8/layout/lProcess2"/>
    <dgm:cxn modelId="{BA2CF53F-9E99-4DD2-A983-8E60E9BF7B95}" type="presParOf" srcId="{98620164-FFC1-49F1-BB90-33442ACC6689}" destId="{9F1363B5-6F98-4DFA-8FAF-1FC7CA87EDFB}" srcOrd="1" destOrd="0" presId="urn:microsoft.com/office/officeart/2005/8/layout/lProcess2"/>
    <dgm:cxn modelId="{32777C63-68C9-401B-9DD5-9484408767D5}" type="presParOf" srcId="{98620164-FFC1-49F1-BB90-33442ACC6689}" destId="{281E51A9-4968-4961-98ED-B848DC20D2EF}" srcOrd="2" destOrd="0" presId="urn:microsoft.com/office/officeart/2005/8/layout/lProcess2"/>
    <dgm:cxn modelId="{142366F3-00A0-4143-856E-CE85D68908F9}" type="presParOf" srcId="{281E51A9-4968-4961-98ED-B848DC20D2EF}" destId="{B0CBDAC9-15EB-4988-8BD5-BB47DED92199}" srcOrd="0" destOrd="0" presId="urn:microsoft.com/office/officeart/2005/8/layout/lProcess2"/>
    <dgm:cxn modelId="{3B20CB30-052A-4EF0-97E0-4402F647CF4A}" type="presParOf" srcId="{B0CBDAC9-15EB-4988-8BD5-BB47DED92199}" destId="{5B385B58-2BD2-48F5-B83F-3E6F07EEFC6C}" srcOrd="0" destOrd="0" presId="urn:microsoft.com/office/officeart/2005/8/layout/lProcess2"/>
    <dgm:cxn modelId="{B253E612-12C6-4B24-AB3E-7C58539AB9E2}" type="presParOf" srcId="{B0CBDAC9-15EB-4988-8BD5-BB47DED92199}" destId="{8D67CEF5-8BC8-4B4E-8C14-BDBAD9677545}" srcOrd="1" destOrd="0" presId="urn:microsoft.com/office/officeart/2005/8/layout/lProcess2"/>
    <dgm:cxn modelId="{EC4EF332-39B9-4546-A739-756EDE756A58}" type="presParOf" srcId="{B0CBDAC9-15EB-4988-8BD5-BB47DED92199}" destId="{42198461-1F0B-4AB6-B53E-1EAC54981CF7}" srcOrd="2" destOrd="0" presId="urn:microsoft.com/office/officeart/2005/8/layout/lProcess2"/>
    <dgm:cxn modelId="{AA45B085-2B1F-4D65-9361-45C5A89B92AC}" type="presParOf" srcId="{BCF2C03B-EE69-4351-A6C4-190D3F29542B}" destId="{9EF823B4-CF28-46B0-8930-55DEEB579691}" srcOrd="5" destOrd="0" presId="urn:microsoft.com/office/officeart/2005/8/layout/lProcess2"/>
    <dgm:cxn modelId="{461FC8D1-AB29-42A6-8AB9-68F2EE250773}" type="presParOf" srcId="{BCF2C03B-EE69-4351-A6C4-190D3F29542B}" destId="{A342F26B-06AA-4D7F-9DD1-E412390A0567}" srcOrd="6" destOrd="0" presId="urn:microsoft.com/office/officeart/2005/8/layout/lProcess2"/>
    <dgm:cxn modelId="{396B2F3E-3CD1-4ACF-A8FB-98D2944E7B54}" type="presParOf" srcId="{A342F26B-06AA-4D7F-9DD1-E412390A0567}" destId="{153BF65B-E153-4BBA-8E9F-89B414EF0358}" srcOrd="0" destOrd="0" presId="urn:microsoft.com/office/officeart/2005/8/layout/lProcess2"/>
    <dgm:cxn modelId="{9FFF6FB8-24D6-4968-BE8F-168421B37788}" type="presParOf" srcId="{A342F26B-06AA-4D7F-9DD1-E412390A0567}" destId="{10B7840A-2A3D-4B42-B427-269E7CD62640}" srcOrd="1" destOrd="0" presId="urn:microsoft.com/office/officeart/2005/8/layout/lProcess2"/>
    <dgm:cxn modelId="{562F9E63-2AB2-48A9-8846-B11DED9C3547}" type="presParOf" srcId="{A342F26B-06AA-4D7F-9DD1-E412390A0567}" destId="{703DFA26-F876-49CF-AC93-D5CD3D5A8415}" srcOrd="2" destOrd="0" presId="urn:microsoft.com/office/officeart/2005/8/layout/lProcess2"/>
    <dgm:cxn modelId="{DFEE6B6F-A2F8-4872-AC72-1AADE25F27DC}" type="presParOf" srcId="{703DFA26-F876-49CF-AC93-D5CD3D5A8415}" destId="{C4ED7FC7-4BA7-478D-B13C-EB0155B9CA8D}" srcOrd="0" destOrd="0" presId="urn:microsoft.com/office/officeart/2005/8/layout/lProcess2"/>
    <dgm:cxn modelId="{27C17AD2-2980-4ACA-B5B9-2D2D54189136}" type="presParOf" srcId="{C4ED7FC7-4BA7-478D-B13C-EB0155B9CA8D}" destId="{FBB3564C-610B-43EB-9EDB-56FDB19CA5E2}" srcOrd="0" destOrd="0" presId="urn:microsoft.com/office/officeart/2005/8/layout/lProcess2"/>
    <dgm:cxn modelId="{E2A14FBF-47D2-4EDC-8BD3-8526B88E1442}" type="presParOf" srcId="{C4ED7FC7-4BA7-478D-B13C-EB0155B9CA8D}" destId="{FC151EC9-BDAE-43F2-BA24-08BB99757F53}" srcOrd="1" destOrd="0" presId="urn:microsoft.com/office/officeart/2005/8/layout/lProcess2"/>
    <dgm:cxn modelId="{EAEA1174-8E93-433A-8AB2-F23188F8AFFB}" type="presParOf" srcId="{C4ED7FC7-4BA7-478D-B13C-EB0155B9CA8D}" destId="{6DCB512C-09F5-4186-833A-700C551F9808}" srcOrd="2" destOrd="0" presId="urn:microsoft.com/office/officeart/2005/8/layout/lProcess2"/>
    <dgm:cxn modelId="{A3CBF404-FADF-4D3B-AAFD-48E1365DEBF6}" type="presParOf" srcId="{C4ED7FC7-4BA7-478D-B13C-EB0155B9CA8D}" destId="{E554510A-3B60-4363-9172-833E4DB6E847}" srcOrd="3" destOrd="0" presId="urn:microsoft.com/office/officeart/2005/8/layout/lProcess2"/>
    <dgm:cxn modelId="{EB4433CD-C116-4051-A280-1F80428A9614}" type="presParOf" srcId="{C4ED7FC7-4BA7-478D-B13C-EB0155B9CA8D}" destId="{689C3C18-E112-4672-A193-9D9BAB4C0680}"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E7E6E6">
              <a:hueOff val="0"/>
              <a:satOff val="0"/>
              <a:lumOff val="0"/>
              <a:alphaOff val="0"/>
            </a:srgbClr>
          </a:solidFill>
          <a:prstDash val="solid"/>
          <a:miter lim="800000"/>
        </a:ln>
        <a:effectLst/>
      </dgm:spPr>
      <dgm:t>
        <a:bodyPr spcFirstLastPara="0" vert="horz" wrap="square" lIns="548773" tIns="30480" rIns="30480" bIns="30480" numCol="1" spcCol="1270" anchor="ctr" anchorCtr="0"/>
        <a:lstStyle/>
        <a:p>
          <a:pPr algn="just">
            <a:buClr>
              <a:srgbClr val="C00000"/>
            </a:buClr>
            <a:buFont typeface="Wingdings" panose="05000000000000000000" pitchFamily="2" charset="2"/>
            <a:buNone/>
          </a:pPr>
          <a:r>
            <a:rPr lang="el-GR" sz="1400" kern="1200" dirty="0">
              <a:solidFill>
                <a:schemeClr val="bg1"/>
              </a:solidFill>
            </a:rPr>
            <a:t>Τα προγράμματα/δράσεις που προβλέφθηκαν στο Σχέδιο Δράσης της </a:t>
          </a:r>
          <a:r>
            <a:rPr lang="en-GB" sz="1400" kern="1200" dirty="0">
              <a:solidFill>
                <a:schemeClr val="bg1"/>
              </a:solidFill>
            </a:rPr>
            <a:t>RIS</a:t>
          </a:r>
          <a:r>
            <a:rPr lang="el-GR" sz="1400" kern="1200" dirty="0">
              <a:solidFill>
                <a:schemeClr val="bg1"/>
              </a:solidFill>
            </a:rPr>
            <a:t>3 δεν ενεργοποιήθηκαν όλα σύμφωνα με τον αρχικό σχεδιασμό. Υπήρξαν μεταβολές οι οποίες οφείλονται σε:</a:t>
          </a:r>
          <a:endParaRPr lang="en-GB" sz="1400" b="1" kern="1200" dirty="0">
            <a:solidFill>
              <a:schemeClr val="bg1"/>
            </a:solidFill>
            <a:latin typeface="Arial" panose="020B0604020202020204"/>
            <a:ea typeface="+mn-ea"/>
            <a:cs typeface="+mn-cs"/>
          </a:endParaRPr>
        </a:p>
      </dgm:t>
    </dgm:pt>
    <dgm:pt modelId="{9AC91FA5-AE25-4CA2-BB68-4AA33BD6E16C}" type="parTrans" cxnId="{44251D5F-D4FF-43BD-96F2-95E99DC0B676}">
      <dgm:prSet/>
      <dgm:spPr/>
      <dgm:t>
        <a:bodyPr/>
        <a:lstStyle/>
        <a:p>
          <a:pPr algn="just"/>
          <a:endParaRPr lang="en-GB" sz="14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1CADE4">
              <a:shade val="60000"/>
              <a:hueOff val="0"/>
              <a:satOff val="0"/>
              <a:lumOff val="0"/>
              <a:alphaOff val="0"/>
            </a:srgbClr>
          </a:solidFill>
          <a:prstDash val="solid"/>
          <a:miter lim="800000"/>
        </a:ln>
        <a:effectLst/>
      </dgm:spPr>
      <dgm:t>
        <a:bodyPr/>
        <a:lstStyle/>
        <a:p>
          <a:pPr algn="just"/>
          <a:endParaRPr lang="en-GB" sz="1400" b="1"/>
        </a:p>
      </dgm:t>
    </dgm:pt>
    <dgm:pt modelId="{FC057F4B-F982-4C18-8E9B-28319FD2A0B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b="1" kern="1200" dirty="0"/>
            <a:t>Αλλαγή πολιτικής:</a:t>
          </a:r>
          <a:r>
            <a:rPr lang="el-GR" sz="1400" kern="1200" dirty="0"/>
            <a:t> Νέα ηγεσία επέφερε και περιορισμένης κλίμακας αλλαγή στις προτεραιότητες που άπτονται όμως αποκλειστικά με τον τρόπο υλοποίησης για την επίτευξη των στόχων της ΕΣΕΕ 2014-2020 (δράσεις).</a:t>
          </a:r>
          <a:endParaRPr lang="en-GB" sz="1400" kern="1200" dirty="0"/>
        </a:p>
      </dgm:t>
    </dgm:pt>
    <dgm:pt modelId="{DB3BCE2F-1A1A-47CE-B3F1-122C70C571C1}" type="parTrans" cxnId="{51ADD7CE-9D4D-455F-B0EC-7415B618847E}">
      <dgm:prSet/>
      <dgm:spPr/>
      <dgm:t>
        <a:bodyPr/>
        <a:lstStyle/>
        <a:p>
          <a:endParaRPr lang="en-GB" sz="1400"/>
        </a:p>
      </dgm:t>
    </dgm:pt>
    <dgm:pt modelId="{4FD649BE-7128-474B-B274-BB004A140270}" type="sibTrans" cxnId="{51ADD7CE-9D4D-455F-B0EC-7415B618847E}">
      <dgm:prSet/>
      <dgm:spPr/>
      <dgm:t>
        <a:bodyPr/>
        <a:lstStyle/>
        <a:p>
          <a:endParaRPr lang="en-GB" sz="1400"/>
        </a:p>
      </dgm:t>
    </dgm:pt>
    <dgm:pt modelId="{B88DF68E-FD5B-462D-8861-B19A76DBA8A6}">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b="1" dirty="0"/>
            <a:t>Μεταβολές στην αγορά και στις ανάγκες των επιχειρήσεων: </a:t>
          </a:r>
          <a:r>
            <a:rPr lang="el-GR" sz="1400" dirty="0"/>
            <a:t>Η καθυστερημένη ενεργοποίηση</a:t>
          </a:r>
          <a:r>
            <a:rPr lang="el-GR" sz="1400" b="1" dirty="0"/>
            <a:t> </a:t>
          </a:r>
          <a:r>
            <a:rPr lang="el-GR" sz="1400" dirty="0"/>
            <a:t>της εφαρμογής του Σχεδίου Δράσης υπαγόρευσε μεταβολές καθώς κάποιες αρχικές δράσεις αναγνωρίστηκαν ως λιγότερο αναγκαίες και τροποποιήθηκαν ή αντικαταστάθηκαν από άλλες.</a:t>
          </a:r>
          <a:endParaRPr lang="en-GB" sz="1400" dirty="0"/>
        </a:p>
      </dgm:t>
    </dgm:pt>
    <dgm:pt modelId="{AF362A83-7292-4DF4-A930-8F8F273302A2}" type="parTrans" cxnId="{114F3BD0-9827-431D-8D1D-211D9441BC7C}">
      <dgm:prSet/>
      <dgm:spPr/>
      <dgm:t>
        <a:bodyPr/>
        <a:lstStyle/>
        <a:p>
          <a:endParaRPr lang="en-GB" sz="1400"/>
        </a:p>
      </dgm:t>
    </dgm:pt>
    <dgm:pt modelId="{AEEB93EB-54AA-4637-BA99-4C65E255D6AD}" type="sibTrans" cxnId="{114F3BD0-9827-431D-8D1D-211D9441BC7C}">
      <dgm:prSet/>
      <dgm:spPr/>
      <dgm:t>
        <a:bodyPr/>
        <a:lstStyle/>
        <a:p>
          <a:endParaRPr lang="en-GB" sz="1400"/>
        </a:p>
      </dgm:t>
    </dgm:pt>
    <dgm:pt modelId="{141FEEA4-E0E2-4259-92CC-362CB9B210A7}">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b="1" dirty="0"/>
            <a:t>Αναδυόμενες προκλήσεις</a:t>
          </a:r>
          <a:r>
            <a:rPr lang="el-GR" sz="1400" dirty="0"/>
            <a:t>: Οι νέες προκλήσεις, όπως η πανδημία COVID-19, απαίτησαν επανεκτίμηση των δράσεων για την επίτευξη των στόχων της ΕΣΕΕ για την αντιμετώπιση άμεσων και μακροπρόθεσμων αναγκών, και στη βάση αναδιάταξης των πόρων για υποστήριξη των επιχειρήσεων</a:t>
          </a:r>
          <a:endParaRPr lang="en-GB" sz="1400" dirty="0"/>
        </a:p>
      </dgm:t>
    </dgm:pt>
    <dgm:pt modelId="{4EA304E6-63B3-4BDF-9D28-C2176C5E81B4}" type="parTrans" cxnId="{10BD682F-C67D-437F-B6EE-D6F840611EE9}">
      <dgm:prSet/>
      <dgm:spPr/>
      <dgm:t>
        <a:bodyPr/>
        <a:lstStyle/>
        <a:p>
          <a:endParaRPr lang="en-GB" sz="1400"/>
        </a:p>
      </dgm:t>
    </dgm:pt>
    <dgm:pt modelId="{7144B7F4-E102-4E5C-A8C8-56D2B5B1F3CF}" type="sibTrans" cxnId="{10BD682F-C67D-437F-B6EE-D6F840611EE9}">
      <dgm:prSet/>
      <dgm:spPr/>
      <dgm:t>
        <a:bodyPr/>
        <a:lstStyle/>
        <a:p>
          <a:endParaRPr lang="en-GB" sz="1400"/>
        </a:p>
      </dgm:t>
    </dgm:pt>
    <dgm:pt modelId="{A3A6A736-E69B-4E29-8070-858FA15226F6}">
      <dgm:prSet custT="1"/>
      <dgm:spPr>
        <a:solidFill>
          <a:sysClr val="window" lastClr="FFFFFF">
            <a:lumMod val="95000"/>
          </a:sysClr>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b="1" dirty="0"/>
            <a:t>Μεταβολή των οικονομικών συνθηκών</a:t>
          </a:r>
          <a:r>
            <a:rPr lang="el-GR" sz="1400" dirty="0"/>
            <a:t>: Η αλλαγή στη δυναμική της εγχώριας αγοράς και των αναγκών υπαγόρευσε προσαρμογές στο σχεδιασμό των δράσεων, υπό την οπτική της αυξημένης ζήτησης και από την πλευρά των επιχειρήσεων.</a:t>
          </a:r>
          <a:endParaRPr lang="en-GB" sz="1400" dirty="0"/>
        </a:p>
      </dgm:t>
    </dgm:pt>
    <dgm:pt modelId="{26B4412D-4555-460B-88E8-146F950B5670}" type="parTrans" cxnId="{BF3FE8D6-6049-4484-82B2-84CFB4D06C04}">
      <dgm:prSet/>
      <dgm:spPr/>
      <dgm:t>
        <a:bodyPr/>
        <a:lstStyle/>
        <a:p>
          <a:endParaRPr lang="en-GB" sz="1400"/>
        </a:p>
      </dgm:t>
    </dgm:pt>
    <dgm:pt modelId="{C9924FBF-2B1C-418B-B819-5609B331BEF5}" type="sibTrans" cxnId="{BF3FE8D6-6049-4484-82B2-84CFB4D06C04}">
      <dgm:prSet/>
      <dgm:spPr/>
      <dgm:t>
        <a:bodyPr/>
        <a:lstStyle/>
        <a:p>
          <a:endParaRPr lang="en-GB" sz="1400"/>
        </a:p>
      </dgm:t>
    </dgm:pt>
    <dgm:pt modelId="{15E3A50E-0377-4A17-9863-8F648855F472}">
      <dgm:prSet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Char char=""/>
          </a:pPr>
          <a:r>
            <a:rPr lang="el-GR" sz="1400" dirty="0">
              <a:solidFill>
                <a:schemeClr val="bg1"/>
              </a:solidFill>
            </a:rPr>
            <a:t>Το Σχέδιο Δράσης, με βάση και την ουσιαστική έναρξη της υλοποίησή του, υπήρξε ευέλικτο και προσαρμόσιμο ώστε να ανταποκρίνεται στις εξελισσόμενες οικονομικές δυναμικές. Ταυτόχρονα σχεδόν ο διπλασιασμός των πόρων που διέθεσε η ΕΣΕΕ υποστήριξε την ανάγκη για την προσαρμογή αυτή.</a:t>
          </a:r>
          <a:endParaRPr lang="en-GB" sz="1400" dirty="0">
            <a:solidFill>
              <a:schemeClr val="bg1"/>
            </a:solidFill>
          </a:endParaRPr>
        </a:p>
      </dgm:t>
    </dgm:pt>
    <dgm:pt modelId="{8E43E706-1C68-4484-958D-FB0568DAA5E8}" type="parTrans" cxnId="{BC231067-AC27-4529-8F0C-B2509D905BB5}">
      <dgm:prSet/>
      <dgm:spPr/>
      <dgm:t>
        <a:bodyPr/>
        <a:lstStyle/>
        <a:p>
          <a:endParaRPr lang="en-GB" sz="1400"/>
        </a:p>
      </dgm:t>
    </dgm:pt>
    <dgm:pt modelId="{8A1567BB-1E48-4721-9884-6341BEADB047}" type="sibTrans" cxnId="{BC231067-AC27-4529-8F0C-B2509D905BB5}">
      <dgm:prSet/>
      <dgm:spPr/>
      <dgm:t>
        <a:bodyPr/>
        <a:lstStyle/>
        <a:p>
          <a:endParaRPr lang="en-GB" sz="1400"/>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6"/>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6"/>
      <dgm:spPr/>
    </dgm:pt>
    <dgm:pt modelId="{4C5FAB8E-3F69-42F7-85F1-F9023CE13A79}" type="pres">
      <dgm:prSet presAssocID="{14A3A30A-2341-4A02-9852-E7E656DBB53C}" presName="dstNode" presStyleLbl="node1" presStyleIdx="0" presStyleCnt="6"/>
      <dgm:spPr/>
    </dgm:pt>
    <dgm:pt modelId="{3E1C046D-6723-4E52-9BBB-4FA77F1FDE30}" type="pres">
      <dgm:prSet presAssocID="{317E66A9-FE84-435B-BD16-67BACFA42045}" presName="text_1" presStyleLbl="node1" presStyleIdx="0" presStyleCnt="6" custScaleY="139167">
        <dgm:presLayoutVars>
          <dgm:bulletEnabled val="1"/>
        </dgm:presLayoutVars>
      </dgm:prSet>
      <dgm:spPr>
        <a:xfrm>
          <a:off x="254181" y="120178"/>
          <a:ext cx="5834525" cy="549737"/>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6"/>
      <dgm:spPr>
        <a:xfrm>
          <a:off x="7293" y="148160"/>
          <a:ext cx="493774" cy="493774"/>
        </a:xfrm>
        <a:prstGeom prst="ellipse">
          <a:avLst/>
        </a:prstGeom>
        <a:solidFill>
          <a:srgbClr val="E7E6E6">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 modelId="{EC726ECC-391F-4192-83E9-4588F69F7E26}" type="pres">
      <dgm:prSet presAssocID="{FC057F4B-F982-4C18-8E9B-28319FD2A0B7}" presName="text_2" presStyleLbl="node1" presStyleIdx="1" presStyleCnt="6">
        <dgm:presLayoutVars>
          <dgm:bulletEnabled val="1"/>
        </dgm:presLayoutVars>
      </dgm:prSet>
      <dgm:spPr>
        <a:xfrm>
          <a:off x="254181" y="790177"/>
          <a:ext cx="5834525" cy="395019"/>
        </a:xfrm>
        <a:prstGeom prst="rect">
          <a:avLst/>
        </a:prstGeom>
      </dgm:spPr>
    </dgm:pt>
    <dgm:pt modelId="{5EBC271C-2FB9-4422-908A-1FFC7803E2B4}" type="pres">
      <dgm:prSet presAssocID="{FC057F4B-F982-4C18-8E9B-28319FD2A0B7}" presName="accent_2" presStyleCnt="0"/>
      <dgm:spPr/>
    </dgm:pt>
    <dgm:pt modelId="{95057EC7-D3D5-45B3-8070-02F16855203E}" type="pres">
      <dgm:prSet presAssocID="{FC057F4B-F982-4C18-8E9B-28319FD2A0B7}" presName="accentRepeatNode" presStyleLbl="solidFgAcc1" presStyleIdx="1" presStyleCnt="6"/>
      <dgm:spPr>
        <a:xfrm>
          <a:off x="388534" y="754437"/>
          <a:ext cx="502958" cy="502958"/>
        </a:xfrm>
        <a:prstGeom prst="ellipse">
          <a:avLst/>
        </a:prstGeom>
        <a:solidFill>
          <a:srgbClr val="FFE9CA"/>
        </a:solidFill>
        <a:ln w="6350" cap="flat" cmpd="sng" algn="ctr">
          <a:solidFill>
            <a:srgbClr val="886B48"/>
          </a:solidFill>
          <a:prstDash val="solid"/>
          <a:miter lim="800000"/>
        </a:ln>
        <a:effectLst/>
      </dgm:spPr>
    </dgm:pt>
    <dgm:pt modelId="{3F1E9F87-5045-4FBC-8716-2822E697CB9D}" type="pres">
      <dgm:prSet presAssocID="{B88DF68E-FD5B-462D-8861-B19A76DBA8A6}" presName="text_3" presStyleLbl="node1" presStyleIdx="2" presStyleCnt="6" custScaleY="111028">
        <dgm:presLayoutVars>
          <dgm:bulletEnabled val="1"/>
        </dgm:presLayoutVars>
      </dgm:prSet>
      <dgm:spPr>
        <a:prstGeom prst="rect">
          <a:avLst/>
        </a:prstGeom>
      </dgm:spPr>
    </dgm:pt>
    <dgm:pt modelId="{0422E7D4-89B3-415C-B384-A2E62454E9B2}" type="pres">
      <dgm:prSet presAssocID="{B88DF68E-FD5B-462D-8861-B19A76DBA8A6}" presName="accent_3" presStyleCnt="0"/>
      <dgm:spPr/>
    </dgm:pt>
    <dgm:pt modelId="{51B93BD1-B98D-48CD-8174-5C17EB33B1D1}" type="pres">
      <dgm:prSet presAssocID="{B88DF68E-FD5B-462D-8861-B19A76DBA8A6}" presName="accentRepeatNode" presStyleLbl="solidFgAcc1" presStyleIdx="2" presStyleCnt="6"/>
      <dgm:spPr>
        <a:xfrm>
          <a:off x="539880" y="1357910"/>
          <a:ext cx="502958" cy="502958"/>
        </a:xfrm>
        <a:prstGeom prst="ellipse">
          <a:avLst/>
        </a:prstGeom>
        <a:solidFill>
          <a:srgbClr val="FFE9CA"/>
        </a:solidFill>
        <a:ln w="6350" cap="flat" cmpd="sng" algn="ctr">
          <a:solidFill>
            <a:srgbClr val="886B48"/>
          </a:solidFill>
          <a:prstDash val="solid"/>
          <a:miter lim="800000"/>
        </a:ln>
        <a:effectLst/>
      </dgm:spPr>
    </dgm:pt>
    <dgm:pt modelId="{9C64696E-A7BF-403F-8E7F-675B8344C612}" type="pres">
      <dgm:prSet presAssocID="{A3A6A736-E69B-4E29-8070-858FA15226F6}" presName="text_4" presStyleLbl="node1" presStyleIdx="3" presStyleCnt="6">
        <dgm:presLayoutVars>
          <dgm:bulletEnabled val="1"/>
        </dgm:presLayoutVars>
      </dgm:prSet>
      <dgm:spPr>
        <a:prstGeom prst="rect">
          <a:avLst/>
        </a:prstGeom>
      </dgm:spPr>
    </dgm:pt>
    <dgm:pt modelId="{6638CFCB-4BEB-4F29-B2E2-1EB1EE517938}" type="pres">
      <dgm:prSet presAssocID="{A3A6A736-E69B-4E29-8070-858FA15226F6}" presName="accent_4" presStyleCnt="0"/>
      <dgm:spPr/>
    </dgm:pt>
    <dgm:pt modelId="{7EF7AC36-A898-4B36-9291-4DEC19E232AF}" type="pres">
      <dgm:prSet presAssocID="{A3A6A736-E69B-4E29-8070-858FA15226F6}" presName="accentRepeatNode" presStyleLbl="solidFgAcc1" presStyleIdx="3" presStyleCnt="6"/>
      <dgm:spPr>
        <a:xfrm>
          <a:off x="539880" y="1961001"/>
          <a:ext cx="502958" cy="502958"/>
        </a:xfrm>
        <a:prstGeom prst="ellipse">
          <a:avLst/>
        </a:prstGeom>
        <a:solidFill>
          <a:srgbClr val="FFE9CA"/>
        </a:solidFill>
        <a:ln w="6350" cap="flat" cmpd="sng" algn="ctr">
          <a:solidFill>
            <a:srgbClr val="886B48"/>
          </a:solidFill>
          <a:prstDash val="solid"/>
          <a:miter lim="800000"/>
        </a:ln>
        <a:effectLst/>
      </dgm:spPr>
    </dgm:pt>
    <dgm:pt modelId="{32A45B40-3EDB-4A55-8371-E67F0E16E691}" type="pres">
      <dgm:prSet presAssocID="{141FEEA4-E0E2-4259-92CC-362CB9B210A7}" presName="text_5" presStyleLbl="node1" presStyleIdx="4" presStyleCnt="6" custScaleY="131617">
        <dgm:presLayoutVars>
          <dgm:bulletEnabled val="1"/>
        </dgm:presLayoutVars>
      </dgm:prSet>
      <dgm:spPr/>
    </dgm:pt>
    <dgm:pt modelId="{F95D5C11-EC63-4917-8CFF-14982CF8AFAD}" type="pres">
      <dgm:prSet presAssocID="{141FEEA4-E0E2-4259-92CC-362CB9B210A7}" presName="accent_5" presStyleCnt="0"/>
      <dgm:spPr/>
    </dgm:pt>
    <dgm:pt modelId="{D32FFAA8-EA6C-4327-B68A-7E2173A47EA5}" type="pres">
      <dgm:prSet presAssocID="{141FEEA4-E0E2-4259-92CC-362CB9B210A7}" presName="accentRepeatNode" presStyleLbl="solidFgAcc1" presStyleIdx="4" presStyleCnt="6"/>
      <dgm:spPr>
        <a:xfrm>
          <a:off x="388534" y="2564474"/>
          <a:ext cx="502958" cy="502958"/>
        </a:xfrm>
        <a:prstGeom prst="ellipse">
          <a:avLst/>
        </a:prstGeom>
        <a:solidFill>
          <a:srgbClr val="FFE9CA"/>
        </a:solidFill>
        <a:ln w="6350" cap="flat" cmpd="sng" algn="ctr">
          <a:solidFill>
            <a:srgbClr val="886B48"/>
          </a:solidFill>
          <a:prstDash val="solid"/>
          <a:miter lim="800000"/>
        </a:ln>
        <a:effectLst/>
      </dgm:spPr>
    </dgm:pt>
    <dgm:pt modelId="{88614DA2-5F69-47ED-91AB-BD78E0702407}" type="pres">
      <dgm:prSet presAssocID="{15E3A50E-0377-4A17-9863-8F648855F472}" presName="text_6" presStyleLbl="node1" presStyleIdx="5" presStyleCnt="6" custScaleY="125057">
        <dgm:presLayoutVars>
          <dgm:bulletEnabled val="1"/>
        </dgm:presLayoutVars>
      </dgm:prSet>
      <dgm:spPr/>
    </dgm:pt>
    <dgm:pt modelId="{44EACF1B-4F00-46F3-A121-7E060B4AEB1A}" type="pres">
      <dgm:prSet presAssocID="{15E3A50E-0377-4A17-9863-8F648855F472}" presName="accent_6" presStyleCnt="0"/>
      <dgm:spPr/>
    </dgm:pt>
    <dgm:pt modelId="{D53EE75A-D6CD-4954-A935-6FE4CAEB8027}" type="pres">
      <dgm:prSet presAssocID="{15E3A50E-0377-4A17-9863-8F648855F472}" presName="accentRepeatNode" presStyleLbl="solidFgAcc1" presStyleIdx="5" presStyleCnt="6"/>
      <dgm:spPr>
        <a:xfrm>
          <a:off x="62341" y="3479811"/>
          <a:ext cx="552471" cy="552471"/>
        </a:xfrm>
        <a:prstGeom prst="ellipse">
          <a:avLst/>
        </a:prstGeom>
        <a:solidFill>
          <a:srgbClr val="E7E6E6">
            <a:hueOff val="0"/>
            <a:satOff val="0"/>
            <a:lumOff val="0"/>
            <a:alphaOff val="0"/>
          </a:srgbClr>
        </a:solidFill>
        <a:ln w="12700" cap="flat" cmpd="sng" algn="ctr">
          <a:solidFill>
            <a:srgbClr val="44546A">
              <a:hueOff val="0"/>
              <a:satOff val="0"/>
              <a:lumOff val="0"/>
              <a:alphaOff val="0"/>
            </a:srgbClr>
          </a:solidFill>
          <a:prstDash val="solid"/>
          <a:miter lim="800000"/>
        </a:ln>
        <a:effectLst/>
      </dgm:spPr>
    </dgm:pt>
  </dgm:ptLst>
  <dgm:cxnLst>
    <dgm:cxn modelId="{B7E3D716-67A4-4F1F-8489-93077F8B46F1}" type="presOf" srcId="{B88DF68E-FD5B-462D-8861-B19A76DBA8A6}" destId="{3F1E9F87-5045-4FBC-8716-2822E697CB9D}" srcOrd="0" destOrd="0" presId="urn:microsoft.com/office/officeart/2008/layout/VerticalCurvedList"/>
    <dgm:cxn modelId="{8847522C-CC47-455B-AA62-8B23EBF40048}" type="presOf" srcId="{317E66A9-FE84-435B-BD16-67BACFA42045}" destId="{3E1C046D-6723-4E52-9BBB-4FA77F1FDE30}" srcOrd="0" destOrd="0" presId="urn:microsoft.com/office/officeart/2008/layout/VerticalCurvedList"/>
    <dgm:cxn modelId="{10BD682F-C67D-437F-B6EE-D6F840611EE9}" srcId="{14A3A30A-2341-4A02-9852-E7E656DBB53C}" destId="{141FEEA4-E0E2-4259-92CC-362CB9B210A7}" srcOrd="4" destOrd="0" parTransId="{4EA304E6-63B3-4BDF-9D28-C2176C5E81B4}" sibTransId="{7144B7F4-E102-4E5C-A8C8-56D2B5B1F3CF}"/>
    <dgm:cxn modelId="{44251D5F-D4FF-43BD-96F2-95E99DC0B676}" srcId="{14A3A30A-2341-4A02-9852-E7E656DBB53C}" destId="{317E66A9-FE84-435B-BD16-67BACFA42045}" srcOrd="0" destOrd="0" parTransId="{9AC91FA5-AE25-4CA2-BB68-4AA33BD6E16C}" sibTransId="{6D1348F2-2A29-4CFF-8F7F-780A1768329F}"/>
    <dgm:cxn modelId="{BC231067-AC27-4529-8F0C-B2509D905BB5}" srcId="{14A3A30A-2341-4A02-9852-E7E656DBB53C}" destId="{15E3A50E-0377-4A17-9863-8F648855F472}" srcOrd="5" destOrd="0" parTransId="{8E43E706-1C68-4484-958D-FB0568DAA5E8}" sibTransId="{8A1567BB-1E48-4721-9884-6341BEADB047}"/>
    <dgm:cxn modelId="{5B4A716C-CAC4-4FBB-AE26-A00F654D2C12}" type="presOf" srcId="{15E3A50E-0377-4A17-9863-8F648855F472}" destId="{88614DA2-5F69-47ED-91AB-BD78E0702407}" srcOrd="0" destOrd="0" presId="urn:microsoft.com/office/officeart/2008/layout/VerticalCurvedList"/>
    <dgm:cxn modelId="{12963984-6F7C-4CEA-8406-60F8903F09D1}" type="presOf" srcId="{141FEEA4-E0E2-4259-92CC-362CB9B210A7}" destId="{32A45B40-3EDB-4A55-8371-E67F0E16E691}" srcOrd="0" destOrd="0" presId="urn:microsoft.com/office/officeart/2008/layout/VerticalCurvedList"/>
    <dgm:cxn modelId="{1C97D9B1-9B76-4AFE-BA82-FD21A51AD0FB}" type="presOf" srcId="{FC057F4B-F982-4C18-8E9B-28319FD2A0B7}" destId="{EC726ECC-391F-4192-83E9-4588F69F7E26}" srcOrd="0" destOrd="0" presId="urn:microsoft.com/office/officeart/2008/layout/VerticalCurvedList"/>
    <dgm:cxn modelId="{3D8BF3B3-9B49-44FA-8BDC-D6B8130C1B71}" type="presOf" srcId="{6D1348F2-2A29-4CFF-8F7F-780A1768329F}" destId="{ADEDB903-B4D4-41BD-9438-4796BF9EEFAC}" srcOrd="0" destOrd="0" presId="urn:microsoft.com/office/officeart/2008/layout/VerticalCurvedList"/>
    <dgm:cxn modelId="{51ADD7CE-9D4D-455F-B0EC-7415B618847E}" srcId="{14A3A30A-2341-4A02-9852-E7E656DBB53C}" destId="{FC057F4B-F982-4C18-8E9B-28319FD2A0B7}" srcOrd="1" destOrd="0" parTransId="{DB3BCE2F-1A1A-47CE-B3F1-122C70C571C1}" sibTransId="{4FD649BE-7128-474B-B274-BB004A140270}"/>
    <dgm:cxn modelId="{114F3BD0-9827-431D-8D1D-211D9441BC7C}" srcId="{14A3A30A-2341-4A02-9852-E7E656DBB53C}" destId="{B88DF68E-FD5B-462D-8861-B19A76DBA8A6}" srcOrd="2" destOrd="0" parTransId="{AF362A83-7292-4DF4-A930-8F8F273302A2}" sibTransId="{AEEB93EB-54AA-4637-BA99-4C65E255D6AD}"/>
    <dgm:cxn modelId="{BF3FE8D6-6049-4484-82B2-84CFB4D06C04}" srcId="{14A3A30A-2341-4A02-9852-E7E656DBB53C}" destId="{A3A6A736-E69B-4E29-8070-858FA15226F6}" srcOrd="3" destOrd="0" parTransId="{26B4412D-4555-460B-88E8-146F950B5670}" sibTransId="{C9924FBF-2B1C-418B-B819-5609B331BEF5}"/>
    <dgm:cxn modelId="{6A13B5ED-E6EE-45B6-9E73-DF8F56DA43AE}" type="presOf" srcId="{A3A6A736-E69B-4E29-8070-858FA15226F6}" destId="{9C64696E-A7BF-403F-8E7F-675B8344C612}"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CB11BC5C-BB8C-4412-9257-472E594A2022}" type="presParOf" srcId="{74B2AF90-ADCA-4E2F-AF05-AAF8CDE2D26E}" destId="{EC726ECC-391F-4192-83E9-4588F69F7E26}" srcOrd="3" destOrd="0" presId="urn:microsoft.com/office/officeart/2008/layout/VerticalCurvedList"/>
    <dgm:cxn modelId="{1D8DEF98-25BD-4666-B201-108DE69DC78D}" type="presParOf" srcId="{74B2AF90-ADCA-4E2F-AF05-AAF8CDE2D26E}" destId="{5EBC271C-2FB9-4422-908A-1FFC7803E2B4}" srcOrd="4" destOrd="0" presId="urn:microsoft.com/office/officeart/2008/layout/VerticalCurvedList"/>
    <dgm:cxn modelId="{B692CD53-B6C7-4AC7-97CD-506E20C2D4C8}" type="presParOf" srcId="{5EBC271C-2FB9-4422-908A-1FFC7803E2B4}" destId="{95057EC7-D3D5-45B3-8070-02F16855203E}" srcOrd="0" destOrd="0" presId="urn:microsoft.com/office/officeart/2008/layout/VerticalCurvedList"/>
    <dgm:cxn modelId="{CDB52C14-2358-4FBA-ADFC-C965AB77DC5D}" type="presParOf" srcId="{74B2AF90-ADCA-4E2F-AF05-AAF8CDE2D26E}" destId="{3F1E9F87-5045-4FBC-8716-2822E697CB9D}" srcOrd="5" destOrd="0" presId="urn:microsoft.com/office/officeart/2008/layout/VerticalCurvedList"/>
    <dgm:cxn modelId="{14FBF827-627E-445C-9885-8406F813A503}" type="presParOf" srcId="{74B2AF90-ADCA-4E2F-AF05-AAF8CDE2D26E}" destId="{0422E7D4-89B3-415C-B384-A2E62454E9B2}" srcOrd="6" destOrd="0" presId="urn:microsoft.com/office/officeart/2008/layout/VerticalCurvedList"/>
    <dgm:cxn modelId="{7195170A-8BB0-469C-B73E-5FB18450CA6B}" type="presParOf" srcId="{0422E7D4-89B3-415C-B384-A2E62454E9B2}" destId="{51B93BD1-B98D-48CD-8174-5C17EB33B1D1}" srcOrd="0" destOrd="0" presId="urn:microsoft.com/office/officeart/2008/layout/VerticalCurvedList"/>
    <dgm:cxn modelId="{DB26F82C-B8A3-46E2-80F6-D4B1DDF2139D}" type="presParOf" srcId="{74B2AF90-ADCA-4E2F-AF05-AAF8CDE2D26E}" destId="{9C64696E-A7BF-403F-8E7F-675B8344C612}" srcOrd="7" destOrd="0" presId="urn:microsoft.com/office/officeart/2008/layout/VerticalCurvedList"/>
    <dgm:cxn modelId="{4A69B67D-D9B9-47A3-97DB-D21730E791CD}" type="presParOf" srcId="{74B2AF90-ADCA-4E2F-AF05-AAF8CDE2D26E}" destId="{6638CFCB-4BEB-4F29-B2E2-1EB1EE517938}" srcOrd="8" destOrd="0" presId="urn:microsoft.com/office/officeart/2008/layout/VerticalCurvedList"/>
    <dgm:cxn modelId="{E015E775-C9F8-4DEC-96B4-D0823B6C6B2E}" type="presParOf" srcId="{6638CFCB-4BEB-4F29-B2E2-1EB1EE517938}" destId="{7EF7AC36-A898-4B36-9291-4DEC19E232AF}" srcOrd="0" destOrd="0" presId="urn:microsoft.com/office/officeart/2008/layout/VerticalCurvedList"/>
    <dgm:cxn modelId="{136B399B-B5E4-4FF2-BC2B-CBB8067EA457}" type="presParOf" srcId="{74B2AF90-ADCA-4E2F-AF05-AAF8CDE2D26E}" destId="{32A45B40-3EDB-4A55-8371-E67F0E16E691}" srcOrd="9" destOrd="0" presId="urn:microsoft.com/office/officeart/2008/layout/VerticalCurvedList"/>
    <dgm:cxn modelId="{60CBA662-B7FF-4A5F-8674-60F5A62F4FA9}" type="presParOf" srcId="{74B2AF90-ADCA-4E2F-AF05-AAF8CDE2D26E}" destId="{F95D5C11-EC63-4917-8CFF-14982CF8AFAD}" srcOrd="10" destOrd="0" presId="urn:microsoft.com/office/officeart/2008/layout/VerticalCurvedList"/>
    <dgm:cxn modelId="{407576E9-4938-474A-BB0C-F1817E5F919D}" type="presParOf" srcId="{F95D5C11-EC63-4917-8CFF-14982CF8AFAD}" destId="{D32FFAA8-EA6C-4327-B68A-7E2173A47EA5}" srcOrd="0" destOrd="0" presId="urn:microsoft.com/office/officeart/2008/layout/VerticalCurvedList"/>
    <dgm:cxn modelId="{5D70E19D-102B-4AF3-A159-352F20F9E4DF}" type="presParOf" srcId="{74B2AF90-ADCA-4E2F-AF05-AAF8CDE2D26E}" destId="{88614DA2-5F69-47ED-91AB-BD78E0702407}" srcOrd="11" destOrd="0" presId="urn:microsoft.com/office/officeart/2008/layout/VerticalCurvedList"/>
    <dgm:cxn modelId="{F47C9BF3-BD4C-437E-A481-7A9DADE5BDF1}" type="presParOf" srcId="{74B2AF90-ADCA-4E2F-AF05-AAF8CDE2D26E}" destId="{44EACF1B-4F00-46F3-A121-7E060B4AEB1A}" srcOrd="12" destOrd="0" presId="urn:microsoft.com/office/officeart/2008/layout/VerticalCurvedList"/>
    <dgm:cxn modelId="{1F4E6B2E-D287-4A33-AAD6-925AFA482B4E}" type="presParOf" srcId="{44EACF1B-4F00-46F3-A121-7E060B4AEB1A}" destId="{D53EE75A-D6CD-4954-A935-6FE4CAEB802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Στόχος της Έρευνας Πεδίου είναι να καταγράψει τις απόψεις των δικαιούχων των Δράσεων σχετικά με τη συμμετοχή τους στις Δράσεις, την αποτελεσματικότητά τους, αλλά ενδεχομένως και τα προβλήματα που προέκυψαν κατά την πορεία υλοποίησης των έργων</a:t>
          </a: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7C37CA37-3D37-48C8-AC7F-D6516453C787}">
      <dgm:prSet phldrT="[Κείμενο]" custT="1"/>
      <dgm:spPr>
        <a:solidFill>
          <a:srgbClr val="FFE9C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sz="1400" dirty="0"/>
            <a:t>Για κάθε κατηγορία εμπλεκομένων δημιουργήθηκε ένα γενικό ερωτηματολόγιο το οποίο καλύπτει τις ενότητες αξιολόγησης όπως αυτές προκύπτουν από την προκήρυξη του έργου και την τεχνική πρόταση. Οι ενότητες αυτές αφορούν την εκτίμηση α) της συνάφειας, β) της αποτελεσματικότητας, δηλαδή τα έμμεσα και άμεσα οφέλη από τη συμμετοχή στη δράση, γ) της αποδοτικότητας, και δ) την προσθετικότητα (additionality) του συγκεκριμένου έργου. Η ομάδα έργου οριστικοποίησε το σχετικό εμπειρικό εργαλείο (ερωτηματολόγιο) σε στενή συνεργασία με τα στελέχη της ΓΓΕΚ</a:t>
          </a:r>
          <a:endParaRPr lang="el-GR" sz="1400" dirty="0">
            <a:solidFill>
              <a:schemeClr val="tx1"/>
            </a:solidFill>
          </a:endParaRPr>
        </a:p>
      </dgm:t>
    </dgm:pt>
    <dgm:pt modelId="{C52862F3-A132-4272-B82F-59604F95FCFC}" type="parTrans" cxnId="{EECAF2AC-0812-4EA2-A4E7-CACBF91A0385}">
      <dgm:prSet/>
      <dgm:spPr/>
      <dgm:t>
        <a:bodyPr/>
        <a:lstStyle/>
        <a:p>
          <a:endParaRPr lang="en-GB"/>
        </a:p>
      </dgm:t>
    </dgm:pt>
    <dgm:pt modelId="{55EBD4A4-7A0F-40D3-8D03-6D84F5CFAF25}" type="sibTrans" cxnId="{EECAF2AC-0812-4EA2-A4E7-CACBF91A0385}">
      <dgm:prSet/>
      <dgm:spPr/>
      <dgm:t>
        <a:bodyPr/>
        <a:lstStyle/>
        <a:p>
          <a:endParaRPr lang="en-GB"/>
        </a:p>
      </dgm:t>
    </dgm:pt>
    <dgm:pt modelId="{E04BDCFB-CE7F-4EE2-AC52-41C7EC58AB35}">
      <dgm:prSet phldrT="[Κείμενο]" custT="1"/>
      <dgm:spPr>
        <a:solidFill>
          <a:srgbClr val="FFE9CA"/>
        </a:solidFill>
        <a:ln w="12700" cap="flat" cmpd="sng" algn="ctr">
          <a:solidFill>
            <a:srgbClr val="886B48"/>
          </a:solidFill>
          <a:prstDash val="solid"/>
          <a:miter lim="800000"/>
        </a:ln>
        <a:effectLst/>
      </dgm:spPr>
      <dgm:t>
        <a:bodyPr/>
        <a:lstStyle/>
        <a:p>
          <a:r>
            <a:rPr lang="el-GR" sz="1400" dirty="0"/>
            <a:t>Για τη συλλογή των δεδομένων από την έρευνα πεδίου, αναπτύχθηκε ειδική φόρμα με το ερωτηματολόγιο της έρευνας σε ηλεκτρονική μορφή στην πλατφόρμα </a:t>
          </a:r>
          <a:r>
            <a:rPr lang="en-GB" sz="1400" dirty="0">
              <a:hlinkClick xmlns:r="http://schemas.openxmlformats.org/officeDocument/2006/relationships" r:id="rId1"/>
            </a:rPr>
            <a:t>EUSurvey</a:t>
          </a:r>
          <a:r>
            <a:rPr lang="en-GB" sz="1400" dirty="0"/>
            <a:t>.</a:t>
          </a:r>
          <a:endParaRPr lang="el-GR" sz="1400" dirty="0">
            <a:solidFill>
              <a:schemeClr val="tx1"/>
            </a:solidFill>
          </a:endParaRPr>
        </a:p>
      </dgm:t>
    </dgm:pt>
    <dgm:pt modelId="{D19F710D-4D14-4757-9D4A-9AE40FF90B0D}" type="parTrans" cxnId="{86CF424F-6229-452D-8DD9-232C952CCCA4}">
      <dgm:prSet/>
      <dgm:spPr/>
      <dgm:t>
        <a:bodyPr/>
        <a:lstStyle/>
        <a:p>
          <a:endParaRPr lang="en-GB"/>
        </a:p>
      </dgm:t>
    </dgm:pt>
    <dgm:pt modelId="{EEBC6D7F-3C59-41CF-92CD-00DA1F707053}" type="sibTrans" cxnId="{86CF424F-6229-452D-8DD9-232C952CCCA4}">
      <dgm:prSet/>
      <dgm:spPr/>
      <dgm:t>
        <a:bodyPr/>
        <a:lstStyle/>
        <a:p>
          <a:endParaRPr lang="en-GB"/>
        </a:p>
      </dgm:t>
    </dgm:pt>
    <dgm:pt modelId="{81F411DB-D119-4D1D-AC00-90866F1E68CB}">
      <dgm:prSet phldrT="[Κείμενο]" custT="1"/>
      <dgm:spPr>
        <a:solidFill>
          <a:srgbClr val="FFE9CA"/>
        </a:solidFill>
        <a:ln w="12700" cap="flat" cmpd="sng" algn="ctr">
          <a:solidFill>
            <a:srgbClr val="886B48"/>
          </a:solidFill>
          <a:prstDash val="solid"/>
          <a:miter lim="800000"/>
        </a:ln>
        <a:effectLst/>
      </dgm:spPr>
      <dgm:t>
        <a:bodyPr/>
        <a:lstStyle/>
        <a:p>
          <a:r>
            <a:rPr lang="el-GR" sz="1400" dirty="0"/>
            <a:t>Οι αποδέκτες της συγκεκριμένης δράσης προσεγγίστηκαν πρώτη φορά την 17/07/2023, και ακολούθησαν πέντε υπενθυμίσεις σε όσους δεν είχαν ανταποκριθεί μέχρι εκείνη τη στιγμή τις ημερομηνίες 25/07/2023, 02/08/2023/, 09/08/2023, 01/09/2023 και 04/09/2023. Παράλληλα προσεγγίστηκαν τηλεφωνικά οι Δικαιούχοι της Δράσης ΕΔΚ και Ενίσχυσης Υποδομών ΕΑ με σκοπό την παρακίνηση σε συμπλήρωση των ερωτηματολογίων κατά την περίοδο 20/08/2023 – 12/09/2023, οπότε και ολοκληρώθηκε η έρευνα πεδίου.</a:t>
          </a:r>
          <a:endParaRPr lang="el-GR" sz="1400" dirty="0">
            <a:solidFill>
              <a:schemeClr val="tx1"/>
            </a:solidFill>
          </a:endParaRPr>
        </a:p>
      </dgm:t>
    </dgm:pt>
    <dgm:pt modelId="{ECEFD2E8-7B86-4F63-BC98-F27E697C70FA}" type="parTrans" cxnId="{0ED95A54-1298-4DDC-9D32-6F3BB4AC2718}">
      <dgm:prSet/>
      <dgm:spPr/>
      <dgm:t>
        <a:bodyPr/>
        <a:lstStyle/>
        <a:p>
          <a:endParaRPr lang="en-GB"/>
        </a:p>
      </dgm:t>
    </dgm:pt>
    <dgm:pt modelId="{7F6BB320-F8E1-48AE-97F6-C42355997B13}" type="sibTrans" cxnId="{0ED95A54-1298-4DDC-9D32-6F3BB4AC2718}">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4"/>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4"/>
      <dgm:spPr/>
    </dgm:pt>
    <dgm:pt modelId="{4C5FAB8E-3F69-42F7-85F1-F9023CE13A79}" type="pres">
      <dgm:prSet presAssocID="{14A3A30A-2341-4A02-9852-E7E656DBB53C}" presName="dstNode" presStyleLbl="node1" presStyleIdx="0" presStyleCnt="4"/>
      <dgm:spPr/>
    </dgm:pt>
    <dgm:pt modelId="{3E1C046D-6723-4E52-9BBB-4FA77F1FDE30}" type="pres">
      <dgm:prSet presAssocID="{317E66A9-FE84-435B-BD16-67BACFA42045}" presName="text_1" presStyleLbl="node1" presStyleIdx="0" presStyleCnt="4" custScaleY="13916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4"/>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 modelId="{2F65D074-AE9C-4A1B-A4F0-9E3F0D19FCE1}" type="pres">
      <dgm:prSet presAssocID="{7C37CA37-3D37-48C8-AC7F-D6516453C787}" presName="text_2" presStyleLbl="node1" presStyleIdx="1" presStyleCnt="4" custScaleY="139167">
        <dgm:presLayoutVars>
          <dgm:bulletEnabled val="1"/>
        </dgm:presLayoutVars>
      </dgm:prSet>
      <dgm:spPr>
        <a:prstGeom prst="rect">
          <a:avLst/>
        </a:prstGeom>
      </dgm:spPr>
    </dgm:pt>
    <dgm:pt modelId="{A7C51DF4-385F-4361-9405-790F4A546550}" type="pres">
      <dgm:prSet presAssocID="{7C37CA37-3D37-48C8-AC7F-D6516453C787}" presName="accent_2" presStyleCnt="0"/>
      <dgm:spPr/>
    </dgm:pt>
    <dgm:pt modelId="{1E5BA0A5-6B53-4CEC-97BF-3031865A1C8C}" type="pres">
      <dgm:prSet presAssocID="{7C37CA37-3D37-48C8-AC7F-D6516453C787}" presName="accentRepeatNode" presStyleLbl="solidFgAcc1" presStyleIdx="1" presStyleCnt="4"/>
      <dgm:spPr/>
    </dgm:pt>
    <dgm:pt modelId="{6C8E6A76-403A-4588-87E6-6AD6579DC52A}" type="pres">
      <dgm:prSet presAssocID="{E04BDCFB-CE7F-4EE2-AC52-41C7EC58AB35}" presName="text_3" presStyleLbl="node1" presStyleIdx="2" presStyleCnt="4">
        <dgm:presLayoutVars>
          <dgm:bulletEnabled val="1"/>
        </dgm:presLayoutVars>
      </dgm:prSet>
      <dgm:spPr/>
    </dgm:pt>
    <dgm:pt modelId="{975993B5-085B-4A67-864B-5CA664E77DB2}" type="pres">
      <dgm:prSet presAssocID="{E04BDCFB-CE7F-4EE2-AC52-41C7EC58AB35}" presName="accent_3" presStyleCnt="0"/>
      <dgm:spPr/>
    </dgm:pt>
    <dgm:pt modelId="{3290008A-7AFC-4456-A10F-3B0A210C75F0}" type="pres">
      <dgm:prSet presAssocID="{E04BDCFB-CE7F-4EE2-AC52-41C7EC58AB35}" presName="accentRepeatNode" presStyleLbl="solidFgAcc1" presStyleIdx="2" presStyleCnt="4"/>
      <dgm:spPr/>
    </dgm:pt>
    <dgm:pt modelId="{B8A97B60-6D08-48AF-A8B8-407556ECAF90}" type="pres">
      <dgm:prSet presAssocID="{81F411DB-D119-4D1D-AC00-90866F1E68CB}" presName="text_4" presStyleLbl="node1" presStyleIdx="3" presStyleCnt="4" custScaleY="123535">
        <dgm:presLayoutVars>
          <dgm:bulletEnabled val="1"/>
        </dgm:presLayoutVars>
      </dgm:prSet>
      <dgm:spPr/>
    </dgm:pt>
    <dgm:pt modelId="{C8C33327-A62B-4D43-928D-EC11C8EFF77A}" type="pres">
      <dgm:prSet presAssocID="{81F411DB-D119-4D1D-AC00-90866F1E68CB}" presName="accent_4" presStyleCnt="0"/>
      <dgm:spPr/>
    </dgm:pt>
    <dgm:pt modelId="{276ECE26-A1E4-488F-BB11-E2CE1CFDFB58}" type="pres">
      <dgm:prSet presAssocID="{81F411DB-D119-4D1D-AC00-90866F1E68CB}" presName="accentRepeatNode" presStyleLbl="solidFgAcc1" presStyleIdx="3" presStyleCnt="4"/>
      <dgm:spPr/>
    </dgm:pt>
  </dgm:ptLst>
  <dgm:cxnLst>
    <dgm:cxn modelId="{AA7C661E-7834-4784-AF6C-7F941BAABAD3}" type="presOf" srcId="{81F411DB-D119-4D1D-AC00-90866F1E68CB}" destId="{B8A97B60-6D08-48AF-A8B8-407556ECAF90}" srcOrd="0" destOrd="0" presId="urn:microsoft.com/office/officeart/2008/layout/VerticalCurvedLi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BAF10C63-D4A6-445B-AC87-555203FE9BE8}" type="presOf" srcId="{E04BDCFB-CE7F-4EE2-AC52-41C7EC58AB35}" destId="{6C8E6A76-403A-4588-87E6-6AD6579DC52A}" srcOrd="0" destOrd="0" presId="urn:microsoft.com/office/officeart/2008/layout/VerticalCurvedList"/>
    <dgm:cxn modelId="{86CF424F-6229-452D-8DD9-232C952CCCA4}" srcId="{14A3A30A-2341-4A02-9852-E7E656DBB53C}" destId="{E04BDCFB-CE7F-4EE2-AC52-41C7EC58AB35}" srcOrd="2" destOrd="0" parTransId="{D19F710D-4D14-4757-9D4A-9AE40FF90B0D}" sibTransId="{EEBC6D7F-3C59-41CF-92CD-00DA1F707053}"/>
    <dgm:cxn modelId="{0ED95A54-1298-4DDC-9D32-6F3BB4AC2718}" srcId="{14A3A30A-2341-4A02-9852-E7E656DBB53C}" destId="{81F411DB-D119-4D1D-AC00-90866F1E68CB}" srcOrd="3" destOrd="0" parTransId="{ECEFD2E8-7B86-4F63-BC98-F27E697C70FA}" sibTransId="{7F6BB320-F8E1-48AE-97F6-C42355997B13}"/>
    <dgm:cxn modelId="{EECAF2AC-0812-4EA2-A4E7-CACBF91A0385}" srcId="{14A3A30A-2341-4A02-9852-E7E656DBB53C}" destId="{7C37CA37-3D37-48C8-AC7F-D6516453C787}" srcOrd="1" destOrd="0" parTransId="{C52862F3-A132-4272-B82F-59604F95FCFC}" sibTransId="{55EBD4A4-7A0F-40D3-8D03-6D84F5CFAF25}"/>
    <dgm:cxn modelId="{3D8BF3B3-9B49-44FA-8BDC-D6B8130C1B71}" type="presOf" srcId="{6D1348F2-2A29-4CFF-8F7F-780A1768329F}" destId="{ADEDB903-B4D4-41BD-9438-4796BF9EEFAC}" srcOrd="0" destOrd="0" presId="urn:microsoft.com/office/officeart/2008/layout/VerticalCurvedList"/>
    <dgm:cxn modelId="{73C17DC0-976D-4172-BD15-1CC39A2E4545}" type="presOf" srcId="{7C37CA37-3D37-48C8-AC7F-D6516453C787}" destId="{2F65D074-AE9C-4A1B-A4F0-9E3F0D19FCE1}"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EE6723B9-D8F3-47C5-9B55-815D8A4D0DE8}" type="presParOf" srcId="{74B2AF90-ADCA-4E2F-AF05-AAF8CDE2D26E}" destId="{2F65D074-AE9C-4A1B-A4F0-9E3F0D19FCE1}" srcOrd="3" destOrd="0" presId="urn:microsoft.com/office/officeart/2008/layout/VerticalCurvedList"/>
    <dgm:cxn modelId="{D98EF57C-55A3-4F28-A0E5-0AF8B0D2DED4}" type="presParOf" srcId="{74B2AF90-ADCA-4E2F-AF05-AAF8CDE2D26E}" destId="{A7C51DF4-385F-4361-9405-790F4A546550}" srcOrd="4" destOrd="0" presId="urn:microsoft.com/office/officeart/2008/layout/VerticalCurvedList"/>
    <dgm:cxn modelId="{B0D4A59B-B4E9-46DF-A3F4-C8F44DD58F9A}" type="presParOf" srcId="{A7C51DF4-385F-4361-9405-790F4A546550}" destId="{1E5BA0A5-6B53-4CEC-97BF-3031865A1C8C}" srcOrd="0" destOrd="0" presId="urn:microsoft.com/office/officeart/2008/layout/VerticalCurvedList"/>
    <dgm:cxn modelId="{E6067A88-4718-4A50-B76D-105CC38BAAEB}" type="presParOf" srcId="{74B2AF90-ADCA-4E2F-AF05-AAF8CDE2D26E}" destId="{6C8E6A76-403A-4588-87E6-6AD6579DC52A}" srcOrd="5" destOrd="0" presId="urn:microsoft.com/office/officeart/2008/layout/VerticalCurvedList"/>
    <dgm:cxn modelId="{55E42D15-BDE4-4FE2-8415-801EFDDAA3C3}" type="presParOf" srcId="{74B2AF90-ADCA-4E2F-AF05-AAF8CDE2D26E}" destId="{975993B5-085B-4A67-864B-5CA664E77DB2}" srcOrd="6" destOrd="0" presId="urn:microsoft.com/office/officeart/2008/layout/VerticalCurvedList"/>
    <dgm:cxn modelId="{5DEEFFCD-608E-4B96-B7B2-FB4FD5FDB9A9}" type="presParOf" srcId="{975993B5-085B-4A67-864B-5CA664E77DB2}" destId="{3290008A-7AFC-4456-A10F-3B0A210C75F0}" srcOrd="0" destOrd="0" presId="urn:microsoft.com/office/officeart/2008/layout/VerticalCurvedList"/>
    <dgm:cxn modelId="{32C678DA-C320-4ABD-9B99-29B4DCC3943E}" type="presParOf" srcId="{74B2AF90-ADCA-4E2F-AF05-AAF8CDE2D26E}" destId="{B8A97B60-6D08-48AF-A8B8-407556ECAF90}" srcOrd="7" destOrd="0" presId="urn:microsoft.com/office/officeart/2008/layout/VerticalCurvedList"/>
    <dgm:cxn modelId="{2572F880-4EE0-4CD4-ABDF-3D3664588E79}" type="presParOf" srcId="{74B2AF90-ADCA-4E2F-AF05-AAF8CDE2D26E}" destId="{C8C33327-A62B-4D43-928D-EC11C8EFF77A}" srcOrd="8" destOrd="0" presId="urn:microsoft.com/office/officeart/2008/layout/VerticalCurvedList"/>
    <dgm:cxn modelId="{EBC9F5EB-FFB2-4C05-A335-2267AD9940FD}" type="presParOf" srcId="{C8C33327-A62B-4D43-928D-EC11C8EFF77A}" destId="{276ECE26-A1E4-488F-BB11-E2CE1CFDFB5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πολύ αποτελεσματική καθώς όλοι οι Δικαιούχοι έμειναν ικανοποιημένοι (αρκετά και σε πολύ μεγάλο βαθμό) σε ποσοστό μεγαλύτερο του 64% για τη Δράση ΕΔΚ. </a:t>
          </a: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7C37CA37-3D37-48C8-AC7F-D6516453C787}">
      <dgm:prSet phldrT="[Κείμενο]"/>
      <dgm:spPr>
        <a:solidFill>
          <a:srgbClr val="FFE9C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dirty="0">
              <a:solidFill>
                <a:schemeClr val="tx1"/>
              </a:solidFill>
            </a:rPr>
            <a:t>Συγκεκριμένα, η</a:t>
          </a:r>
          <a:r>
            <a:rPr lang="el-GR" i="1" dirty="0">
              <a:solidFill>
                <a:schemeClr val="tx1"/>
              </a:solidFill>
            </a:rPr>
            <a:t> </a:t>
          </a:r>
          <a:r>
            <a:rPr lang="el-GR" b="1" i="1" dirty="0">
              <a:solidFill>
                <a:schemeClr val="tx1"/>
              </a:solidFill>
            </a:rPr>
            <a:t>Ανάπτυξη νέων ή βελτιωμένων προϊόντων/υπηρεσιών/ διεργασιών</a:t>
          </a:r>
          <a:r>
            <a:rPr lang="el-GR" i="1" dirty="0">
              <a:solidFill>
                <a:schemeClr val="tx1"/>
              </a:solidFill>
            </a:rPr>
            <a:t>,</a:t>
          </a:r>
          <a:r>
            <a:rPr lang="el-GR" dirty="0">
              <a:solidFill>
                <a:schemeClr val="tx1"/>
              </a:solidFill>
            </a:rPr>
            <a:t> η </a:t>
          </a:r>
          <a:r>
            <a:rPr lang="el-GR" b="1" i="1" dirty="0">
              <a:solidFill>
                <a:schemeClr val="tx1"/>
              </a:solidFill>
            </a:rPr>
            <a:t>Ενίσχυση/εξειδίκευση ερευνητικού δυναμικού</a:t>
          </a:r>
          <a:r>
            <a:rPr lang="el-GR" i="1" dirty="0">
              <a:solidFill>
                <a:schemeClr val="tx1"/>
              </a:solidFill>
            </a:rPr>
            <a:t>, </a:t>
          </a:r>
          <a:r>
            <a:rPr lang="el-GR" dirty="0">
              <a:solidFill>
                <a:schemeClr val="tx1"/>
              </a:solidFill>
            </a:rPr>
            <a:t>η </a:t>
          </a:r>
          <a:r>
            <a:rPr lang="el-GR" b="1" i="1" dirty="0">
              <a:solidFill>
                <a:schemeClr val="tx1"/>
              </a:solidFill>
            </a:rPr>
            <a:t>Πρόσβαση σε χρηματοδότηση</a:t>
          </a:r>
          <a:r>
            <a:rPr lang="el-GR" dirty="0">
              <a:solidFill>
                <a:schemeClr val="tx1"/>
              </a:solidFill>
            </a:rPr>
            <a:t>, η </a:t>
          </a:r>
          <a:r>
            <a:rPr lang="el-GR" b="1" i="1" dirty="0">
              <a:solidFill>
                <a:schemeClr val="tx1"/>
              </a:solidFill>
            </a:rPr>
            <a:t>Σύνδεση Έρευνας και παραγωγής</a:t>
          </a:r>
          <a:r>
            <a:rPr lang="el-GR" i="1" dirty="0">
              <a:solidFill>
                <a:schemeClr val="tx1"/>
              </a:solidFill>
            </a:rPr>
            <a:t>, </a:t>
          </a:r>
          <a:r>
            <a:rPr lang="el-GR" dirty="0">
              <a:solidFill>
                <a:schemeClr val="tx1"/>
              </a:solidFill>
            </a:rPr>
            <a:t>συγκεντρώνουν τα μεγαλύτερα ποσοστά (75%, 73%, 73%, 67% αντίστοιχα)</a:t>
          </a:r>
        </a:p>
      </dgm:t>
    </dgm:pt>
    <dgm:pt modelId="{C52862F3-A132-4272-B82F-59604F95FCFC}" type="parTrans" cxnId="{EECAF2AC-0812-4EA2-A4E7-CACBF91A0385}">
      <dgm:prSet/>
      <dgm:spPr/>
      <dgm:t>
        <a:bodyPr/>
        <a:lstStyle/>
        <a:p>
          <a:endParaRPr lang="en-GB"/>
        </a:p>
      </dgm:t>
    </dgm:pt>
    <dgm:pt modelId="{55EBD4A4-7A0F-40D3-8D03-6D84F5CFAF25}" type="sibTrans" cxnId="{EECAF2AC-0812-4EA2-A4E7-CACBF91A0385}">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2"/>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2"/>
      <dgm:spPr/>
    </dgm:pt>
    <dgm:pt modelId="{4C5FAB8E-3F69-42F7-85F1-F9023CE13A79}" type="pres">
      <dgm:prSet presAssocID="{14A3A30A-2341-4A02-9852-E7E656DBB53C}" presName="dstNode" presStyleLbl="node1" presStyleIdx="0" presStyleCnt="2"/>
      <dgm:spPr/>
    </dgm:pt>
    <dgm:pt modelId="{3E1C046D-6723-4E52-9BBB-4FA77F1FDE30}" type="pres">
      <dgm:prSet presAssocID="{317E66A9-FE84-435B-BD16-67BACFA42045}" presName="text_1" presStyleLbl="node1" presStyleIdx="0" presStyleCnt="2" custScaleY="13916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2"/>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 modelId="{2F65D074-AE9C-4A1B-A4F0-9E3F0D19FCE1}" type="pres">
      <dgm:prSet presAssocID="{7C37CA37-3D37-48C8-AC7F-D6516453C787}" presName="text_2" presStyleLbl="node1" presStyleIdx="1" presStyleCnt="2" custScaleY="139167">
        <dgm:presLayoutVars>
          <dgm:bulletEnabled val="1"/>
        </dgm:presLayoutVars>
      </dgm:prSet>
      <dgm:spPr>
        <a:prstGeom prst="rect">
          <a:avLst/>
        </a:prstGeom>
      </dgm:spPr>
    </dgm:pt>
    <dgm:pt modelId="{A7C51DF4-385F-4361-9405-790F4A546550}" type="pres">
      <dgm:prSet presAssocID="{7C37CA37-3D37-48C8-AC7F-D6516453C787}" presName="accent_2" presStyleCnt="0"/>
      <dgm:spPr/>
    </dgm:pt>
    <dgm:pt modelId="{1E5BA0A5-6B53-4CEC-97BF-3031865A1C8C}" type="pres">
      <dgm:prSet presAssocID="{7C37CA37-3D37-48C8-AC7F-D6516453C787}" presName="accentRepeatNode" presStyleLbl="solidFgAcc1" presStyleIdx="1" presStyleCnt="2"/>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EECAF2AC-0812-4EA2-A4E7-CACBF91A0385}" srcId="{14A3A30A-2341-4A02-9852-E7E656DBB53C}" destId="{7C37CA37-3D37-48C8-AC7F-D6516453C787}" srcOrd="1" destOrd="0" parTransId="{C52862F3-A132-4272-B82F-59604F95FCFC}" sibTransId="{55EBD4A4-7A0F-40D3-8D03-6D84F5CFAF25}"/>
    <dgm:cxn modelId="{3D8BF3B3-9B49-44FA-8BDC-D6B8130C1B71}" type="presOf" srcId="{6D1348F2-2A29-4CFF-8F7F-780A1768329F}" destId="{ADEDB903-B4D4-41BD-9438-4796BF9EEFAC}" srcOrd="0" destOrd="0" presId="urn:microsoft.com/office/officeart/2008/layout/VerticalCurvedList"/>
    <dgm:cxn modelId="{73C17DC0-976D-4172-BD15-1CC39A2E4545}" type="presOf" srcId="{7C37CA37-3D37-48C8-AC7F-D6516453C787}" destId="{2F65D074-AE9C-4A1B-A4F0-9E3F0D19FCE1}"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EE6723B9-D8F3-47C5-9B55-815D8A4D0DE8}" type="presParOf" srcId="{74B2AF90-ADCA-4E2F-AF05-AAF8CDE2D26E}" destId="{2F65D074-AE9C-4A1B-A4F0-9E3F0D19FCE1}" srcOrd="3" destOrd="0" presId="urn:microsoft.com/office/officeart/2008/layout/VerticalCurvedList"/>
    <dgm:cxn modelId="{D98EF57C-55A3-4F28-A0E5-0AF8B0D2DED4}" type="presParOf" srcId="{74B2AF90-ADCA-4E2F-AF05-AAF8CDE2D26E}" destId="{A7C51DF4-385F-4361-9405-790F4A546550}" srcOrd="4" destOrd="0" presId="urn:microsoft.com/office/officeart/2008/layout/VerticalCurvedList"/>
    <dgm:cxn modelId="{B0D4A59B-B4E9-46DF-A3F4-C8F44DD58F9A}" type="presParOf" srcId="{A7C51DF4-385F-4361-9405-790F4A546550}" destId="{1E5BA0A5-6B53-4CEC-97BF-3031865A1C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A3A30A-2341-4A02-9852-E7E656DBB53C}"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GB"/>
        </a:p>
      </dgm:t>
    </dgm:pt>
    <dgm:pt modelId="{317E66A9-FE84-435B-BD16-67BACFA42045}">
      <dgm:prSet phldrT="[Κείμενο]" custT="1"/>
      <dgm:spPr>
        <a:solidFill>
          <a:srgbClr val="44546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πολύ αποτελεσματική καθώς όλοι οι Δικαιούχοι έμειναν ικανοποιημένοι (αρκετά και σε πολύ μεγάλο βαθμό) σε ποσοστό μεγαλύτερο του 64% για τη Δράση ΕΔΚ. </a:t>
          </a:r>
        </a:p>
      </dgm:t>
    </dgm:pt>
    <dgm:pt modelId="{9AC91FA5-AE25-4CA2-BB68-4AA33BD6E16C}" type="parTrans" cxnId="{44251D5F-D4FF-43BD-96F2-95E99DC0B676}">
      <dgm:prSet/>
      <dgm:spPr/>
      <dgm:t>
        <a:bodyPr/>
        <a:lstStyle/>
        <a:p>
          <a:pPr algn="just"/>
          <a:endParaRPr lang="en-GB" sz="1600" b="1"/>
        </a:p>
      </dgm:t>
    </dgm:pt>
    <dgm:pt modelId="{6D1348F2-2A29-4CFF-8F7F-780A1768329F}" type="sibTrans" cxnId="{44251D5F-D4FF-43BD-96F2-95E99DC0B676}">
      <dgm:prSet/>
      <dgm:spPr>
        <a:xfrm>
          <a:off x="-5232035" y="-801355"/>
          <a:ext cx="6230357" cy="6230357"/>
        </a:xfrm>
        <a:prstGeom prst="blockArc">
          <a:avLst>
            <a:gd name="adj1" fmla="val 18900000"/>
            <a:gd name="adj2" fmla="val 2700000"/>
            <a:gd name="adj3" fmla="val 347"/>
          </a:avLst>
        </a:prstGeom>
        <a:noFill/>
        <a:ln w="12700" cap="flat" cmpd="sng" algn="ctr">
          <a:solidFill>
            <a:srgbClr val="886B48"/>
          </a:solidFill>
          <a:prstDash val="solid"/>
          <a:miter lim="800000"/>
        </a:ln>
        <a:effectLst/>
      </dgm:spPr>
      <dgm:t>
        <a:bodyPr/>
        <a:lstStyle/>
        <a:p>
          <a:pPr algn="just"/>
          <a:endParaRPr lang="en-GB" sz="1600" b="1"/>
        </a:p>
      </dgm:t>
    </dgm:pt>
    <dgm:pt modelId="{7C37CA37-3D37-48C8-AC7F-D6516453C787}">
      <dgm:prSet phldrT="[Κείμενο]"/>
      <dgm:spPr>
        <a:solidFill>
          <a:srgbClr val="FFE9CA"/>
        </a:solidFill>
        <a:ln w="12700" cap="flat" cmpd="sng" algn="ctr">
          <a:solidFill>
            <a:srgbClr val="886B48"/>
          </a:solidFill>
          <a:prstDash val="solid"/>
          <a:miter lim="800000"/>
        </a:ln>
        <a:effectLst/>
      </dgm:spPr>
      <dgm:t>
        <a:bodyPr spcFirstLastPara="0" vert="horz" wrap="square" lIns="548773" tIns="30480" rIns="30480" bIns="30480" numCol="1" spcCol="1270" anchor="ctr" anchorCtr="0"/>
        <a:lstStyle/>
        <a:p>
          <a:pPr>
            <a:buClr>
              <a:srgbClr val="C00000"/>
            </a:buClr>
            <a:buFont typeface="Wingdings" panose="05000000000000000000" pitchFamily="2" charset="2"/>
            <a:buNone/>
          </a:pPr>
          <a:r>
            <a:rPr lang="el-GR" dirty="0">
              <a:solidFill>
                <a:schemeClr val="tx1"/>
              </a:solidFill>
            </a:rPr>
            <a:t>Συγκεκριμένα, η</a:t>
          </a:r>
          <a:r>
            <a:rPr lang="el-GR" i="1" dirty="0">
              <a:solidFill>
                <a:schemeClr val="tx1"/>
              </a:solidFill>
            </a:rPr>
            <a:t> </a:t>
          </a:r>
          <a:r>
            <a:rPr lang="el-GR" b="1" i="1" dirty="0">
              <a:solidFill>
                <a:schemeClr val="tx1"/>
              </a:solidFill>
            </a:rPr>
            <a:t>Ανάπτυξη νέων ή βελτιωμένων προϊόντων/υπηρεσιών/ διεργασιών</a:t>
          </a:r>
          <a:r>
            <a:rPr lang="el-GR" i="1" dirty="0">
              <a:solidFill>
                <a:schemeClr val="tx1"/>
              </a:solidFill>
            </a:rPr>
            <a:t>,</a:t>
          </a:r>
          <a:r>
            <a:rPr lang="el-GR" dirty="0">
              <a:solidFill>
                <a:schemeClr val="tx1"/>
              </a:solidFill>
            </a:rPr>
            <a:t> η </a:t>
          </a:r>
          <a:r>
            <a:rPr lang="el-GR" b="1" i="1" dirty="0">
              <a:solidFill>
                <a:schemeClr val="tx1"/>
              </a:solidFill>
            </a:rPr>
            <a:t>Ενίσχυση/εξειδίκευση ερευνητικού δυναμικού</a:t>
          </a:r>
          <a:r>
            <a:rPr lang="el-GR" i="1" dirty="0">
              <a:solidFill>
                <a:schemeClr val="tx1"/>
              </a:solidFill>
            </a:rPr>
            <a:t>, </a:t>
          </a:r>
          <a:r>
            <a:rPr lang="el-GR" dirty="0">
              <a:solidFill>
                <a:schemeClr val="tx1"/>
              </a:solidFill>
            </a:rPr>
            <a:t>η </a:t>
          </a:r>
          <a:r>
            <a:rPr lang="el-GR" b="1" i="1" dirty="0">
              <a:solidFill>
                <a:schemeClr val="tx1"/>
              </a:solidFill>
            </a:rPr>
            <a:t>Πρόσβαση σε χρηματοδότηση</a:t>
          </a:r>
          <a:r>
            <a:rPr lang="el-GR" dirty="0">
              <a:solidFill>
                <a:schemeClr val="tx1"/>
              </a:solidFill>
            </a:rPr>
            <a:t>, η </a:t>
          </a:r>
          <a:r>
            <a:rPr lang="el-GR" b="1" i="1" dirty="0">
              <a:solidFill>
                <a:schemeClr val="tx1"/>
              </a:solidFill>
            </a:rPr>
            <a:t>Σύνδεση Έρευνας και παραγωγής</a:t>
          </a:r>
          <a:r>
            <a:rPr lang="el-GR" i="1" dirty="0">
              <a:solidFill>
                <a:schemeClr val="tx1"/>
              </a:solidFill>
            </a:rPr>
            <a:t>, </a:t>
          </a:r>
          <a:r>
            <a:rPr lang="el-GR" dirty="0">
              <a:solidFill>
                <a:schemeClr val="tx1"/>
              </a:solidFill>
            </a:rPr>
            <a:t>συγκεντρώνουν τα μεγαλύτερα ποσοστά (75%, 73%, 73%, 67% αντίστοιχα)</a:t>
          </a:r>
        </a:p>
      </dgm:t>
    </dgm:pt>
    <dgm:pt modelId="{C52862F3-A132-4272-B82F-59604F95FCFC}" type="parTrans" cxnId="{EECAF2AC-0812-4EA2-A4E7-CACBF91A0385}">
      <dgm:prSet/>
      <dgm:spPr/>
      <dgm:t>
        <a:bodyPr/>
        <a:lstStyle/>
        <a:p>
          <a:endParaRPr lang="en-GB"/>
        </a:p>
      </dgm:t>
    </dgm:pt>
    <dgm:pt modelId="{55EBD4A4-7A0F-40D3-8D03-6D84F5CFAF25}" type="sibTrans" cxnId="{EECAF2AC-0812-4EA2-A4E7-CACBF91A0385}">
      <dgm:prSet/>
      <dgm:spPr/>
      <dgm:t>
        <a:bodyPr/>
        <a:lstStyle/>
        <a:p>
          <a:endParaRPr lang="en-GB"/>
        </a:p>
      </dgm:t>
    </dgm:pt>
    <dgm:pt modelId="{1AE97C38-978F-4FB8-A0BB-38983791E963}" type="pres">
      <dgm:prSet presAssocID="{14A3A30A-2341-4A02-9852-E7E656DBB53C}" presName="Name0" presStyleCnt="0">
        <dgm:presLayoutVars>
          <dgm:chMax val="7"/>
          <dgm:chPref val="7"/>
          <dgm:dir/>
        </dgm:presLayoutVars>
      </dgm:prSet>
      <dgm:spPr/>
    </dgm:pt>
    <dgm:pt modelId="{74B2AF90-ADCA-4E2F-AF05-AAF8CDE2D26E}" type="pres">
      <dgm:prSet presAssocID="{14A3A30A-2341-4A02-9852-E7E656DBB53C}" presName="Name1" presStyleCnt="0"/>
      <dgm:spPr/>
    </dgm:pt>
    <dgm:pt modelId="{F6E151DF-9A22-4644-808D-DCD55458A0CF}" type="pres">
      <dgm:prSet presAssocID="{14A3A30A-2341-4A02-9852-E7E656DBB53C}" presName="cycle" presStyleCnt="0"/>
      <dgm:spPr/>
    </dgm:pt>
    <dgm:pt modelId="{885C976E-D796-4A90-B65E-2706F77876C2}" type="pres">
      <dgm:prSet presAssocID="{14A3A30A-2341-4A02-9852-E7E656DBB53C}" presName="srcNode" presStyleLbl="node1" presStyleIdx="0" presStyleCnt="2"/>
      <dgm:spPr/>
    </dgm:pt>
    <dgm:pt modelId="{ADEDB903-B4D4-41BD-9438-4796BF9EEFAC}" type="pres">
      <dgm:prSet presAssocID="{14A3A30A-2341-4A02-9852-E7E656DBB53C}" presName="conn" presStyleLbl="parChTrans1D2" presStyleIdx="0" presStyleCnt="1"/>
      <dgm:spPr/>
    </dgm:pt>
    <dgm:pt modelId="{7131D2C9-0ACE-4679-9D70-D4F6B743580C}" type="pres">
      <dgm:prSet presAssocID="{14A3A30A-2341-4A02-9852-E7E656DBB53C}" presName="extraNode" presStyleLbl="node1" presStyleIdx="0" presStyleCnt="2"/>
      <dgm:spPr/>
    </dgm:pt>
    <dgm:pt modelId="{4C5FAB8E-3F69-42F7-85F1-F9023CE13A79}" type="pres">
      <dgm:prSet presAssocID="{14A3A30A-2341-4A02-9852-E7E656DBB53C}" presName="dstNode" presStyleLbl="node1" presStyleIdx="0" presStyleCnt="2"/>
      <dgm:spPr/>
    </dgm:pt>
    <dgm:pt modelId="{3E1C046D-6723-4E52-9BBB-4FA77F1FDE30}" type="pres">
      <dgm:prSet presAssocID="{317E66A9-FE84-435B-BD16-67BACFA42045}" presName="text_1" presStyleLbl="node1" presStyleIdx="0" presStyleCnt="2" custScaleY="139167">
        <dgm:presLayoutVars>
          <dgm:bulletEnabled val="1"/>
        </dgm:presLayoutVars>
      </dgm:prSet>
      <dgm:spPr>
        <a:xfrm>
          <a:off x="584449" y="242363"/>
          <a:ext cx="5262466" cy="1109854"/>
        </a:xfrm>
        <a:prstGeom prst="rect">
          <a:avLst/>
        </a:prstGeom>
      </dgm:spPr>
    </dgm:pt>
    <dgm:pt modelId="{F4506C06-92F9-4826-87B8-29147B9CB503}" type="pres">
      <dgm:prSet presAssocID="{317E66A9-FE84-435B-BD16-67BACFA42045}" presName="accent_1" presStyleCnt="0"/>
      <dgm:spPr/>
    </dgm:pt>
    <dgm:pt modelId="{CC5A9D26-ECE7-4B5D-87EA-54DB2BEA8E14}" type="pres">
      <dgm:prSet presAssocID="{317E66A9-FE84-435B-BD16-67BACFA42045}" presName="accentRepeatNode" presStyleLbl="solidFgAcc1" presStyleIdx="0" presStyleCnt="2"/>
      <dgm:spPr>
        <a:xfrm>
          <a:off x="86013" y="298854"/>
          <a:ext cx="996872" cy="996872"/>
        </a:xfrm>
        <a:prstGeom prst="ellipse">
          <a:avLst/>
        </a:prstGeom>
        <a:solidFill>
          <a:srgbClr val="E7E6E6"/>
        </a:solidFill>
        <a:ln w="6350" cap="flat" cmpd="sng" algn="ctr">
          <a:solidFill>
            <a:srgbClr val="886B48"/>
          </a:solidFill>
          <a:prstDash val="solid"/>
          <a:miter lim="800000"/>
        </a:ln>
        <a:effectLst/>
      </dgm:spPr>
    </dgm:pt>
    <dgm:pt modelId="{2F65D074-AE9C-4A1B-A4F0-9E3F0D19FCE1}" type="pres">
      <dgm:prSet presAssocID="{7C37CA37-3D37-48C8-AC7F-D6516453C787}" presName="text_2" presStyleLbl="node1" presStyleIdx="1" presStyleCnt="2" custScaleY="139167">
        <dgm:presLayoutVars>
          <dgm:bulletEnabled val="1"/>
        </dgm:presLayoutVars>
      </dgm:prSet>
      <dgm:spPr>
        <a:prstGeom prst="rect">
          <a:avLst/>
        </a:prstGeom>
      </dgm:spPr>
    </dgm:pt>
    <dgm:pt modelId="{A7C51DF4-385F-4361-9405-790F4A546550}" type="pres">
      <dgm:prSet presAssocID="{7C37CA37-3D37-48C8-AC7F-D6516453C787}" presName="accent_2" presStyleCnt="0"/>
      <dgm:spPr/>
    </dgm:pt>
    <dgm:pt modelId="{1E5BA0A5-6B53-4CEC-97BF-3031865A1C8C}" type="pres">
      <dgm:prSet presAssocID="{7C37CA37-3D37-48C8-AC7F-D6516453C787}" presName="accentRepeatNode" presStyleLbl="solidFgAcc1" presStyleIdx="1" presStyleCnt="2"/>
      <dgm:spPr/>
    </dgm:pt>
  </dgm:ptLst>
  <dgm:cxnLst>
    <dgm:cxn modelId="{8847522C-CC47-455B-AA62-8B23EBF40048}" type="presOf" srcId="{317E66A9-FE84-435B-BD16-67BACFA42045}" destId="{3E1C046D-6723-4E52-9BBB-4FA77F1FDE30}" srcOrd="0" destOrd="0" presId="urn:microsoft.com/office/officeart/2008/layout/VerticalCurvedList"/>
    <dgm:cxn modelId="{44251D5F-D4FF-43BD-96F2-95E99DC0B676}" srcId="{14A3A30A-2341-4A02-9852-E7E656DBB53C}" destId="{317E66A9-FE84-435B-BD16-67BACFA42045}" srcOrd="0" destOrd="0" parTransId="{9AC91FA5-AE25-4CA2-BB68-4AA33BD6E16C}" sibTransId="{6D1348F2-2A29-4CFF-8F7F-780A1768329F}"/>
    <dgm:cxn modelId="{EECAF2AC-0812-4EA2-A4E7-CACBF91A0385}" srcId="{14A3A30A-2341-4A02-9852-E7E656DBB53C}" destId="{7C37CA37-3D37-48C8-AC7F-D6516453C787}" srcOrd="1" destOrd="0" parTransId="{C52862F3-A132-4272-B82F-59604F95FCFC}" sibTransId="{55EBD4A4-7A0F-40D3-8D03-6D84F5CFAF25}"/>
    <dgm:cxn modelId="{3D8BF3B3-9B49-44FA-8BDC-D6B8130C1B71}" type="presOf" srcId="{6D1348F2-2A29-4CFF-8F7F-780A1768329F}" destId="{ADEDB903-B4D4-41BD-9438-4796BF9EEFAC}" srcOrd="0" destOrd="0" presId="urn:microsoft.com/office/officeart/2008/layout/VerticalCurvedList"/>
    <dgm:cxn modelId="{73C17DC0-976D-4172-BD15-1CC39A2E4545}" type="presOf" srcId="{7C37CA37-3D37-48C8-AC7F-D6516453C787}" destId="{2F65D074-AE9C-4A1B-A4F0-9E3F0D19FCE1}" srcOrd="0" destOrd="0" presId="urn:microsoft.com/office/officeart/2008/layout/VerticalCurvedList"/>
    <dgm:cxn modelId="{725211F8-3201-4472-AFA5-809AFC621632}" type="presOf" srcId="{14A3A30A-2341-4A02-9852-E7E656DBB53C}" destId="{1AE97C38-978F-4FB8-A0BB-38983791E963}" srcOrd="0" destOrd="0" presId="urn:microsoft.com/office/officeart/2008/layout/VerticalCurvedList"/>
    <dgm:cxn modelId="{71A2DA4B-AE27-4A1E-AA71-0CF16A4B3979}" type="presParOf" srcId="{1AE97C38-978F-4FB8-A0BB-38983791E963}" destId="{74B2AF90-ADCA-4E2F-AF05-AAF8CDE2D26E}" srcOrd="0" destOrd="0" presId="urn:microsoft.com/office/officeart/2008/layout/VerticalCurvedList"/>
    <dgm:cxn modelId="{C4862DE4-130E-436F-89EC-A1CD946638A1}" type="presParOf" srcId="{74B2AF90-ADCA-4E2F-AF05-AAF8CDE2D26E}" destId="{F6E151DF-9A22-4644-808D-DCD55458A0CF}" srcOrd="0" destOrd="0" presId="urn:microsoft.com/office/officeart/2008/layout/VerticalCurvedList"/>
    <dgm:cxn modelId="{EEF63230-1F9B-4A3B-A356-A8EFD7D6948F}" type="presParOf" srcId="{F6E151DF-9A22-4644-808D-DCD55458A0CF}" destId="{885C976E-D796-4A90-B65E-2706F77876C2}" srcOrd="0" destOrd="0" presId="urn:microsoft.com/office/officeart/2008/layout/VerticalCurvedList"/>
    <dgm:cxn modelId="{B96E0949-789B-4D6D-A2C5-74B7B8BD49B3}" type="presParOf" srcId="{F6E151DF-9A22-4644-808D-DCD55458A0CF}" destId="{ADEDB903-B4D4-41BD-9438-4796BF9EEFAC}" srcOrd="1" destOrd="0" presId="urn:microsoft.com/office/officeart/2008/layout/VerticalCurvedList"/>
    <dgm:cxn modelId="{6964B366-C563-49DA-9769-8A125B91436C}" type="presParOf" srcId="{F6E151DF-9A22-4644-808D-DCD55458A0CF}" destId="{7131D2C9-0ACE-4679-9D70-D4F6B743580C}" srcOrd="2" destOrd="0" presId="urn:microsoft.com/office/officeart/2008/layout/VerticalCurvedList"/>
    <dgm:cxn modelId="{31D957F6-F684-46A2-8581-EE5D4F14F76A}" type="presParOf" srcId="{F6E151DF-9A22-4644-808D-DCD55458A0CF}" destId="{4C5FAB8E-3F69-42F7-85F1-F9023CE13A79}" srcOrd="3" destOrd="0" presId="urn:microsoft.com/office/officeart/2008/layout/VerticalCurvedList"/>
    <dgm:cxn modelId="{C8560C00-2299-4C44-9992-3B85D3929389}" type="presParOf" srcId="{74B2AF90-ADCA-4E2F-AF05-AAF8CDE2D26E}" destId="{3E1C046D-6723-4E52-9BBB-4FA77F1FDE30}" srcOrd="1" destOrd="0" presId="urn:microsoft.com/office/officeart/2008/layout/VerticalCurvedList"/>
    <dgm:cxn modelId="{C88392CE-76EA-45A1-9E2E-749C71EB0F43}" type="presParOf" srcId="{74B2AF90-ADCA-4E2F-AF05-AAF8CDE2D26E}" destId="{F4506C06-92F9-4826-87B8-29147B9CB503}" srcOrd="2" destOrd="0" presId="urn:microsoft.com/office/officeart/2008/layout/VerticalCurvedList"/>
    <dgm:cxn modelId="{28623F2D-66DF-4F24-8D5B-980A3C183DDB}" type="presParOf" srcId="{F4506C06-92F9-4826-87B8-29147B9CB503}" destId="{CC5A9D26-ECE7-4B5D-87EA-54DB2BEA8E14}" srcOrd="0" destOrd="0" presId="urn:microsoft.com/office/officeart/2008/layout/VerticalCurvedList"/>
    <dgm:cxn modelId="{EE6723B9-D8F3-47C5-9B55-815D8A4D0DE8}" type="presParOf" srcId="{74B2AF90-ADCA-4E2F-AF05-AAF8CDE2D26E}" destId="{2F65D074-AE9C-4A1B-A4F0-9E3F0D19FCE1}" srcOrd="3" destOrd="0" presId="urn:microsoft.com/office/officeart/2008/layout/VerticalCurvedList"/>
    <dgm:cxn modelId="{D98EF57C-55A3-4F28-A0E5-0AF8B0D2DED4}" type="presParOf" srcId="{74B2AF90-ADCA-4E2F-AF05-AAF8CDE2D26E}" destId="{A7C51DF4-385F-4361-9405-790F4A546550}" srcOrd="4" destOrd="0" presId="urn:microsoft.com/office/officeart/2008/layout/VerticalCurvedList"/>
    <dgm:cxn modelId="{B0D4A59B-B4E9-46DF-A3F4-C8F44DD58F9A}" type="presParOf" srcId="{A7C51DF4-385F-4361-9405-790F4A546550}" destId="{1E5BA0A5-6B53-4CEC-97BF-3031865A1C8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433213" y="-243230"/>
          <a:ext cx="1869195" cy="1869195"/>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423723" y="219620"/>
          <a:ext cx="5672277" cy="943493"/>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90000"/>
            </a:lnSpc>
            <a:spcBef>
              <a:spcPct val="0"/>
            </a:spcBef>
            <a:spcAft>
              <a:spcPct val="35000"/>
            </a:spcAft>
            <a:buClr>
              <a:srgbClr val="C00000"/>
            </a:buClr>
            <a:buFont typeface="Wingdings" panose="05000000000000000000" pitchFamily="2" charset="2"/>
            <a:buNone/>
          </a:pPr>
          <a:r>
            <a:rPr kumimoji="0" lang="el-GR" sz="1200" b="0" i="0" u="none" strike="noStrike" kern="1200" cap="none" spc="0" normalizeH="0" baseline="0" noProof="0" dirty="0">
              <a:ln>
                <a:noFill/>
              </a:ln>
              <a:solidFill>
                <a:prstClr val="black"/>
              </a:solidFill>
              <a:effectLst/>
              <a:uLnTx/>
              <a:uFillTx/>
              <a:latin typeface="Calibri" panose="020F0502020204030204"/>
              <a:ea typeface="+mn-ea"/>
              <a:cs typeface="+mn-cs"/>
            </a:rPr>
            <a:t>Το σύνολο του αρχικού προϋπολογισμού του Σχεδίου Δράσης της ΕΣΕΕ 2014-2020 ήταν της τάξης των 3,6 δισ. €, ενώ </a:t>
          </a:r>
          <a:r>
            <a:rPr lang="el-GR" sz="1200" b="1" kern="1200" dirty="0">
              <a:solidFill>
                <a:prstClr val="black"/>
              </a:solidFill>
              <a:latin typeface="Calibri" panose="020F0502020204030204"/>
            </a:rPr>
            <a:t>κ</a:t>
          </a:r>
          <a:r>
            <a:rPr kumimoji="0" lang="el-GR" sz="1200" b="1" i="0" u="none" strike="noStrike" kern="1200" cap="none" spc="0" normalizeH="0" baseline="0" noProof="0" dirty="0" err="1">
              <a:ln>
                <a:noFill/>
              </a:ln>
              <a:solidFill>
                <a:prstClr val="black"/>
              </a:solidFill>
              <a:effectLst/>
              <a:uLnTx/>
              <a:uFillTx/>
              <a:latin typeface="Calibri" panose="020F0502020204030204"/>
              <a:ea typeface="+mn-ea"/>
              <a:cs typeface="+mn-cs"/>
            </a:rPr>
            <a:t>ατά</a:t>
          </a:r>
          <a:r>
            <a:rPr kumimoji="0" lang="el-GR" sz="1200" b="1" i="0" u="none" strike="noStrike" kern="1200" cap="none" spc="0" normalizeH="0" baseline="0" noProof="0" dirty="0">
              <a:ln>
                <a:noFill/>
              </a:ln>
              <a:solidFill>
                <a:prstClr val="black"/>
              </a:solidFill>
              <a:effectLst/>
              <a:uLnTx/>
              <a:uFillTx/>
              <a:latin typeface="Calibri" panose="020F0502020204030204"/>
              <a:ea typeface="+mn-ea"/>
              <a:cs typeface="+mn-cs"/>
            </a:rPr>
            <a:t> την υλοποίηση του Σχεδίου Δράσης πραγματοποιήθηκαν επενδύσεις οι οποίες στο σύνολο του Σχεδίου ήταν αυξημένες κατά 66,67%.</a:t>
          </a:r>
          <a:endParaRPr lang="en-GB" sz="1200" b="1" kern="1200" dirty="0">
            <a:solidFill>
              <a:sysClr val="windowText" lastClr="000000">
                <a:hueOff val="0"/>
                <a:satOff val="0"/>
                <a:lumOff val="0"/>
                <a:alphaOff val="0"/>
              </a:sysClr>
            </a:solidFill>
            <a:latin typeface="Arial" panose="020B0604020202020204"/>
            <a:ea typeface="+mn-ea"/>
            <a:cs typeface="+mn-cs"/>
          </a:endParaRPr>
        </a:p>
      </dsp:txBody>
      <dsp:txXfrm>
        <a:off x="423723" y="219620"/>
        <a:ext cx="5672277" cy="943493"/>
      </dsp:txXfrm>
    </dsp:sp>
    <dsp:sp modelId="{CC5A9D26-ECE7-4B5D-87EA-54DB2BEA8E14}">
      <dsp:nvSpPr>
        <dsp:cNvPr id="0" name=""/>
        <dsp:cNvSpPr/>
      </dsp:nvSpPr>
      <dsp:spPr>
        <a:xfrm>
          <a:off x="0" y="267643"/>
          <a:ext cx="847447" cy="84744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399809" y="-219376"/>
          <a:ext cx="1682803" cy="1682803"/>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228687" y="108125"/>
          <a:ext cx="11769784" cy="494599"/>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λιγότερο αποτελεσματική γενικά (αρκετά και σε πολύ μεγάλο βαθμό)</a:t>
          </a:r>
        </a:p>
      </dsp:txBody>
      <dsp:txXfrm>
        <a:off x="228687" y="108125"/>
        <a:ext cx="11769784" cy="494599"/>
      </dsp:txXfrm>
    </dsp:sp>
    <dsp:sp modelId="{CC5A9D26-ECE7-4B5D-87EA-54DB2BEA8E14}">
      <dsp:nvSpPr>
        <dsp:cNvPr id="0" name=""/>
        <dsp:cNvSpPr/>
      </dsp:nvSpPr>
      <dsp:spPr>
        <a:xfrm>
          <a:off x="6562" y="133299"/>
          <a:ext cx="444250" cy="444250"/>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F65D074-AE9C-4A1B-A4F0-9E3F0D19FCE1}">
      <dsp:nvSpPr>
        <dsp:cNvPr id="0" name=""/>
        <dsp:cNvSpPr/>
      </dsp:nvSpPr>
      <dsp:spPr>
        <a:xfrm>
          <a:off x="228687" y="641325"/>
          <a:ext cx="11769784" cy="494599"/>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66750">
            <a:lnSpc>
              <a:spcPct val="90000"/>
            </a:lnSpc>
            <a:spcBef>
              <a:spcPct val="0"/>
            </a:spcBef>
            <a:spcAft>
              <a:spcPct val="35000"/>
            </a:spcAft>
            <a:buClr>
              <a:srgbClr val="C00000"/>
            </a:buClr>
            <a:buFont typeface="Wingdings" panose="05000000000000000000" pitchFamily="2" charset="2"/>
            <a:buNone/>
          </a:pPr>
          <a:r>
            <a:rPr lang="el-GR" sz="1500" kern="1200" dirty="0">
              <a:solidFill>
                <a:schemeClr val="tx1"/>
              </a:solidFill>
            </a:rPr>
            <a:t>Συγκεκριμένα, </a:t>
          </a:r>
          <a:r>
            <a:rPr lang="el-GR" sz="1500" kern="1200" dirty="0"/>
            <a:t>τα υψηλότερα ποσοστά αφορούσαν την </a:t>
          </a:r>
          <a:r>
            <a:rPr lang="el-GR" sz="1500" b="1" i="1" kern="1200" dirty="0"/>
            <a:t>Πρόσβαση σε χρηματοδότηση</a:t>
          </a:r>
          <a:r>
            <a:rPr lang="el-GR" sz="1500" i="1" kern="1200" dirty="0"/>
            <a:t> </a:t>
          </a:r>
          <a:r>
            <a:rPr lang="el-GR" sz="1500" kern="1200" dirty="0"/>
            <a:t>(53%), την </a:t>
          </a:r>
          <a:r>
            <a:rPr lang="el-GR" sz="1500" b="1" i="1" kern="1200" dirty="0"/>
            <a:t>Προβολή της Επιχείρησης </a:t>
          </a:r>
          <a:r>
            <a:rPr lang="el-GR" sz="1500" kern="1200" dirty="0"/>
            <a:t>(41%), και το </a:t>
          </a:r>
          <a:r>
            <a:rPr lang="el-GR" sz="1500" b="1" i="1" kern="1200" dirty="0"/>
            <a:t>Μισθολογικό κόστος για νέα/</a:t>
          </a:r>
          <a:r>
            <a:rPr lang="el-GR" sz="1500" b="1" i="1" kern="1200" dirty="0" err="1"/>
            <a:t>ες</a:t>
          </a:r>
          <a:r>
            <a:rPr lang="el-GR" sz="1500" b="1" i="1" kern="1200" dirty="0"/>
            <a:t> θέση/θέσεις </a:t>
          </a:r>
          <a:r>
            <a:rPr lang="el-GR" sz="1500" kern="1200" dirty="0"/>
            <a:t>(40%)</a:t>
          </a:r>
          <a:endParaRPr lang="el-GR" sz="1500" kern="1200" dirty="0">
            <a:solidFill>
              <a:schemeClr val="tx1"/>
            </a:solidFill>
          </a:endParaRPr>
        </a:p>
      </dsp:txBody>
      <dsp:txXfrm>
        <a:off x="228687" y="641325"/>
        <a:ext cx="11769784" cy="494599"/>
      </dsp:txXfrm>
    </dsp:sp>
    <dsp:sp modelId="{1E5BA0A5-6B53-4CEC-97BF-3031865A1C8C}">
      <dsp:nvSpPr>
        <dsp:cNvPr id="0" name=""/>
        <dsp:cNvSpPr/>
      </dsp:nvSpPr>
      <dsp:spPr>
        <a:xfrm>
          <a:off x="6562" y="666499"/>
          <a:ext cx="444250" cy="44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399809" y="-219376"/>
          <a:ext cx="1682803" cy="1682803"/>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228687" y="108125"/>
          <a:ext cx="11769784" cy="494599"/>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αρκετά αποτελεσματική καθώς όλοι οι Δικαιούχοι έμειναν ικανοποιημένοι (αρκετά και σε πολύ μεγάλο βαθμό) σε ποσοστό μεγαλύτερο του 42%. </a:t>
          </a:r>
        </a:p>
      </dsp:txBody>
      <dsp:txXfrm>
        <a:off x="228687" y="108125"/>
        <a:ext cx="11769784" cy="494599"/>
      </dsp:txXfrm>
    </dsp:sp>
    <dsp:sp modelId="{CC5A9D26-ECE7-4B5D-87EA-54DB2BEA8E14}">
      <dsp:nvSpPr>
        <dsp:cNvPr id="0" name=""/>
        <dsp:cNvSpPr/>
      </dsp:nvSpPr>
      <dsp:spPr>
        <a:xfrm>
          <a:off x="6562" y="133299"/>
          <a:ext cx="444250" cy="444250"/>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F65D074-AE9C-4A1B-A4F0-9E3F0D19FCE1}">
      <dsp:nvSpPr>
        <dsp:cNvPr id="0" name=""/>
        <dsp:cNvSpPr/>
      </dsp:nvSpPr>
      <dsp:spPr>
        <a:xfrm>
          <a:off x="228687" y="641325"/>
          <a:ext cx="11769784" cy="494599"/>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66750">
            <a:lnSpc>
              <a:spcPct val="90000"/>
            </a:lnSpc>
            <a:spcBef>
              <a:spcPct val="0"/>
            </a:spcBef>
            <a:spcAft>
              <a:spcPct val="35000"/>
            </a:spcAft>
            <a:buClr>
              <a:srgbClr val="C00000"/>
            </a:buClr>
            <a:buFont typeface="Wingdings" panose="05000000000000000000" pitchFamily="2" charset="2"/>
            <a:buNone/>
          </a:pPr>
          <a:r>
            <a:rPr lang="el-GR" sz="1500" kern="1200" dirty="0"/>
            <a:t>Συγκεκριμένα, η </a:t>
          </a:r>
          <a:r>
            <a:rPr lang="el-GR" sz="1500" i="1" kern="1200" dirty="0"/>
            <a:t>Προώθηση ερευνητικής αριστείας, </a:t>
          </a:r>
          <a:r>
            <a:rPr lang="el-GR" sz="1500" kern="1200" dirty="0"/>
            <a:t>η </a:t>
          </a:r>
          <a:r>
            <a:rPr lang="el-GR" sz="1500" i="1" kern="1200" dirty="0"/>
            <a:t>Πρόσβαση σε χρηματοδότηση, </a:t>
          </a:r>
          <a:r>
            <a:rPr lang="el-GR" sz="1500" kern="1200" dirty="0"/>
            <a:t>η </a:t>
          </a:r>
          <a:r>
            <a:rPr lang="el-GR" sz="1500" i="1" kern="1200" dirty="0"/>
            <a:t>Ενίσχυση για τη δημιουργία νέων γνώσεων/ κατευθύνσεων, </a:t>
          </a:r>
          <a:r>
            <a:rPr lang="el-GR" sz="1500" kern="1200" dirty="0"/>
            <a:t>και</a:t>
          </a:r>
          <a:r>
            <a:rPr lang="el-GR" sz="1500" i="1" kern="1200" dirty="0"/>
            <a:t> </a:t>
          </a:r>
          <a:r>
            <a:rPr lang="el-GR" sz="1500" kern="1200" dirty="0"/>
            <a:t>η </a:t>
          </a:r>
          <a:r>
            <a:rPr lang="el-GR" sz="1500" i="1" kern="1200" dirty="0"/>
            <a:t>Δικτύωση και συνεργασία με άλλους φορείς </a:t>
          </a:r>
          <a:r>
            <a:rPr lang="el-GR" sz="1500" kern="1200" dirty="0"/>
            <a:t>συγκεντρώνουν τα μεγαλύτερα ποσοστά (74%, 68%, 68%, 63%)</a:t>
          </a:r>
          <a:endParaRPr lang="el-GR" sz="1500" kern="1200" dirty="0">
            <a:solidFill>
              <a:schemeClr val="tx1"/>
            </a:solidFill>
          </a:endParaRPr>
        </a:p>
      </dsp:txBody>
      <dsp:txXfrm>
        <a:off x="228687" y="641325"/>
        <a:ext cx="11769784" cy="494599"/>
      </dsp:txXfrm>
    </dsp:sp>
    <dsp:sp modelId="{1E5BA0A5-6B53-4CEC-97BF-3031865A1C8C}">
      <dsp:nvSpPr>
        <dsp:cNvPr id="0" name=""/>
        <dsp:cNvSpPr/>
      </dsp:nvSpPr>
      <dsp:spPr>
        <a:xfrm>
          <a:off x="6562" y="666499"/>
          <a:ext cx="444250" cy="44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2143905" y="-333560"/>
          <a:ext cx="2575031" cy="2575031"/>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350721" y="83030"/>
          <a:ext cx="11644247" cy="924118"/>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Ο σχεδιασμός των Δράσεων ήταν κατάλληλος ως προς τη </a:t>
          </a:r>
          <a:r>
            <a:rPr lang="el-GR" sz="1600" b="1" i="1" kern="1200" dirty="0">
              <a:solidFill>
                <a:schemeClr val="bg1"/>
              </a:solidFill>
            </a:rPr>
            <a:t>στόχευση</a:t>
          </a:r>
          <a:r>
            <a:rPr lang="el-GR" sz="1600" kern="1200" dirty="0">
              <a:solidFill>
                <a:schemeClr val="bg1"/>
              </a:solidFill>
            </a:rPr>
            <a:t> (σε ποσοστό 91%), ως προς </a:t>
          </a:r>
          <a:r>
            <a:rPr lang="el-GR" sz="1600" i="1" kern="1200" dirty="0">
              <a:solidFill>
                <a:schemeClr val="bg1"/>
              </a:solidFill>
            </a:rPr>
            <a:t>τη </a:t>
          </a:r>
          <a:r>
            <a:rPr lang="el-GR" sz="1600" b="1" i="1" kern="1200" dirty="0">
              <a:solidFill>
                <a:schemeClr val="bg1"/>
              </a:solidFill>
            </a:rPr>
            <a:t>χρηματοδότηση</a:t>
          </a:r>
          <a:r>
            <a:rPr lang="el-GR" sz="1600" kern="1200" dirty="0">
              <a:solidFill>
                <a:schemeClr val="bg1"/>
              </a:solidFill>
            </a:rPr>
            <a:t> (σε ποσοστό 86%), ως προς </a:t>
          </a:r>
          <a:r>
            <a:rPr lang="el-GR" sz="1600" i="1" kern="1200" dirty="0">
              <a:solidFill>
                <a:schemeClr val="bg1"/>
              </a:solidFill>
            </a:rPr>
            <a:t>τα </a:t>
          </a:r>
          <a:r>
            <a:rPr lang="el-GR" sz="1600" b="1" i="1" kern="1200" dirty="0">
              <a:solidFill>
                <a:schemeClr val="bg1"/>
              </a:solidFill>
            </a:rPr>
            <a:t>κριτήρια αξιολόγησης των προτάσεων</a:t>
          </a:r>
          <a:r>
            <a:rPr lang="el-GR" sz="1600" b="1" kern="1200" dirty="0">
              <a:solidFill>
                <a:schemeClr val="bg1"/>
              </a:solidFill>
            </a:rPr>
            <a:t> </a:t>
          </a:r>
          <a:r>
            <a:rPr lang="el-GR" sz="1600" kern="1200" dirty="0">
              <a:solidFill>
                <a:schemeClr val="bg1"/>
              </a:solidFill>
            </a:rPr>
            <a:t>(σε ποσοστό 86%), ως προς </a:t>
          </a:r>
          <a:r>
            <a:rPr lang="el-GR" sz="1600" i="1" kern="1200" dirty="0">
              <a:solidFill>
                <a:schemeClr val="bg1"/>
              </a:solidFill>
            </a:rPr>
            <a:t>τις </a:t>
          </a:r>
          <a:r>
            <a:rPr lang="el-GR" sz="1600" b="1" i="1" kern="1200" dirty="0">
              <a:solidFill>
                <a:schemeClr val="bg1"/>
              </a:solidFill>
            </a:rPr>
            <a:t>διαδικασίες αξιολόγησης και ένταξης των σχετικών έργων</a:t>
          </a:r>
          <a:r>
            <a:rPr lang="el-GR" sz="1600" kern="1200" dirty="0">
              <a:solidFill>
                <a:schemeClr val="bg1"/>
              </a:solidFill>
            </a:rPr>
            <a:t> (σε ποσοστό 81%), και ως προς </a:t>
          </a:r>
          <a:r>
            <a:rPr lang="el-GR" sz="1600" i="1" kern="1200" dirty="0">
              <a:solidFill>
                <a:schemeClr val="bg1"/>
              </a:solidFill>
            </a:rPr>
            <a:t>τις </a:t>
          </a:r>
          <a:r>
            <a:rPr lang="el-GR" sz="1600" b="1" i="1" kern="1200" dirty="0">
              <a:solidFill>
                <a:schemeClr val="bg1"/>
              </a:solidFill>
            </a:rPr>
            <a:t>διαδικασίες παρακολούθησης/ πιστοποίησης του φυσικού και οικονομικού αντικειμένου των έργων </a:t>
          </a:r>
          <a:r>
            <a:rPr lang="el-GR" sz="1600" kern="1200" dirty="0">
              <a:solidFill>
                <a:schemeClr val="bg1"/>
              </a:solidFill>
            </a:rPr>
            <a:t>(80%)</a:t>
          </a:r>
        </a:p>
      </dsp:txBody>
      <dsp:txXfrm>
        <a:off x="350721" y="83030"/>
        <a:ext cx="11644247" cy="924118"/>
      </dsp:txXfrm>
    </dsp:sp>
    <dsp:sp modelId="{CC5A9D26-ECE7-4B5D-87EA-54DB2BEA8E14}">
      <dsp:nvSpPr>
        <dsp:cNvPr id="0" name=""/>
        <dsp:cNvSpPr/>
      </dsp:nvSpPr>
      <dsp:spPr>
        <a:xfrm>
          <a:off x="10064" y="204432"/>
          <a:ext cx="681314" cy="681314"/>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F65D074-AE9C-4A1B-A4F0-9E3F0D19FCE1}">
      <dsp:nvSpPr>
        <dsp:cNvPr id="0" name=""/>
        <dsp:cNvSpPr/>
      </dsp:nvSpPr>
      <dsp:spPr>
        <a:xfrm>
          <a:off x="357242" y="1095709"/>
          <a:ext cx="11644247" cy="484730"/>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66750">
            <a:lnSpc>
              <a:spcPct val="90000"/>
            </a:lnSpc>
            <a:spcBef>
              <a:spcPct val="0"/>
            </a:spcBef>
            <a:spcAft>
              <a:spcPct val="35000"/>
            </a:spcAft>
            <a:buClr>
              <a:srgbClr val="C00000"/>
            </a:buClr>
            <a:buFont typeface="Wingdings" panose="05000000000000000000" pitchFamily="2" charset="2"/>
            <a:buNone/>
          </a:pPr>
          <a:r>
            <a:rPr lang="el-GR" sz="1500" kern="1200" dirty="0"/>
            <a:t>το χαμηλότερο ποσοστό αποδοχής ως προς το σχεδιασμό αντιστοιχεί στα </a:t>
          </a:r>
          <a:r>
            <a:rPr lang="el-GR" sz="1500" b="1" i="1" kern="1200" dirty="0"/>
            <a:t>πεδία ενισχυόμενων δραστηριοτήτων και τις επιλέξιμες προς χρηματοδότηση δαπάνες</a:t>
          </a:r>
          <a:r>
            <a:rPr lang="el-GR" sz="1500" kern="1200" dirty="0"/>
            <a:t> (σε ποσοστό 58%).</a:t>
          </a:r>
          <a:endParaRPr lang="el-GR" sz="1500" kern="1200" dirty="0">
            <a:solidFill>
              <a:schemeClr val="tx1"/>
            </a:solidFill>
          </a:endParaRPr>
        </a:p>
      </dsp:txBody>
      <dsp:txXfrm>
        <a:off x="357242" y="1095709"/>
        <a:ext cx="11644247" cy="484730"/>
      </dsp:txXfrm>
    </dsp:sp>
    <dsp:sp modelId="{1E5BA0A5-6B53-4CEC-97BF-3031865A1C8C}">
      <dsp:nvSpPr>
        <dsp:cNvPr id="0" name=""/>
        <dsp:cNvSpPr/>
      </dsp:nvSpPr>
      <dsp:spPr>
        <a:xfrm>
          <a:off x="10064" y="1022162"/>
          <a:ext cx="681314" cy="6813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775919" y="-897038"/>
          <a:ext cx="6978022" cy="6978022"/>
        </a:xfrm>
        <a:prstGeom prst="blockArc">
          <a:avLst>
            <a:gd name="adj1" fmla="val 18900000"/>
            <a:gd name="adj2" fmla="val 2700000"/>
            <a:gd name="adj3" fmla="val 31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89F2FC-5216-4E62-945C-C1C149B2E504}">
      <dsp:nvSpPr>
        <dsp:cNvPr id="0" name=""/>
        <dsp:cNvSpPr/>
      </dsp:nvSpPr>
      <dsp:spPr>
        <a:xfrm>
          <a:off x="1048283" y="413098"/>
          <a:ext cx="10530759" cy="1247381"/>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711200">
            <a:lnSpc>
              <a:spcPct val="90000"/>
            </a:lnSpc>
            <a:spcBef>
              <a:spcPct val="0"/>
            </a:spcBef>
            <a:spcAft>
              <a:spcPct val="35000"/>
            </a:spcAft>
            <a:buClr>
              <a:srgbClr val="C00000"/>
            </a:buClr>
            <a:buFont typeface="Wingdings" panose="05000000000000000000" pitchFamily="2" charset="2"/>
            <a:buNone/>
          </a:pPr>
          <a:r>
            <a:rPr lang="el-GR" sz="1600" kern="1200" dirty="0"/>
            <a:t>Όσον αφορά την ορθότητα του σχεδιασμού των Δράσεων, οι ωφελούμενοι θεωρούν ότι ο σχεδιασμός των Δράσεων ήταν κατάλληλος ως προς τη </a:t>
          </a:r>
          <a:r>
            <a:rPr lang="el-GR" sz="1600" i="1" kern="1200" dirty="0"/>
            <a:t>στόχευση</a:t>
          </a:r>
          <a:r>
            <a:rPr lang="el-GR" sz="1600" kern="1200" dirty="0"/>
            <a:t> (σε ποσοστό 91%), ως προς </a:t>
          </a:r>
          <a:r>
            <a:rPr lang="el-GR" sz="1600" i="1" kern="1200" dirty="0"/>
            <a:t>τη χρηματοδότηση</a:t>
          </a:r>
          <a:r>
            <a:rPr lang="el-GR" sz="1600" kern="1200" dirty="0"/>
            <a:t> (σε ποσοστό 86%), ως προς </a:t>
          </a:r>
          <a:r>
            <a:rPr lang="el-GR" sz="1600" i="1" kern="1200" dirty="0"/>
            <a:t>τα κριτήρια αξιολόγησης των προτάσεων</a:t>
          </a:r>
          <a:r>
            <a:rPr lang="el-GR" sz="1600" kern="1200" dirty="0"/>
            <a:t> (σε ποσοστό 86%), ως προς </a:t>
          </a:r>
          <a:r>
            <a:rPr lang="el-GR" sz="1600" i="1" kern="1200" dirty="0"/>
            <a:t>τις διαδικασίες αξιολόγησης και ένταξης των σχετικών έργων</a:t>
          </a:r>
          <a:r>
            <a:rPr lang="el-GR" sz="1600" kern="1200" dirty="0"/>
            <a:t> (σε ποσοστό 81%), και ως προς </a:t>
          </a:r>
          <a:r>
            <a:rPr lang="el-GR" sz="1600" i="1" kern="1200" dirty="0"/>
            <a:t>τις διαδικασίες παρακολούθησης/ πιστοποίησης του φυσικού και οικονομικού αντικειμένου των έργων </a:t>
          </a:r>
          <a:r>
            <a:rPr lang="el-GR" sz="1600" kern="1200" dirty="0"/>
            <a:t>(80%), </a:t>
          </a:r>
          <a:endParaRPr lang="en-GB" sz="1600" kern="1200" dirty="0"/>
        </a:p>
      </dsp:txBody>
      <dsp:txXfrm>
        <a:off x="1048283" y="413098"/>
        <a:ext cx="10530759" cy="1247381"/>
      </dsp:txXfrm>
    </dsp:sp>
    <dsp:sp modelId="{95057EC7-D3D5-45B3-8070-02F16855203E}">
      <dsp:nvSpPr>
        <dsp:cNvPr id="0" name=""/>
        <dsp:cNvSpPr/>
      </dsp:nvSpPr>
      <dsp:spPr>
        <a:xfrm>
          <a:off x="155703" y="388795"/>
          <a:ext cx="1295986" cy="1295986"/>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CE1BD8F-BE39-4E4A-A306-E825D368CE44}">
      <dsp:nvSpPr>
        <dsp:cNvPr id="0" name=""/>
        <dsp:cNvSpPr/>
      </dsp:nvSpPr>
      <dsp:spPr>
        <a:xfrm>
          <a:off x="1370388" y="1915192"/>
          <a:ext cx="10263423" cy="135355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711200">
            <a:lnSpc>
              <a:spcPct val="90000"/>
            </a:lnSpc>
            <a:spcBef>
              <a:spcPct val="0"/>
            </a:spcBef>
            <a:spcAft>
              <a:spcPct val="35000"/>
            </a:spcAft>
            <a:buClr>
              <a:srgbClr val="C00000"/>
            </a:buClr>
            <a:buFont typeface="Wingdings" panose="05000000000000000000" pitchFamily="2" charset="2"/>
            <a:buNone/>
          </a:pPr>
          <a:r>
            <a:rPr lang="el-GR" sz="1600" kern="1200" dirty="0"/>
            <a:t>Η ανταπόκριση στις ανάγκες των ωφελουμένων ήταν πολύ αποτελεσματική καθώς όλοι οι Δικαιούχοι έμειναν ικανοποιημένοι (αρκετά και σε πολύ μεγάλο βαθμό) σε ποσοστό μεγαλύτερο του 64% για τη Δράση ΕΔΚ, αρκετά αποτελεσματική καθώς όλοι οι Δικαιούχοι έμειναν ικανοποιημένοι (αρκετά και σε πολύ μεγάλο βαθμό) σε ποσοστό μεγαλύτερο του 42% για τη Δράση Ενίσχυση Υποδομών, και λιγότερο αποτελεσματική για τη Δράση Νεοφυής Επιχειρηματικότητα.</a:t>
          </a:r>
          <a:endParaRPr lang="en-GB" sz="1600" kern="1200" dirty="0"/>
        </a:p>
      </dsp:txBody>
      <dsp:txXfrm>
        <a:off x="1370388" y="1915192"/>
        <a:ext cx="10263423" cy="1353559"/>
      </dsp:txXfrm>
    </dsp:sp>
    <dsp:sp modelId="{51B93BD1-B98D-48CD-8174-5C17EB33B1D1}">
      <dsp:nvSpPr>
        <dsp:cNvPr id="0" name=""/>
        <dsp:cNvSpPr/>
      </dsp:nvSpPr>
      <dsp:spPr>
        <a:xfrm>
          <a:off x="532575" y="1943979"/>
          <a:ext cx="1295986" cy="1295986"/>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3B3BE9A5-DCA1-43DF-A9B9-128708D7CE7C}">
      <dsp:nvSpPr>
        <dsp:cNvPr id="0" name=""/>
        <dsp:cNvSpPr/>
      </dsp:nvSpPr>
      <dsp:spPr>
        <a:xfrm>
          <a:off x="972025" y="3628761"/>
          <a:ext cx="10683275" cy="1036789"/>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7112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αποδοτικότητα όσον αφορά την επάρκεια χρηματοδότησης φαίνεται να είναι υψηλή καθώς </a:t>
          </a:r>
          <a:r>
            <a:rPr lang="el-GR" sz="1600" b="1" kern="1200" dirty="0">
              <a:solidFill>
                <a:schemeClr val="bg1"/>
              </a:solidFill>
            </a:rPr>
            <a:t>τόσο από το σχεδιασμό των Δράσεων ως προς τη χρηματοδότηση</a:t>
          </a:r>
          <a:r>
            <a:rPr lang="el-GR" sz="1600" kern="1200" dirty="0">
              <a:solidFill>
                <a:schemeClr val="bg1"/>
              </a:solidFill>
            </a:rPr>
            <a:t> όσο και από </a:t>
          </a:r>
          <a:r>
            <a:rPr lang="el-GR" sz="1600" b="1" kern="1200" dirty="0">
              <a:solidFill>
                <a:schemeClr val="bg1"/>
              </a:solidFill>
            </a:rPr>
            <a:t>την ικανοποίηση των ωφελουμένων από την πρόσβαση σε χρηματοδότηση</a:t>
          </a:r>
          <a:r>
            <a:rPr lang="el-GR" sz="1600" kern="1200" dirty="0">
              <a:solidFill>
                <a:schemeClr val="bg1"/>
              </a:solidFill>
            </a:rPr>
            <a:t> οι ωφελούμενοι απάντησαν αντίστοιχα θετικά (86%) και έμεινα ικανοποιημένοι (αρκετά και σε πολύ μεγάλο βαθμό) σε ποσοστό 66%</a:t>
          </a:r>
          <a:endParaRPr lang="en-GB" sz="1600" kern="1200" dirty="0">
            <a:solidFill>
              <a:schemeClr val="bg1"/>
            </a:solidFill>
          </a:endParaRPr>
        </a:p>
      </dsp:txBody>
      <dsp:txXfrm>
        <a:off x="972025" y="3628761"/>
        <a:ext cx="10683275" cy="1036789"/>
      </dsp:txXfrm>
    </dsp:sp>
    <dsp:sp modelId="{7EF7AC36-A898-4B36-9291-4DEC19E232AF}">
      <dsp:nvSpPr>
        <dsp:cNvPr id="0" name=""/>
        <dsp:cNvSpPr/>
      </dsp:nvSpPr>
      <dsp:spPr>
        <a:xfrm>
          <a:off x="155703" y="3499162"/>
          <a:ext cx="1295986" cy="1295986"/>
        </a:xfrm>
        <a:prstGeom prst="ellipse">
          <a:avLst/>
        </a:prstGeom>
        <a:solidFill>
          <a:schemeClr val="bg2"/>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396755" y="-237623"/>
          <a:ext cx="1825380" cy="1825380"/>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417752" y="209967"/>
          <a:ext cx="11393251" cy="930198"/>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Ωστόσο, η αποδοτικότητα των Δράσεων όσον αφορά τη διαχείριση είναι λιγότερο υψηλή, διότι ενώ ο σχεδιασμός των Δράσεων ήταν κατάλληλος όσον αφορά το </a:t>
          </a:r>
          <a:r>
            <a:rPr lang="el-GR" sz="1600" b="1" kern="1200" dirty="0">
              <a:solidFill>
                <a:schemeClr val="bg1"/>
              </a:solidFill>
            </a:rPr>
            <a:t>σύστημα διαχείρισης</a:t>
          </a:r>
          <a:r>
            <a:rPr lang="el-GR" sz="1600" kern="1200" dirty="0">
              <a:solidFill>
                <a:schemeClr val="bg1"/>
              </a:solidFill>
            </a:rPr>
            <a:t> (σε ποσοστό 82%) υπήρξαν παράγοντες που επηρέασαν την αποτελεσματικότητα και αποδοτικότητα του συστήματος διαχείρισης</a:t>
          </a:r>
          <a:endParaRPr lang="en-GB" sz="1600" kern="1200" dirty="0">
            <a:solidFill>
              <a:schemeClr val="bg1"/>
            </a:solidFill>
            <a:latin typeface="Calibri" panose="020F0502020204030204"/>
            <a:ea typeface="+mn-ea"/>
            <a:cs typeface="+mn-cs"/>
          </a:endParaRPr>
        </a:p>
      </dsp:txBody>
      <dsp:txXfrm>
        <a:off x="417752" y="209967"/>
        <a:ext cx="11393251" cy="930198"/>
      </dsp:txXfrm>
    </dsp:sp>
    <dsp:sp modelId="{CC5A9D26-ECE7-4B5D-87EA-54DB2BEA8E14}">
      <dsp:nvSpPr>
        <dsp:cNvPr id="0" name=""/>
        <dsp:cNvSpPr/>
      </dsp:nvSpPr>
      <dsp:spPr>
        <a:xfrm>
          <a:off x="0" y="257314"/>
          <a:ext cx="835505" cy="835505"/>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861421" y="-897038"/>
          <a:ext cx="6978022" cy="6978022"/>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415971" y="166106"/>
          <a:ext cx="11322157" cy="75952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prstClr val="black">
                  <a:hueOff val="0"/>
                  <a:satOff val="0"/>
                  <a:lumOff val="0"/>
                  <a:alphaOff val="0"/>
                </a:prstClr>
              </a:solidFill>
              <a:latin typeface="Calibri" panose="020F0502020204030204"/>
              <a:ea typeface="+mn-ea"/>
              <a:cs typeface="+mn-cs"/>
            </a:rPr>
            <a:t>Ενοποίηση κανονισμών για τον ενιαίο χώρο έρευνας καινοτομίας  μεταξύ Ε.Ε. και Ελλάδος. Υπάρχουν σημαντικά διαχειριστικά προβλήματα λόγω του ασφυκτικού νομοθετικού πλαισίου του ΕΣΠΑ τα οποία λειτουργούν αποτρεπτικά στην ανάπτυξη και διοίκηση της καινοτομίας στις επιχειρήσεις.</a:t>
          </a:r>
          <a:endParaRPr lang="en-GB" sz="1400" kern="1200" dirty="0">
            <a:solidFill>
              <a:prstClr val="black">
                <a:hueOff val="0"/>
                <a:satOff val="0"/>
                <a:lumOff val="0"/>
                <a:alphaOff val="0"/>
              </a:prstClr>
            </a:solidFill>
            <a:latin typeface="Calibri" panose="020F0502020204030204"/>
            <a:ea typeface="+mn-ea"/>
            <a:cs typeface="+mn-cs"/>
          </a:endParaRPr>
        </a:p>
      </dsp:txBody>
      <dsp:txXfrm>
        <a:off x="415971" y="166106"/>
        <a:ext cx="11322157" cy="759525"/>
      </dsp:txXfrm>
    </dsp:sp>
    <dsp:sp modelId="{CC5A9D26-ECE7-4B5D-87EA-54DB2BEA8E14}">
      <dsp:nvSpPr>
        <dsp:cNvPr id="0" name=""/>
        <dsp:cNvSpPr/>
      </dsp:nvSpPr>
      <dsp:spPr>
        <a:xfrm>
          <a:off x="74867" y="204765"/>
          <a:ext cx="682207" cy="68220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EC726ECC-391F-4192-83E9-4588F69F7E26}">
      <dsp:nvSpPr>
        <dsp:cNvPr id="0" name=""/>
        <dsp:cNvSpPr/>
      </dsp:nvSpPr>
      <dsp:spPr>
        <a:xfrm>
          <a:off x="864900" y="1091531"/>
          <a:ext cx="10873228" cy="54576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t>Υ</a:t>
          </a:r>
          <a:r>
            <a:rPr lang="en-GB" sz="1400" kern="1200" dirty="0" err="1"/>
            <a:t>ιοθέτηση</a:t>
          </a:r>
          <a:r>
            <a:rPr lang="en-GB" sz="1400" kern="1200" dirty="0"/>
            <a:t> </a:t>
          </a:r>
          <a:r>
            <a:rPr lang="en-GB" sz="1400" kern="1200" dirty="0" err="1"/>
            <a:t>ενός</a:t>
          </a:r>
          <a:r>
            <a:rPr lang="en-GB" sz="1400" kern="1200" dirty="0"/>
            <a:t> </a:t>
          </a:r>
          <a:r>
            <a:rPr lang="en-GB" sz="1400" kern="1200" dirty="0" err="1"/>
            <a:t>στ</a:t>
          </a:r>
          <a:r>
            <a:rPr lang="en-GB" sz="1400" kern="1200" dirty="0"/>
            <a:t>αθερού προγράμματος συχνών προκηρύξεων. Η </a:t>
          </a:r>
          <a:r>
            <a:rPr lang="en-GB" sz="1400" kern="1200" dirty="0" err="1"/>
            <a:t>συχνότητ</a:t>
          </a:r>
          <a:r>
            <a:rPr lang="en-GB" sz="1400" kern="1200" dirty="0"/>
            <a:t>α των προσκλήσεων θα μειώσει τον αριθμό των προτάσεων ανά προκήρυξη, θα εξομαλύνει το διαχειριστικό φόρτο και θα μειώσει τις καθυστερήσεις στην αξιολόγηση που χαρακτηρίζονται υψηλές</a:t>
          </a:r>
        </a:p>
      </dsp:txBody>
      <dsp:txXfrm>
        <a:off x="864900" y="1091531"/>
        <a:ext cx="10873228" cy="545765"/>
      </dsp:txXfrm>
    </dsp:sp>
    <dsp:sp modelId="{95057EC7-D3D5-45B3-8070-02F16855203E}">
      <dsp:nvSpPr>
        <dsp:cNvPr id="0" name=""/>
        <dsp:cNvSpPr/>
      </dsp:nvSpPr>
      <dsp:spPr>
        <a:xfrm>
          <a:off x="523797" y="1023310"/>
          <a:ext cx="682207" cy="68220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3F1E9F87-5045-4FBC-8716-2822E697CB9D}">
      <dsp:nvSpPr>
        <dsp:cNvPr id="0" name=""/>
        <dsp:cNvSpPr/>
      </dsp:nvSpPr>
      <dsp:spPr>
        <a:xfrm>
          <a:off x="1089173" y="1879982"/>
          <a:ext cx="10667944" cy="605952"/>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t>Ο</a:t>
          </a:r>
          <a:r>
            <a:rPr lang="en-GB" sz="1400" kern="1200" dirty="0"/>
            <a:t>ι επ</a:t>
          </a:r>
          <a:r>
            <a:rPr lang="en-GB" sz="1400" kern="1200" dirty="0" err="1"/>
            <a:t>ιτρο</a:t>
          </a:r>
          <a:r>
            <a:rPr lang="en-GB" sz="1400" kern="1200" dirty="0"/>
            <a:t>πές αξιολόγησης θα πρέπει να συνδυάζουν την επιστημονική με την τεχνολογική και επιχειρηματική γνώση των σχετικών περιοχών, ιδίως για δράσεις που προσβλέπουν στην παραγωγή αποτελεσμάτων που είναι αξιοποιήσιμα από τη βιομηχανία</a:t>
          </a:r>
          <a:r>
            <a:rPr lang="el-GR" sz="1400" kern="1200" dirty="0"/>
            <a:t>.</a:t>
          </a:r>
          <a:endParaRPr lang="en-GB" sz="1400" kern="1200" dirty="0"/>
        </a:p>
      </dsp:txBody>
      <dsp:txXfrm>
        <a:off x="1089173" y="1879982"/>
        <a:ext cx="10667944" cy="605952"/>
      </dsp:txXfrm>
    </dsp:sp>
    <dsp:sp modelId="{51B93BD1-B98D-48CD-8174-5C17EB33B1D1}">
      <dsp:nvSpPr>
        <dsp:cNvPr id="0" name=""/>
        <dsp:cNvSpPr/>
      </dsp:nvSpPr>
      <dsp:spPr>
        <a:xfrm>
          <a:off x="729081" y="1841855"/>
          <a:ext cx="682207" cy="68220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9C64696E-A7BF-403F-8E7F-675B8344C612}">
      <dsp:nvSpPr>
        <dsp:cNvPr id="0" name=""/>
        <dsp:cNvSpPr/>
      </dsp:nvSpPr>
      <dsp:spPr>
        <a:xfrm>
          <a:off x="1070184" y="2728102"/>
          <a:ext cx="10667944" cy="54576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t>Ο </a:t>
          </a:r>
          <a:r>
            <a:rPr lang="en-GB" sz="1400" kern="1200" dirty="0" err="1"/>
            <a:t>έλεγχος</a:t>
          </a:r>
          <a:r>
            <a:rPr lang="en-GB" sz="1400" kern="1200" dirty="0"/>
            <a:t> στην </a:t>
          </a:r>
          <a:r>
            <a:rPr lang="en-GB" sz="1400" kern="1200" dirty="0" err="1"/>
            <a:t>υλο</a:t>
          </a:r>
          <a:r>
            <a:rPr lang="en-GB" sz="1400" kern="1200" dirty="0"/>
            <a:t>ποίησή εκτιμάται ότι δεν πρέπει να είναι κυρίως διαχειριστικός / λογιστικός αλλά να παρακολουθείται και το φυσικό αντικείμενο με </a:t>
          </a:r>
          <a:r>
            <a:rPr lang="en-GB" sz="1400" kern="1200" dirty="0">
              <a:solidFill>
                <a:prstClr val="black">
                  <a:hueOff val="0"/>
                  <a:satOff val="0"/>
                  <a:lumOff val="0"/>
                  <a:alphaOff val="0"/>
                </a:prstClr>
              </a:solidFill>
              <a:latin typeface="Calibri" panose="020F0502020204030204"/>
              <a:ea typeface="+mn-ea"/>
              <a:cs typeface="+mn-cs"/>
            </a:rPr>
            <a:t>συνεχή</a:t>
          </a:r>
          <a:r>
            <a:rPr lang="en-GB" sz="1400" kern="1200" dirty="0"/>
            <a:t> καθοδήγηση και αξιολόγηση ώστε να καταγράφονται και τα ουσιαστικά αποτελέσματα των Πράξεων</a:t>
          </a:r>
          <a:r>
            <a:rPr lang="el-GR" sz="1400" kern="1200" dirty="0"/>
            <a:t>.</a:t>
          </a:r>
          <a:endParaRPr lang="en-GB" sz="1400" kern="1200" dirty="0">
            <a:solidFill>
              <a:schemeClr val="bg1"/>
            </a:solidFill>
          </a:endParaRPr>
        </a:p>
      </dsp:txBody>
      <dsp:txXfrm>
        <a:off x="1070184" y="2728102"/>
        <a:ext cx="10667944" cy="545765"/>
      </dsp:txXfrm>
    </dsp:sp>
    <dsp:sp modelId="{7EF7AC36-A898-4B36-9291-4DEC19E232AF}">
      <dsp:nvSpPr>
        <dsp:cNvPr id="0" name=""/>
        <dsp:cNvSpPr/>
      </dsp:nvSpPr>
      <dsp:spPr>
        <a:xfrm>
          <a:off x="729081" y="2659882"/>
          <a:ext cx="682207" cy="68220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D9D103D4-1673-4FCC-BD2A-42A54AC7FF57}">
      <dsp:nvSpPr>
        <dsp:cNvPr id="0" name=""/>
        <dsp:cNvSpPr/>
      </dsp:nvSpPr>
      <dsp:spPr>
        <a:xfrm>
          <a:off x="864900" y="3546647"/>
          <a:ext cx="10873228" cy="54576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None/>
          </a:pPr>
          <a:r>
            <a:rPr lang="el-GR" sz="1400" kern="1200" dirty="0">
              <a:solidFill>
                <a:prstClr val="black">
                  <a:hueOff val="0"/>
                  <a:satOff val="0"/>
                  <a:lumOff val="0"/>
                  <a:alphaOff val="0"/>
                </a:prstClr>
              </a:solidFill>
              <a:latin typeface="Calibri" panose="020F0502020204030204"/>
              <a:ea typeface="+mn-ea"/>
              <a:cs typeface="+mn-cs"/>
            </a:rPr>
            <a:t>Β</a:t>
          </a:r>
          <a:r>
            <a:rPr lang="en-GB" sz="1400" kern="1200" dirty="0" err="1">
              <a:solidFill>
                <a:prstClr val="black">
                  <a:hueOff val="0"/>
                  <a:satOff val="0"/>
                  <a:lumOff val="0"/>
                  <a:alphaOff val="0"/>
                </a:prstClr>
              </a:solidFill>
              <a:latin typeface="Calibri" panose="020F0502020204030204"/>
              <a:ea typeface="+mn-ea"/>
              <a:cs typeface="+mn-cs"/>
            </a:rPr>
            <a:t>ελτίωση</a:t>
          </a:r>
          <a:r>
            <a:rPr lang="el-GR" sz="1400" kern="1200" dirty="0">
              <a:solidFill>
                <a:prstClr val="black">
                  <a:hueOff val="0"/>
                  <a:satOff val="0"/>
                  <a:lumOff val="0"/>
                  <a:alphaOff val="0"/>
                </a:prstClr>
              </a:solidFill>
              <a:latin typeface="Calibri" panose="020F0502020204030204"/>
              <a:ea typeface="+mn-ea"/>
              <a:cs typeface="+mn-cs"/>
            </a:rPr>
            <a:t> </a:t>
          </a:r>
          <a:r>
            <a:rPr lang="en-GB" sz="1400" kern="1200" dirty="0"/>
            <a:t>του ΠΣΚΕ  </a:t>
          </a:r>
          <a:r>
            <a:rPr lang="en-GB" sz="1400" kern="1200" dirty="0" err="1"/>
            <a:t>τόσο</a:t>
          </a:r>
          <a:r>
            <a:rPr lang="en-GB" sz="1400" kern="1200" dirty="0"/>
            <a:t> </a:t>
          </a:r>
          <a:r>
            <a:rPr lang="en-GB" sz="1400" kern="1200" dirty="0" err="1"/>
            <a:t>ως</a:t>
          </a:r>
          <a:r>
            <a:rPr lang="en-GB" sz="1400" kern="1200" dirty="0"/>
            <a:t> </a:t>
          </a:r>
          <a:r>
            <a:rPr lang="en-GB" sz="1400" kern="1200" dirty="0" err="1"/>
            <a:t>εργ</a:t>
          </a:r>
          <a:r>
            <a:rPr lang="en-GB" sz="1400" kern="1200" dirty="0"/>
            <a:t>αλείο για την εξαγωγή γενικών συμπερασμάτων και αναπροσαρμογής της Στρατηγικής αλλά και ως εργαλείο παρακολούθησης των επιμέρους έργων</a:t>
          </a:r>
          <a:r>
            <a:rPr lang="el-GR" sz="1400" kern="1200" dirty="0"/>
            <a:t>.</a:t>
          </a:r>
          <a:endParaRPr lang="en-GB" sz="1400" kern="1200" dirty="0"/>
        </a:p>
      </dsp:txBody>
      <dsp:txXfrm>
        <a:off x="864900" y="3546647"/>
        <a:ext cx="10873228" cy="545765"/>
      </dsp:txXfrm>
    </dsp:sp>
    <dsp:sp modelId="{745E1C27-7706-46E7-AE9A-B46EBB7B575D}">
      <dsp:nvSpPr>
        <dsp:cNvPr id="0" name=""/>
        <dsp:cNvSpPr/>
      </dsp:nvSpPr>
      <dsp:spPr>
        <a:xfrm>
          <a:off x="523797" y="3478427"/>
          <a:ext cx="682207" cy="68220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4F726D4-AC4A-49DA-8698-98BE37E030A8}">
      <dsp:nvSpPr>
        <dsp:cNvPr id="0" name=""/>
        <dsp:cNvSpPr/>
      </dsp:nvSpPr>
      <dsp:spPr>
        <a:xfrm>
          <a:off x="415971" y="4365192"/>
          <a:ext cx="11322157" cy="545765"/>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None/>
          </a:pPr>
          <a:r>
            <a:rPr lang="el-GR" sz="1400" kern="1200" dirty="0"/>
            <a:t>Σ</a:t>
          </a:r>
          <a:r>
            <a:rPr lang="en-GB" sz="1400" kern="1200" dirty="0" err="1"/>
            <a:t>υγχρονισμός</a:t>
          </a:r>
          <a:r>
            <a:rPr lang="en-GB" sz="1400" kern="1200" dirty="0"/>
            <a:t> δράσεων αλλά και ανάπτυξη εργαλείων χρηματοδότησης δράσεων καινοτομίας (</a:t>
          </a:r>
          <a:r>
            <a:rPr lang="en-GB" sz="1400" i="1" kern="1200" dirty="0"/>
            <a:t>το Πρόγραμμα ήδη κινείται προς </a:t>
          </a:r>
          <a:r>
            <a:rPr lang="en-GB" sz="1400" kern="1200" dirty="0">
              <a:solidFill>
                <a:prstClr val="black">
                  <a:hueOff val="0"/>
                  <a:satOff val="0"/>
                  <a:lumOff val="0"/>
                  <a:alphaOff val="0"/>
                </a:prstClr>
              </a:solidFill>
              <a:latin typeface="Calibri" panose="020F0502020204030204"/>
              <a:ea typeface="+mn-ea"/>
              <a:cs typeface="+mn-cs"/>
            </a:rPr>
            <a:t>αυτή</a:t>
          </a:r>
          <a:r>
            <a:rPr lang="en-GB" sz="1400" i="1" kern="1200" dirty="0"/>
            <a:t> την κατεύθυνση με τη σύσταση Ταμείων</a:t>
          </a:r>
          <a:r>
            <a:rPr lang="en-GB" sz="1400" kern="1200" dirty="0"/>
            <a:t>)</a:t>
          </a:r>
        </a:p>
      </dsp:txBody>
      <dsp:txXfrm>
        <a:off x="415971" y="4365192"/>
        <a:ext cx="11322157" cy="545765"/>
      </dsp:txXfrm>
    </dsp:sp>
    <dsp:sp modelId="{DFDDD1DF-E4F1-4259-B2CE-9C248513F905}">
      <dsp:nvSpPr>
        <dsp:cNvPr id="0" name=""/>
        <dsp:cNvSpPr/>
      </dsp:nvSpPr>
      <dsp:spPr>
        <a:xfrm>
          <a:off x="74867" y="4296972"/>
          <a:ext cx="682207" cy="682207"/>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433213" y="-243230"/>
          <a:ext cx="1869195" cy="1869195"/>
        </a:xfrm>
        <a:prstGeom prst="blockArc">
          <a:avLst>
            <a:gd name="adj1" fmla="val 18900000"/>
            <a:gd name="adj2" fmla="val 2700000"/>
            <a:gd name="adj3" fmla="val 347"/>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423723" y="219620"/>
          <a:ext cx="5672277" cy="943493"/>
        </a:xfrm>
        <a:prstGeom prst="rect">
          <a:avLst/>
        </a:prstGeom>
        <a:solidFill>
          <a:srgbClr val="44546A"/>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533400">
            <a:lnSpc>
              <a:spcPct val="90000"/>
            </a:lnSpc>
            <a:spcBef>
              <a:spcPct val="0"/>
            </a:spcBef>
            <a:spcAft>
              <a:spcPct val="35000"/>
            </a:spcAft>
            <a:buClr>
              <a:srgbClr val="C00000"/>
            </a:buClr>
            <a:buFont typeface="Wingdings" panose="05000000000000000000" pitchFamily="2" charset="2"/>
            <a:buNone/>
          </a:pPr>
          <a:r>
            <a:rPr lang="el-GR" sz="1200" kern="1200" dirty="0"/>
            <a:t>Σε σχέση με την κατανομή των πόρων του Σχεδίου μεταξύ των βασικών Επιχειρησιακών Προγραμμάτων του ΕΣΠΑ 2014-2020 διαπιστώνεται η ενίσχυση των πόρων στο ΕΠΑΝΕΚ, ΕΠΑΝΑΔ-ΕΔΒΜ και ΕΠ ΜΔΤ</a:t>
          </a:r>
          <a:endParaRPr lang="en-GB" sz="1200" b="1" kern="1200" dirty="0">
            <a:latin typeface="Arial" panose="020B0604020202020204"/>
            <a:ea typeface="+mn-ea"/>
            <a:cs typeface="+mn-cs"/>
          </a:endParaRPr>
        </a:p>
      </dsp:txBody>
      <dsp:txXfrm>
        <a:off x="423723" y="219620"/>
        <a:ext cx="5672277" cy="943493"/>
      </dsp:txXfrm>
    </dsp:sp>
    <dsp:sp modelId="{CC5A9D26-ECE7-4B5D-87EA-54DB2BEA8E14}">
      <dsp:nvSpPr>
        <dsp:cNvPr id="0" name=""/>
        <dsp:cNvSpPr/>
      </dsp:nvSpPr>
      <dsp:spPr>
        <a:xfrm>
          <a:off x="0" y="267643"/>
          <a:ext cx="847447" cy="847447"/>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691184" y="-873047"/>
          <a:ext cx="6517374" cy="6790558"/>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382235" y="207781"/>
          <a:ext cx="4484564" cy="87780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665" tIns="35560" rIns="35560" bIns="35560" numCol="1" spcCol="1270" anchor="ctr" anchorCtr="0">
          <a:noAutofit/>
        </a:bodyPr>
        <a:lstStyle/>
        <a:p>
          <a:pPr marL="0" lvl="0" indent="0" algn="just" defTabSz="622300">
            <a:lnSpc>
              <a:spcPct val="90000"/>
            </a:lnSpc>
            <a:spcBef>
              <a:spcPct val="0"/>
            </a:spcBef>
            <a:spcAft>
              <a:spcPct val="35000"/>
            </a:spcAft>
            <a:buClr>
              <a:srgbClr val="C00000"/>
            </a:buClr>
            <a:buFont typeface="Wingdings" panose="05000000000000000000" pitchFamily="2" charset="2"/>
            <a:buNone/>
          </a:pPr>
          <a:r>
            <a:rPr lang="el-GR" sz="1400" kern="1200" dirty="0"/>
            <a:t>Βαθμός εφαρμογής του Σχεδίου Δράσης της </a:t>
          </a:r>
          <a:r>
            <a:rPr lang="en-GB" sz="1400" kern="1200" dirty="0"/>
            <a:t>RIS</a:t>
          </a:r>
          <a:r>
            <a:rPr lang="el-GR" sz="1400" kern="1200" dirty="0"/>
            <a:t>3 για το ΕΠΑνΕΚ, το ΕΠΑΝΑΔ-ΔΒΜ και το ΕΠ ΜΔΤ συνολικά (σε χιλ. €)</a:t>
          </a:r>
          <a:endParaRPr lang="en-GB" sz="1400" kern="1200" dirty="0"/>
        </a:p>
      </dsp:txBody>
      <dsp:txXfrm>
        <a:off x="382235" y="207781"/>
        <a:ext cx="4484564" cy="877809"/>
      </dsp:txXfrm>
    </dsp:sp>
    <dsp:sp modelId="{CC5A9D26-ECE7-4B5D-87EA-54DB2BEA8E14}">
      <dsp:nvSpPr>
        <dsp:cNvPr id="0" name=""/>
        <dsp:cNvSpPr/>
      </dsp:nvSpPr>
      <dsp:spPr>
        <a:xfrm>
          <a:off x="-43248" y="236333"/>
          <a:ext cx="788449" cy="788449"/>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79F92CF6-540D-4AE4-B187-005A48C0BFB6}">
      <dsp:nvSpPr>
        <dsp:cNvPr id="0" name=""/>
        <dsp:cNvSpPr/>
      </dsp:nvSpPr>
      <dsp:spPr>
        <a:xfrm>
          <a:off x="512587" y="1174503"/>
          <a:ext cx="4352057" cy="79300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665" tIns="35560" rIns="35560" bIns="35560" numCol="1" spcCol="1270" anchor="ctr" anchorCtr="0">
          <a:noAutofit/>
        </a:bodyPr>
        <a:lstStyle/>
        <a:p>
          <a:pPr marL="0" lvl="0" indent="0" algn="just" defTabSz="622300">
            <a:lnSpc>
              <a:spcPct val="100000"/>
            </a:lnSpc>
            <a:spcBef>
              <a:spcPct val="0"/>
            </a:spcBef>
            <a:spcAft>
              <a:spcPts val="0"/>
            </a:spcAft>
            <a:buNone/>
          </a:pPr>
          <a:r>
            <a:rPr lang="el-GR" sz="1400" kern="1200" dirty="0">
              <a:effectLst/>
              <a:latin typeface="Calibri" panose="020F0502020204030204" pitchFamily="34" charset="0"/>
              <a:ea typeface="Tahoma" panose="020B0604030504040204" pitchFamily="34" charset="0"/>
              <a:cs typeface="Calibri" panose="020F0502020204030204" pitchFamily="34" charset="0"/>
            </a:rPr>
            <a:t>Π/Υ Δράσεων ΣΔ: </a:t>
          </a:r>
          <a:r>
            <a:rPr lang="el-GR" sz="1400" b="1" kern="1200" dirty="0">
              <a:effectLst/>
              <a:latin typeface="Calibri" panose="020F0502020204030204" pitchFamily="34" charset="0"/>
              <a:ea typeface="Tahoma" panose="020B0604030504040204" pitchFamily="34" charset="0"/>
              <a:cs typeface="Calibri" panose="020F0502020204030204" pitchFamily="34" charset="0"/>
            </a:rPr>
            <a:t>3.036.644,09 χιλ. €</a:t>
          </a:r>
          <a:r>
            <a:rPr lang="el-GR" sz="1400" kern="1200" dirty="0">
              <a:effectLst/>
              <a:latin typeface="Calibri" panose="020F0502020204030204" pitchFamily="34" charset="0"/>
              <a:ea typeface="Tahoma" panose="020B0604030504040204" pitchFamily="34" charset="0"/>
              <a:cs typeface="Calibri" panose="020F0502020204030204" pitchFamily="34" charset="0"/>
            </a:rPr>
            <a:t>, </a:t>
          </a:r>
        </a:p>
        <a:p>
          <a:pPr marL="0" lvl="0" indent="0" algn="just" defTabSz="622300">
            <a:lnSpc>
              <a:spcPct val="100000"/>
            </a:lnSpc>
            <a:spcBef>
              <a:spcPct val="0"/>
            </a:spcBef>
            <a:spcAft>
              <a:spcPts val="0"/>
            </a:spcAft>
            <a:buNone/>
          </a:pPr>
          <a:r>
            <a:rPr lang="el-GR" sz="1400" kern="1200" dirty="0">
              <a:effectLst/>
              <a:latin typeface="Calibri" panose="020F0502020204030204" pitchFamily="34" charset="0"/>
              <a:ea typeface="Tahoma" panose="020B0604030504040204" pitchFamily="34" charset="0"/>
              <a:cs typeface="Calibri" panose="020F0502020204030204" pitchFamily="34" charset="0"/>
            </a:rPr>
            <a:t>Π/Υ Προσκλήσεων: </a:t>
          </a:r>
          <a:r>
            <a:rPr lang="el-GR" sz="1400" b="1" kern="1200" dirty="0">
              <a:effectLst/>
              <a:latin typeface="Calibri" panose="020F0502020204030204" pitchFamily="34" charset="0"/>
              <a:ea typeface="Tahoma" panose="020B0604030504040204" pitchFamily="34" charset="0"/>
              <a:cs typeface="Calibri" panose="020F0502020204030204" pitchFamily="34" charset="0"/>
            </a:rPr>
            <a:t>3.746.452,35 χιλ. €</a:t>
          </a:r>
          <a:r>
            <a:rPr lang="el-GR" sz="1400" kern="1200" dirty="0">
              <a:effectLst/>
              <a:latin typeface="Calibri" panose="020F0502020204030204" pitchFamily="34" charset="0"/>
              <a:ea typeface="Tahoma" panose="020B0604030504040204" pitchFamily="34" charset="0"/>
              <a:cs typeface="Calibri" panose="020F0502020204030204" pitchFamily="34" charset="0"/>
            </a:rPr>
            <a:t>. </a:t>
          </a:r>
        </a:p>
        <a:p>
          <a:pPr marL="0" lvl="0" indent="0" algn="just" defTabSz="622300">
            <a:lnSpc>
              <a:spcPct val="100000"/>
            </a:lnSpc>
            <a:spcBef>
              <a:spcPct val="0"/>
            </a:spcBef>
            <a:spcAft>
              <a:spcPts val="0"/>
            </a:spcAft>
            <a:buNone/>
          </a:pPr>
          <a:r>
            <a:rPr lang="el-GR" sz="1400" b="1" kern="1200" dirty="0">
              <a:effectLst/>
              <a:latin typeface="Calibri" panose="020F0502020204030204" pitchFamily="34" charset="0"/>
              <a:ea typeface="Tahoma" panose="020B0604030504040204" pitchFamily="34" charset="0"/>
              <a:cs typeface="Calibri" panose="020F0502020204030204" pitchFamily="34" charset="0"/>
            </a:rPr>
            <a:t>Ποσοστό ενεργοποίησης: 123,37%.</a:t>
          </a:r>
          <a:endParaRPr lang="en-GB" sz="1400" kern="1200" dirty="0"/>
        </a:p>
      </dsp:txBody>
      <dsp:txXfrm>
        <a:off x="512587" y="1174503"/>
        <a:ext cx="4352057" cy="793009"/>
      </dsp:txXfrm>
    </dsp:sp>
    <dsp:sp modelId="{96C4C7C4-2D58-4F5E-B836-BE9C1A320F2B}">
      <dsp:nvSpPr>
        <dsp:cNvPr id="0" name=""/>
        <dsp:cNvSpPr/>
      </dsp:nvSpPr>
      <dsp:spPr>
        <a:xfrm>
          <a:off x="118349" y="1171415"/>
          <a:ext cx="788449" cy="788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C6C5BC-E307-4C14-ADF0-A172839B2292}">
      <dsp:nvSpPr>
        <dsp:cNvPr id="0" name=""/>
        <dsp:cNvSpPr/>
      </dsp:nvSpPr>
      <dsp:spPr>
        <a:xfrm>
          <a:off x="571915" y="2065312"/>
          <a:ext cx="4302403" cy="946107"/>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665" tIns="35560" rIns="35560" bIns="35560" numCol="1" spcCol="1270" anchor="ctr" anchorCtr="0">
          <a:noAutofit/>
        </a:bodyPr>
        <a:lstStyle/>
        <a:p>
          <a:pPr marL="0" lvl="0" indent="0" algn="just" defTabSz="622300">
            <a:lnSpc>
              <a:spcPct val="90000"/>
            </a:lnSpc>
            <a:spcBef>
              <a:spcPct val="0"/>
            </a:spcBef>
            <a:spcAft>
              <a:spcPts val="0"/>
            </a:spcAft>
            <a:buNone/>
          </a:pPr>
          <a:r>
            <a:rPr lang="el-GR" sz="1400" kern="1200" dirty="0">
              <a:effectLst/>
              <a:latin typeface="Calibri" panose="020F0502020204030204" pitchFamily="34" charset="0"/>
              <a:ea typeface="Tahoma" panose="020B0604030504040204" pitchFamily="34" charset="0"/>
              <a:cs typeface="Calibri" panose="020F0502020204030204" pitchFamily="34" charset="0"/>
            </a:rPr>
            <a:t>Π/Υ εντάξεων: </a:t>
          </a:r>
          <a:r>
            <a:rPr lang="el-GR" sz="1400" b="1" kern="1200" dirty="0">
              <a:effectLst/>
              <a:latin typeface="Calibri" panose="020F0502020204030204" pitchFamily="34" charset="0"/>
              <a:ea typeface="Tahoma" panose="020B0604030504040204" pitchFamily="34" charset="0"/>
              <a:cs typeface="Calibri" panose="020F0502020204030204" pitchFamily="34" charset="0"/>
            </a:rPr>
            <a:t>4.228.981,39 χιλ. €. </a:t>
          </a:r>
        </a:p>
        <a:p>
          <a:pPr marL="0" lvl="0" indent="0" algn="just" defTabSz="622300">
            <a:lnSpc>
              <a:spcPct val="90000"/>
            </a:lnSpc>
            <a:spcBef>
              <a:spcPct val="0"/>
            </a:spcBef>
            <a:spcAft>
              <a:spcPts val="0"/>
            </a:spcAft>
            <a:buNone/>
          </a:pPr>
          <a:r>
            <a:rPr lang="el-GR" sz="1400" b="0" kern="1200" dirty="0">
              <a:effectLst/>
              <a:latin typeface="Calibri" panose="020F0502020204030204" pitchFamily="34" charset="0"/>
              <a:ea typeface="Tahoma" panose="020B0604030504040204" pitchFamily="34" charset="0"/>
              <a:cs typeface="Calibri" panose="020F0502020204030204" pitchFamily="34" charset="0"/>
            </a:rPr>
            <a:t>Ποσοστό επί των Προσκλήσεων</a:t>
          </a:r>
          <a:r>
            <a:rPr lang="el-GR" sz="1400" b="1" kern="1200" dirty="0">
              <a:effectLst/>
              <a:latin typeface="Calibri" panose="020F0502020204030204" pitchFamily="34" charset="0"/>
              <a:ea typeface="Tahoma" panose="020B0604030504040204" pitchFamily="34" charset="0"/>
              <a:cs typeface="Calibri" panose="020F0502020204030204" pitchFamily="34" charset="0"/>
            </a:rPr>
            <a:t>: 112,88% </a:t>
          </a:r>
          <a:r>
            <a:rPr lang="el-GR" sz="1400" kern="1200" dirty="0">
              <a:effectLst/>
              <a:latin typeface="Calibri" panose="020F0502020204030204" pitchFamily="34" charset="0"/>
              <a:ea typeface="Tahoma" panose="020B0604030504040204" pitchFamily="34" charset="0"/>
              <a:cs typeface="Calibri" panose="020F0502020204030204" pitchFamily="34" charset="0"/>
            </a:rPr>
            <a:t>απεικονίζοντας τη μεγάλη ζήτηση των φορέων για χρηματοδότηση για την υλοποίηση έργων ΕΤΑΚ.</a:t>
          </a:r>
          <a:endParaRPr lang="en-GB" sz="1400" kern="1200" dirty="0"/>
        </a:p>
      </dsp:txBody>
      <dsp:txXfrm>
        <a:off x="571915" y="2065312"/>
        <a:ext cx="4302403" cy="946107"/>
      </dsp:txXfrm>
    </dsp:sp>
    <dsp:sp modelId="{AE70D3C0-6929-4F4D-B761-D88BEC69AC19}">
      <dsp:nvSpPr>
        <dsp:cNvPr id="0" name=""/>
        <dsp:cNvSpPr/>
      </dsp:nvSpPr>
      <dsp:spPr>
        <a:xfrm>
          <a:off x="273164" y="2106001"/>
          <a:ext cx="788449" cy="788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49D866-8E09-40EF-8F92-88A16E093A2D}">
      <dsp:nvSpPr>
        <dsp:cNvPr id="0" name=""/>
        <dsp:cNvSpPr/>
      </dsp:nvSpPr>
      <dsp:spPr>
        <a:xfrm>
          <a:off x="570078" y="3121327"/>
          <a:ext cx="4306104" cy="804117"/>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665" tIns="35560" rIns="35560" bIns="35560" numCol="1" spcCol="1270" anchor="ctr" anchorCtr="0">
          <a:noAutofit/>
        </a:bodyPr>
        <a:lstStyle/>
        <a:p>
          <a:pPr marL="0" lvl="0" indent="0" algn="just" defTabSz="622300">
            <a:lnSpc>
              <a:spcPct val="90000"/>
            </a:lnSpc>
            <a:spcBef>
              <a:spcPct val="0"/>
            </a:spcBef>
            <a:spcAft>
              <a:spcPts val="0"/>
            </a:spcAft>
            <a:buNone/>
          </a:pPr>
          <a:r>
            <a:rPr lang="el-GR" sz="1400" kern="1200" dirty="0">
              <a:effectLst/>
              <a:latin typeface="Calibri" panose="020F0502020204030204" pitchFamily="34" charset="0"/>
              <a:ea typeface="Tahoma" panose="020B0604030504040204" pitchFamily="34" charset="0"/>
              <a:cs typeface="Calibri" panose="020F0502020204030204" pitchFamily="34" charset="0"/>
            </a:rPr>
            <a:t>Π/Υ συμβάσεων: </a:t>
          </a:r>
          <a:r>
            <a:rPr lang="el-GR" sz="1400" b="1" kern="1200" dirty="0">
              <a:effectLst/>
              <a:latin typeface="Calibri" panose="020F0502020204030204" pitchFamily="34" charset="0"/>
              <a:ea typeface="Tahoma" panose="020B0604030504040204" pitchFamily="34" charset="0"/>
              <a:cs typeface="Calibri" panose="020F0502020204030204" pitchFamily="34" charset="0"/>
            </a:rPr>
            <a:t>4.047.525,52 χιλ. €. </a:t>
          </a:r>
        </a:p>
        <a:p>
          <a:pPr marL="0" lvl="0" indent="0" algn="just" defTabSz="622300">
            <a:lnSpc>
              <a:spcPct val="90000"/>
            </a:lnSpc>
            <a:spcBef>
              <a:spcPct val="0"/>
            </a:spcBef>
            <a:spcAft>
              <a:spcPts val="0"/>
            </a:spcAft>
            <a:buNone/>
          </a:pPr>
          <a:r>
            <a:rPr lang="el-GR" sz="1400" b="0" kern="1200" dirty="0">
              <a:effectLst/>
              <a:latin typeface="Calibri" panose="020F0502020204030204" pitchFamily="34" charset="0"/>
              <a:ea typeface="Tahoma" panose="020B0604030504040204" pitchFamily="34" charset="0"/>
              <a:cs typeface="Calibri" panose="020F0502020204030204" pitchFamily="34" charset="0"/>
            </a:rPr>
            <a:t>Ποσοστό επί των Προσκλήσεων</a:t>
          </a:r>
          <a:r>
            <a:rPr lang="el-GR" sz="1400" b="1" kern="1200" dirty="0">
              <a:effectLst/>
              <a:latin typeface="Calibri" panose="020F0502020204030204" pitchFamily="34" charset="0"/>
              <a:ea typeface="Tahoma" panose="020B0604030504040204" pitchFamily="34" charset="0"/>
              <a:cs typeface="Calibri" panose="020F0502020204030204" pitchFamily="34" charset="0"/>
            </a:rPr>
            <a:t>: 108,04%. </a:t>
          </a:r>
        </a:p>
        <a:p>
          <a:pPr marL="0" lvl="0" indent="0" algn="just" defTabSz="622300">
            <a:lnSpc>
              <a:spcPct val="90000"/>
            </a:lnSpc>
            <a:spcBef>
              <a:spcPct val="0"/>
            </a:spcBef>
            <a:spcAft>
              <a:spcPts val="0"/>
            </a:spcAft>
            <a:buNone/>
          </a:pPr>
          <a:r>
            <a:rPr lang="el-GR" sz="1400" b="0" kern="1200" dirty="0">
              <a:effectLst/>
              <a:latin typeface="Calibri" panose="020F0502020204030204" pitchFamily="34" charset="0"/>
              <a:ea typeface="Tahoma" panose="020B0604030504040204" pitchFamily="34" charset="0"/>
              <a:cs typeface="Calibri" panose="020F0502020204030204" pitchFamily="34" charset="0"/>
            </a:rPr>
            <a:t>Ποσοστό επί των εντάξεων</a:t>
          </a:r>
          <a:r>
            <a:rPr lang="el-GR" sz="1400" b="1" kern="1200" dirty="0">
              <a:effectLst/>
              <a:latin typeface="Calibri" panose="020F0502020204030204" pitchFamily="34" charset="0"/>
              <a:ea typeface="Tahoma" panose="020B0604030504040204" pitchFamily="34" charset="0"/>
              <a:cs typeface="Calibri" panose="020F0502020204030204" pitchFamily="34" charset="0"/>
            </a:rPr>
            <a:t>: 95,71%.</a:t>
          </a:r>
          <a:endParaRPr lang="en-GB" sz="1400" kern="1200" dirty="0"/>
        </a:p>
      </dsp:txBody>
      <dsp:txXfrm>
        <a:off x="570078" y="3121327"/>
        <a:ext cx="4306104" cy="804117"/>
      </dsp:txXfrm>
    </dsp:sp>
    <dsp:sp modelId="{11F50DB5-69E0-466F-8F41-3BDE0A5E2E1F}">
      <dsp:nvSpPr>
        <dsp:cNvPr id="0" name=""/>
        <dsp:cNvSpPr/>
      </dsp:nvSpPr>
      <dsp:spPr>
        <a:xfrm>
          <a:off x="118349" y="3149148"/>
          <a:ext cx="788449" cy="788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E735C37-FB41-4F06-A8A7-8D03410ABA41}">
      <dsp:nvSpPr>
        <dsp:cNvPr id="0" name=""/>
        <dsp:cNvSpPr/>
      </dsp:nvSpPr>
      <dsp:spPr>
        <a:xfrm>
          <a:off x="445917" y="4145075"/>
          <a:ext cx="4443193" cy="63075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0665" tIns="35560" rIns="35560" bIns="35560" numCol="1" spcCol="1270" anchor="ctr" anchorCtr="0">
          <a:noAutofit/>
        </a:bodyPr>
        <a:lstStyle/>
        <a:p>
          <a:pPr marL="0" lvl="0" indent="0" algn="just" defTabSz="622300">
            <a:lnSpc>
              <a:spcPct val="90000"/>
            </a:lnSpc>
            <a:spcBef>
              <a:spcPct val="0"/>
            </a:spcBef>
            <a:spcAft>
              <a:spcPts val="0"/>
            </a:spcAft>
            <a:buNone/>
          </a:pPr>
          <a:r>
            <a:rPr lang="el-GR" sz="1400" kern="1200" dirty="0">
              <a:effectLst/>
              <a:latin typeface="Calibri" panose="020F0502020204030204" pitchFamily="34" charset="0"/>
              <a:ea typeface="Tahoma" panose="020B0604030504040204" pitchFamily="34" charset="0"/>
              <a:cs typeface="Calibri" panose="020F0502020204030204" pitchFamily="34" charset="0"/>
            </a:rPr>
            <a:t>Βάσει των παραπάνω η απορρόφηση του εγκεκριμένου προϋπολογισμού κρίνεται ως υψηλή</a:t>
          </a:r>
          <a:endParaRPr lang="en-GB" sz="1400" kern="1200" dirty="0"/>
        </a:p>
      </dsp:txBody>
      <dsp:txXfrm>
        <a:off x="445917" y="4145075"/>
        <a:ext cx="4443193" cy="630759"/>
      </dsp:txXfrm>
    </dsp:sp>
    <dsp:sp modelId="{D4ECC2B8-7976-49C5-A41B-12794BC7D1EC}">
      <dsp:nvSpPr>
        <dsp:cNvPr id="0" name=""/>
        <dsp:cNvSpPr/>
      </dsp:nvSpPr>
      <dsp:spPr>
        <a:xfrm>
          <a:off x="-43248" y="4068091"/>
          <a:ext cx="788449" cy="78844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486716" y="-136805"/>
          <a:ext cx="995850" cy="1037593"/>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513988" y="122493"/>
          <a:ext cx="10935369" cy="469406"/>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3206" tIns="40640" rIns="40640" bIns="40640" numCol="1" spcCol="1270" anchor="ctr" anchorCtr="0">
          <a:noAutofit/>
        </a:bodyPr>
        <a:lstStyle/>
        <a:p>
          <a:pPr marL="0" lvl="0" indent="0" algn="just" defTabSz="711200">
            <a:lnSpc>
              <a:spcPct val="100000"/>
            </a:lnSpc>
            <a:spcBef>
              <a:spcPct val="0"/>
            </a:spcBef>
            <a:spcAft>
              <a:spcPts val="0"/>
            </a:spcAft>
            <a:buNone/>
          </a:pPr>
          <a:r>
            <a:rPr lang="el-GR" sz="1600" kern="1200" dirty="0"/>
            <a:t>Βαθμός εφαρμογής του Σχεδίου Δράσης της </a:t>
          </a:r>
          <a:r>
            <a:rPr lang="en-GB" sz="1600" kern="1200" dirty="0"/>
            <a:t>RIS</a:t>
          </a:r>
          <a:r>
            <a:rPr lang="el-GR" sz="1600" kern="1200" dirty="0"/>
            <a:t>3 για το ΕΠΑνΕΚ, το ΕΠΑΝΑΔ-ΔΒΜ και το ΕΠ ΜΔΤ ανά Κωδικό Δράσης της ΕΣΕΕ και Επενδυτικής Προτεραιότητας.</a:t>
          </a:r>
          <a:r>
            <a:rPr lang="el-GR" sz="1600" kern="1200" dirty="0">
              <a:effectLst/>
              <a:latin typeface="Calibri" panose="020F0502020204030204" pitchFamily="34" charset="0"/>
              <a:ea typeface="Tahoma" panose="020B0604030504040204" pitchFamily="34" charset="0"/>
              <a:cs typeface="Calibri" panose="020F0502020204030204" pitchFamily="34" charset="0"/>
            </a:rPr>
            <a:t> </a:t>
          </a:r>
        </a:p>
      </dsp:txBody>
      <dsp:txXfrm>
        <a:off x="513988" y="122493"/>
        <a:ext cx="10935369" cy="469406"/>
      </dsp:txXfrm>
    </dsp:sp>
    <dsp:sp modelId="{CC5A9D26-ECE7-4B5D-87EA-54DB2BEA8E14}">
      <dsp:nvSpPr>
        <dsp:cNvPr id="0" name=""/>
        <dsp:cNvSpPr/>
      </dsp:nvSpPr>
      <dsp:spPr>
        <a:xfrm>
          <a:off x="232396" y="144531"/>
          <a:ext cx="474919" cy="474919"/>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33EBFB-B863-4E0B-8CE5-B51648664D4A}">
      <dsp:nvSpPr>
        <dsp:cNvPr id="0" name=""/>
        <dsp:cNvSpPr/>
      </dsp:nvSpPr>
      <dsp:spPr>
        <a:xfrm>
          <a:off x="1340" y="0"/>
          <a:ext cx="4866347" cy="5081587"/>
        </a:xfrm>
        <a:prstGeom prst="roundRect">
          <a:avLst>
            <a:gd name="adj" fmla="val 10000"/>
          </a:avLst>
        </a:prstGeom>
        <a:solidFill>
          <a:srgbClr val="FFE9C9"/>
        </a:solidFill>
        <a:ln w="9525">
          <a:solidFill>
            <a:srgbClr val="886B48"/>
          </a:solid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Clr>
              <a:srgbClr val="C00000"/>
            </a:buClr>
            <a:buFont typeface="Wingdings" panose="05000000000000000000" pitchFamily="2" charset="2"/>
            <a:buNone/>
          </a:pPr>
          <a:r>
            <a:rPr lang="en-GB" sz="1600" b="1" kern="1200" dirty="0" err="1"/>
            <a:t>Εμ</a:t>
          </a:r>
          <a:r>
            <a:rPr lang="en-GB" sz="1600" b="1" kern="1200" dirty="0"/>
            <a:t>βληματικές πρωτοβουλίες</a:t>
          </a:r>
        </a:p>
      </dsp:txBody>
      <dsp:txXfrm>
        <a:off x="1340" y="0"/>
        <a:ext cx="4866347" cy="1524476"/>
      </dsp:txXfrm>
    </dsp:sp>
    <dsp:sp modelId="{D1C966FB-0B22-467F-AC49-00150A09F5B1}">
      <dsp:nvSpPr>
        <dsp:cNvPr id="0" name=""/>
        <dsp:cNvSpPr/>
      </dsp:nvSpPr>
      <dsp:spPr>
        <a:xfrm>
          <a:off x="513202" y="1001419"/>
          <a:ext cx="3893077" cy="511232"/>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1" i="1" kern="1200" dirty="0"/>
            <a:t>H</a:t>
          </a:r>
          <a:r>
            <a:rPr lang="el-GR" sz="1200" b="1" i="1" kern="1200" dirty="0"/>
            <a:t> εμβληματική δράση για την εκπόνηση επιδημιολογικής μελέτης του ιού </a:t>
          </a:r>
          <a:r>
            <a:rPr lang="en-GB" sz="1200" b="1" i="1" kern="1200" dirty="0"/>
            <a:t>SARS</a:t>
          </a:r>
          <a:r>
            <a:rPr lang="el-GR" sz="1200" b="1" i="1" kern="1200" dirty="0"/>
            <a:t>-</a:t>
          </a:r>
          <a:r>
            <a:rPr lang="en-GB" sz="1200" b="1" i="1" kern="1200" dirty="0" err="1"/>
            <a:t>CoV</a:t>
          </a:r>
          <a:r>
            <a:rPr lang="el-GR" sz="1200" b="1" i="1" kern="1200" dirty="0"/>
            <a:t>-2.</a:t>
          </a:r>
          <a:endParaRPr lang="en-GB" sz="1200" b="1" i="1" kern="1200" dirty="0"/>
        </a:p>
      </dsp:txBody>
      <dsp:txXfrm>
        <a:off x="528175" y="1016392"/>
        <a:ext cx="3863131" cy="481286"/>
      </dsp:txXfrm>
    </dsp:sp>
    <dsp:sp modelId="{976A6A8E-A318-45AC-A4D0-ED44A6C06727}">
      <dsp:nvSpPr>
        <dsp:cNvPr id="0" name=""/>
        <dsp:cNvSpPr/>
      </dsp:nvSpPr>
      <dsp:spPr>
        <a:xfrm>
          <a:off x="528462" y="1563804"/>
          <a:ext cx="3893077" cy="41630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dirty="0"/>
            <a:t>Εθνικό Δίκτυο Έρευνας Γενετικών Νευροεκφυλιστικών Παθήσεων</a:t>
          </a:r>
        </a:p>
      </dsp:txBody>
      <dsp:txXfrm>
        <a:off x="540655" y="1575997"/>
        <a:ext cx="3868691" cy="391923"/>
      </dsp:txXfrm>
    </dsp:sp>
    <dsp:sp modelId="{91FEEE46-887A-4601-A484-17341DEDD207}">
      <dsp:nvSpPr>
        <dsp:cNvPr id="0" name=""/>
        <dsp:cNvSpPr/>
      </dsp:nvSpPr>
      <dsp:spPr>
        <a:xfrm>
          <a:off x="528462" y="2030244"/>
          <a:ext cx="3893077" cy="20620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a:t>Κβαντικές Τεχνολογίες στην Ελλάδα</a:t>
          </a:r>
          <a:endParaRPr lang="en-GB" sz="1200" b="1" i="1" kern="1200"/>
        </a:p>
      </dsp:txBody>
      <dsp:txXfrm>
        <a:off x="534502" y="2036284"/>
        <a:ext cx="3880997" cy="194129"/>
      </dsp:txXfrm>
    </dsp:sp>
    <dsp:sp modelId="{AD45909D-A9EC-40D4-9796-43D97B2A4AF7}">
      <dsp:nvSpPr>
        <dsp:cNvPr id="0" name=""/>
        <dsp:cNvSpPr/>
      </dsp:nvSpPr>
      <dsp:spPr>
        <a:xfrm>
          <a:off x="528462" y="2297734"/>
          <a:ext cx="3893077" cy="455706"/>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dirty="0"/>
            <a:t>Εθνικό Δίκτυο Αγροδιατροφής, για την ανάδειξη των ποιοτικών χαρακτηριστικών παραδοσιακών προϊόντων (Ελιά, Αμπέλι, Μέλισσα)</a:t>
          </a:r>
          <a:endParaRPr lang="en-GB" sz="1200" b="1" i="1" kern="1200" dirty="0"/>
        </a:p>
      </dsp:txBody>
      <dsp:txXfrm>
        <a:off x="541809" y="2311081"/>
        <a:ext cx="3866383" cy="429012"/>
      </dsp:txXfrm>
    </dsp:sp>
    <dsp:sp modelId="{D587E0EE-C4ED-43C9-BF7E-E92AAF69677D}">
      <dsp:nvSpPr>
        <dsp:cNvPr id="0" name=""/>
        <dsp:cNvSpPr/>
      </dsp:nvSpPr>
      <dsp:spPr>
        <a:xfrm>
          <a:off x="528462" y="2772116"/>
          <a:ext cx="3893077" cy="352281"/>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dirty="0"/>
            <a:t>Εθνικό Δίκτυο για την Κλιματική Αλλαγή και τις επιπτώσεις της </a:t>
          </a:r>
          <a:endParaRPr lang="en-GB" sz="1200" b="1" i="1" kern="1200" dirty="0"/>
        </a:p>
      </dsp:txBody>
      <dsp:txXfrm>
        <a:off x="538780" y="2782434"/>
        <a:ext cx="3872441" cy="331645"/>
      </dsp:txXfrm>
    </dsp:sp>
    <dsp:sp modelId="{EC6E39E8-255A-47B9-9725-D532C5A1C955}">
      <dsp:nvSpPr>
        <dsp:cNvPr id="0" name=""/>
        <dsp:cNvSpPr/>
      </dsp:nvSpPr>
      <dsp:spPr>
        <a:xfrm>
          <a:off x="528462" y="3141812"/>
          <a:ext cx="3893077" cy="333264"/>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dirty="0"/>
            <a:t>Δράση στην Αγροδιατροφή των νήσων της περιφέρειας Βορείου Αιγαίου</a:t>
          </a:r>
          <a:endParaRPr lang="en-GB" sz="1200" b="1" i="1" kern="1200" dirty="0"/>
        </a:p>
      </dsp:txBody>
      <dsp:txXfrm>
        <a:off x="538223" y="3151573"/>
        <a:ext cx="3873555" cy="313742"/>
      </dsp:txXfrm>
    </dsp:sp>
    <dsp:sp modelId="{C4D2BADD-79BA-4FF6-BA20-BCC8EE7C8D0B}">
      <dsp:nvSpPr>
        <dsp:cNvPr id="0" name=""/>
        <dsp:cNvSpPr/>
      </dsp:nvSpPr>
      <dsp:spPr>
        <a:xfrm>
          <a:off x="528462" y="3537397"/>
          <a:ext cx="3893077" cy="33128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dirty="0"/>
            <a:t>Δράση για την Έρευνα στον Αγροδιατροφικό Τομέα της Κρήτης</a:t>
          </a:r>
          <a:endParaRPr lang="en-GB" sz="1200" b="1" i="1" kern="1200" dirty="0"/>
        </a:p>
      </dsp:txBody>
      <dsp:txXfrm>
        <a:off x="538165" y="3547100"/>
        <a:ext cx="3873671" cy="311883"/>
      </dsp:txXfrm>
    </dsp:sp>
    <dsp:sp modelId="{E2DA0232-F7DE-4605-B3DE-51EE36A33D96}">
      <dsp:nvSpPr>
        <dsp:cNvPr id="0" name=""/>
        <dsp:cNvSpPr/>
      </dsp:nvSpPr>
      <dsp:spPr>
        <a:xfrm>
          <a:off x="528462" y="3902264"/>
          <a:ext cx="3893077" cy="48297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dirty="0"/>
            <a:t>Δημιουργία Κέντρου Καινοτομίας στην Αθήνα</a:t>
          </a:r>
          <a:endParaRPr lang="en-GB" sz="1200" b="1" i="1" kern="1200" dirty="0"/>
        </a:p>
      </dsp:txBody>
      <dsp:txXfrm>
        <a:off x="542608" y="3916410"/>
        <a:ext cx="3864785" cy="454687"/>
      </dsp:txXfrm>
    </dsp:sp>
    <dsp:sp modelId="{163F2D34-4A95-41A2-A146-68AEF3E07601}">
      <dsp:nvSpPr>
        <dsp:cNvPr id="0" name=""/>
        <dsp:cNvSpPr/>
      </dsp:nvSpPr>
      <dsp:spPr>
        <a:xfrm>
          <a:off x="5242006" y="0"/>
          <a:ext cx="2206693" cy="5081587"/>
        </a:xfrm>
        <a:prstGeom prst="roundRect">
          <a:avLst>
            <a:gd name="adj" fmla="val 10000"/>
          </a:avLst>
        </a:prstGeom>
        <a:solidFill>
          <a:srgbClr val="FFE9C9"/>
        </a:solidFill>
        <a:ln w="9525">
          <a:solidFill>
            <a:srgbClr val="886B48"/>
          </a:solid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en-GB" sz="1600" b="1" kern="1200" dirty="0">
              <a:solidFill>
                <a:prstClr val="black">
                  <a:hueOff val="0"/>
                  <a:satOff val="0"/>
                  <a:lumOff val="0"/>
                  <a:alphaOff val="0"/>
                </a:prstClr>
              </a:solidFill>
              <a:latin typeface="Calibri" panose="020F0502020204030204"/>
              <a:ea typeface="+mn-ea"/>
              <a:cs typeface="+mn-cs"/>
            </a:rPr>
            <a:t>Δράσεις ΕΛΙΔΕΚ</a:t>
          </a:r>
        </a:p>
      </dsp:txBody>
      <dsp:txXfrm>
        <a:off x="5242006" y="0"/>
        <a:ext cx="2206693" cy="1524476"/>
      </dsp:txXfrm>
    </dsp:sp>
    <dsp:sp modelId="{BA6C7BF9-75F2-49C0-A3B3-AAFE5D0BA1EE}">
      <dsp:nvSpPr>
        <dsp:cNvPr id="0" name=""/>
        <dsp:cNvSpPr/>
      </dsp:nvSpPr>
      <dsp:spPr>
        <a:xfrm>
          <a:off x="5462637" y="1524600"/>
          <a:ext cx="1765354" cy="74027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mj-lt"/>
            <a:buNone/>
          </a:pPr>
          <a:r>
            <a:rPr lang="el-GR" sz="1200" b="1" i="1" kern="1200" dirty="0"/>
            <a:t>Δράση υποτροφιών για υποψήφιους διδάκτορες</a:t>
          </a:r>
          <a:endParaRPr lang="en-GB" sz="1200" b="1" i="1" kern="1200" dirty="0"/>
        </a:p>
      </dsp:txBody>
      <dsp:txXfrm>
        <a:off x="5484319" y="1546282"/>
        <a:ext cx="1721990" cy="696915"/>
      </dsp:txXfrm>
    </dsp:sp>
    <dsp:sp modelId="{8F7EB4D0-73D2-43BD-AC0E-918CAD3B33CB}">
      <dsp:nvSpPr>
        <dsp:cNvPr id="0" name=""/>
        <dsp:cNvSpPr/>
      </dsp:nvSpPr>
      <dsp:spPr>
        <a:xfrm>
          <a:off x="5462637" y="2378768"/>
          <a:ext cx="1765354" cy="74027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mj-lt"/>
            <a:buNone/>
          </a:pPr>
          <a:r>
            <a:rPr lang="el-GR" sz="1200" b="1" i="1" kern="1200" dirty="0"/>
            <a:t>Δράση ερευνητικών έργων για την ενίσχυση Μεταδιδακτόρων Ερευνητών/τριών</a:t>
          </a:r>
          <a:endParaRPr lang="en-GB" sz="1200" b="1" i="1" kern="1200" dirty="0"/>
        </a:p>
      </dsp:txBody>
      <dsp:txXfrm>
        <a:off x="5484319" y="2400450"/>
        <a:ext cx="1721990" cy="696915"/>
      </dsp:txXfrm>
    </dsp:sp>
    <dsp:sp modelId="{3110CD76-D421-4CCF-A921-CE8FF89A4C80}">
      <dsp:nvSpPr>
        <dsp:cNvPr id="0" name=""/>
        <dsp:cNvSpPr/>
      </dsp:nvSpPr>
      <dsp:spPr>
        <a:xfrm>
          <a:off x="5462637" y="3232936"/>
          <a:ext cx="1765354" cy="74027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mj-lt"/>
            <a:buNone/>
          </a:pPr>
          <a:r>
            <a:rPr lang="el-GR" sz="1200" b="1" i="1" kern="1200" dirty="0"/>
            <a:t>Δράση ερευνητικών έργων για την ενίσχυση των μελών ΔΕΠ και Ερευνητών/τριών</a:t>
          </a:r>
          <a:endParaRPr lang="en-GB" sz="1200" b="1" i="1" kern="1200" dirty="0"/>
        </a:p>
      </dsp:txBody>
      <dsp:txXfrm>
        <a:off x="5484319" y="3254618"/>
        <a:ext cx="1721990" cy="696915"/>
      </dsp:txXfrm>
    </dsp:sp>
    <dsp:sp modelId="{AB0E5DE8-0581-4D3D-AD3A-7F076CEAA15F}">
      <dsp:nvSpPr>
        <dsp:cNvPr id="0" name=""/>
        <dsp:cNvSpPr/>
      </dsp:nvSpPr>
      <dsp:spPr>
        <a:xfrm>
          <a:off x="5462637" y="4087104"/>
          <a:ext cx="1765354" cy="740279"/>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Font typeface="+mj-lt"/>
            <a:buNone/>
          </a:pPr>
          <a:r>
            <a:rPr lang="el-GR" sz="1200" b="1" i="1" kern="1200" dirty="0"/>
            <a:t>Δράση «Επιστήμη και Κοινωνία» «Κόμβοι Έρευνας, Καινοτομίας και Διάχυσης»</a:t>
          </a:r>
          <a:endParaRPr lang="en-GB" sz="1200" b="1" i="1" kern="1200" dirty="0"/>
        </a:p>
      </dsp:txBody>
      <dsp:txXfrm>
        <a:off x="5484319" y="4108786"/>
        <a:ext cx="1721990" cy="696915"/>
      </dsp:txXfrm>
    </dsp:sp>
    <dsp:sp modelId="{8D9F8643-E427-4198-B854-5BEF84F0A569}">
      <dsp:nvSpPr>
        <dsp:cNvPr id="0" name=""/>
        <dsp:cNvSpPr/>
      </dsp:nvSpPr>
      <dsp:spPr>
        <a:xfrm>
          <a:off x="7813676" y="0"/>
          <a:ext cx="1974714" cy="5081587"/>
        </a:xfrm>
        <a:prstGeom prst="roundRect">
          <a:avLst>
            <a:gd name="adj" fmla="val 10000"/>
          </a:avLst>
        </a:prstGeom>
        <a:solidFill>
          <a:srgbClr val="FFE9C9"/>
        </a:solidFill>
        <a:ln w="9525">
          <a:solidFill>
            <a:srgbClr val="886B48"/>
          </a:solid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Clr>
              <a:srgbClr val="C00000"/>
            </a:buClr>
            <a:buFont typeface="Wingdings" panose="05000000000000000000" pitchFamily="2" charset="2"/>
            <a:buNone/>
          </a:pPr>
          <a:r>
            <a:rPr lang="el-GR" sz="1600" b="1" kern="1200" dirty="0">
              <a:solidFill>
                <a:prstClr val="black">
                  <a:hueOff val="0"/>
                  <a:satOff val="0"/>
                  <a:lumOff val="0"/>
                  <a:alphaOff val="0"/>
                </a:prstClr>
              </a:solidFill>
              <a:latin typeface="Calibri" panose="020F0502020204030204"/>
              <a:ea typeface="+mn-ea"/>
              <a:cs typeface="+mn-cs"/>
            </a:rPr>
            <a:t>Εθνικό Σχέδιο Ανάκαμψης</a:t>
          </a:r>
          <a:r>
            <a:rPr lang="en-GB" sz="1600" b="1" kern="1200" dirty="0">
              <a:solidFill>
                <a:prstClr val="black">
                  <a:hueOff val="0"/>
                  <a:satOff val="0"/>
                  <a:lumOff val="0"/>
                  <a:alphaOff val="0"/>
                </a:prstClr>
              </a:solidFill>
              <a:latin typeface="Calibri" panose="020F0502020204030204"/>
              <a:ea typeface="+mn-ea"/>
              <a:cs typeface="+mn-cs"/>
            </a:rPr>
            <a:t> </a:t>
          </a:r>
          <a:r>
            <a:rPr lang="el-GR" sz="1600" b="1" kern="1200" dirty="0">
              <a:solidFill>
                <a:prstClr val="black">
                  <a:hueOff val="0"/>
                  <a:satOff val="0"/>
                  <a:lumOff val="0"/>
                  <a:alphaOff val="0"/>
                </a:prstClr>
              </a:solidFill>
              <a:latin typeface="Calibri" panose="020F0502020204030204"/>
              <a:ea typeface="+mn-ea"/>
              <a:cs typeface="+mn-cs"/>
            </a:rPr>
            <a:t>και</a:t>
          </a:r>
          <a:r>
            <a:rPr lang="en-GB" sz="1600" b="1" kern="1200" dirty="0">
              <a:solidFill>
                <a:prstClr val="black">
                  <a:hueOff val="0"/>
                  <a:satOff val="0"/>
                  <a:lumOff val="0"/>
                  <a:alphaOff val="0"/>
                </a:prstClr>
              </a:solidFill>
              <a:latin typeface="Calibri" panose="020F0502020204030204"/>
              <a:ea typeface="+mn-ea"/>
              <a:cs typeface="+mn-cs"/>
            </a:rPr>
            <a:t> </a:t>
          </a:r>
          <a:r>
            <a:rPr lang="el-GR" sz="1600" b="1" kern="1200" dirty="0">
              <a:solidFill>
                <a:prstClr val="black">
                  <a:hueOff val="0"/>
                  <a:satOff val="0"/>
                  <a:lumOff val="0"/>
                  <a:alphaOff val="0"/>
                </a:prstClr>
              </a:solidFill>
              <a:latin typeface="Calibri" panose="020F0502020204030204"/>
              <a:ea typeface="+mn-ea"/>
              <a:cs typeface="+mn-cs"/>
            </a:rPr>
            <a:t>Ανθεκτικότητας Ελλάδα 2.0</a:t>
          </a:r>
        </a:p>
      </dsp:txBody>
      <dsp:txXfrm>
        <a:off x="7813676" y="0"/>
        <a:ext cx="1974714" cy="1524476"/>
      </dsp:txXfrm>
    </dsp:sp>
    <dsp:sp modelId="{5B385B58-2BD2-48F5-B83F-3E6F07EEFC6C}">
      <dsp:nvSpPr>
        <dsp:cNvPr id="0" name=""/>
        <dsp:cNvSpPr/>
      </dsp:nvSpPr>
      <dsp:spPr>
        <a:xfrm>
          <a:off x="8011108" y="1525964"/>
          <a:ext cx="1579771" cy="1532167"/>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kern="1200"/>
            <a:t>Δράση «ΧΡΗΜΑΤΟΔΟΤΗΣΗ ΤΗΣ ΚΑΙΝΟΤΟΜΙΑΣ - </a:t>
          </a:r>
          <a:r>
            <a:rPr lang="en-GB" sz="1200" b="1" kern="1200"/>
            <a:t>HORIZON</a:t>
          </a:r>
          <a:r>
            <a:rPr lang="el-GR" sz="1200" b="1" kern="1200"/>
            <a:t> 2020» - Ελλάδα 2.0</a:t>
          </a:r>
          <a:endParaRPr lang="en-GB" sz="1200" b="1" kern="1200"/>
        </a:p>
      </dsp:txBody>
      <dsp:txXfrm>
        <a:off x="8055984" y="1570840"/>
        <a:ext cx="1490019" cy="1442415"/>
      </dsp:txXfrm>
    </dsp:sp>
    <dsp:sp modelId="{42198461-1F0B-4AB6-B53E-1EAC54981CF7}">
      <dsp:nvSpPr>
        <dsp:cNvPr id="0" name=""/>
        <dsp:cNvSpPr/>
      </dsp:nvSpPr>
      <dsp:spPr>
        <a:xfrm>
          <a:off x="8011108" y="3293850"/>
          <a:ext cx="1579771" cy="1532167"/>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l-GR" sz="1200" b="1" i="1" kern="1200"/>
            <a:t>Εμβληματικές δράσεις σε διαθεματικές επιστημονικές περιοχές με ειδικό ενδιαφέρον για την σύνδεση με τον παραγωγικό ιστό. </a:t>
          </a:r>
          <a:endParaRPr lang="en-GB" sz="1200" b="1" i="1" kern="1200"/>
        </a:p>
      </dsp:txBody>
      <dsp:txXfrm>
        <a:off x="8055984" y="3338726"/>
        <a:ext cx="1490019" cy="1442415"/>
      </dsp:txXfrm>
    </dsp:sp>
    <dsp:sp modelId="{153BF65B-E153-4BBA-8E9F-89B414EF0358}">
      <dsp:nvSpPr>
        <dsp:cNvPr id="0" name=""/>
        <dsp:cNvSpPr/>
      </dsp:nvSpPr>
      <dsp:spPr>
        <a:xfrm>
          <a:off x="10144023" y="0"/>
          <a:ext cx="1905758" cy="5081587"/>
        </a:xfrm>
        <a:prstGeom prst="roundRect">
          <a:avLst>
            <a:gd name="adj" fmla="val 10000"/>
          </a:avLst>
        </a:prstGeom>
        <a:solidFill>
          <a:srgbClr val="FFE9C9"/>
        </a:solidFill>
        <a:ln w="9525">
          <a:solidFill>
            <a:srgbClr val="886B48"/>
          </a:solidFill>
        </a:ln>
        <a:effectLst/>
      </dsp:spPr>
      <dsp:style>
        <a:lnRef idx="0">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533400">
            <a:lnSpc>
              <a:spcPct val="90000"/>
            </a:lnSpc>
            <a:spcBef>
              <a:spcPct val="0"/>
            </a:spcBef>
            <a:spcAft>
              <a:spcPct val="35000"/>
            </a:spcAft>
            <a:buClr>
              <a:srgbClr val="C00000"/>
            </a:buClr>
            <a:buFont typeface="Wingdings" panose="05000000000000000000" pitchFamily="2" charset="2"/>
            <a:buNone/>
          </a:pPr>
          <a:endParaRPr lang="en-GB" sz="1200" kern="1200" dirty="0">
            <a:solidFill>
              <a:prstClr val="black">
                <a:hueOff val="0"/>
                <a:satOff val="0"/>
                <a:lumOff val="0"/>
                <a:alphaOff val="0"/>
              </a:prstClr>
            </a:solidFill>
            <a:latin typeface="Calibri" panose="020F0502020204030204"/>
            <a:ea typeface="+mn-ea"/>
            <a:cs typeface="+mn-cs"/>
          </a:endParaRPr>
        </a:p>
      </dsp:txBody>
      <dsp:txXfrm>
        <a:off x="10144023" y="0"/>
        <a:ext cx="1905758" cy="1524476"/>
      </dsp:txXfrm>
    </dsp:sp>
    <dsp:sp modelId="{FBB3564C-610B-43EB-9EDB-56FDB19CA5E2}">
      <dsp:nvSpPr>
        <dsp:cNvPr id="0" name=""/>
        <dsp:cNvSpPr/>
      </dsp:nvSpPr>
      <dsp:spPr>
        <a:xfrm>
          <a:off x="10549887" y="536499"/>
          <a:ext cx="1305426" cy="99832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1" kern="1200">
              <a:solidFill>
                <a:prstClr val="black">
                  <a:hueOff val="0"/>
                  <a:satOff val="0"/>
                  <a:lumOff val="0"/>
                  <a:alphaOff val="0"/>
                </a:prstClr>
              </a:solidFill>
              <a:latin typeface="Calibri" panose="020F0502020204030204"/>
              <a:ea typeface="+mn-ea"/>
              <a:cs typeface="+mn-cs"/>
            </a:rPr>
            <a:t>Πρόγραμμα URBACT</a:t>
          </a:r>
          <a:endParaRPr lang="en-GB" sz="1200" b="1" kern="1200" dirty="0">
            <a:solidFill>
              <a:prstClr val="black">
                <a:hueOff val="0"/>
                <a:satOff val="0"/>
                <a:lumOff val="0"/>
                <a:alphaOff val="0"/>
              </a:prstClr>
            </a:solidFill>
            <a:latin typeface="Calibri" panose="020F0502020204030204"/>
            <a:ea typeface="+mn-ea"/>
            <a:cs typeface="+mn-cs"/>
          </a:endParaRPr>
        </a:p>
      </dsp:txBody>
      <dsp:txXfrm>
        <a:off x="10579127" y="565739"/>
        <a:ext cx="1246946" cy="939848"/>
      </dsp:txXfrm>
    </dsp:sp>
    <dsp:sp modelId="{6DCB512C-09F5-4186-833A-700C551F9808}">
      <dsp:nvSpPr>
        <dsp:cNvPr id="0" name=""/>
        <dsp:cNvSpPr/>
      </dsp:nvSpPr>
      <dsp:spPr>
        <a:xfrm>
          <a:off x="10557984" y="1892375"/>
          <a:ext cx="1305426" cy="99832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1" kern="1200">
              <a:solidFill>
                <a:prstClr val="black">
                  <a:hueOff val="0"/>
                  <a:satOff val="0"/>
                  <a:lumOff val="0"/>
                  <a:alphaOff val="0"/>
                </a:prstClr>
              </a:solidFill>
              <a:latin typeface="Calibri" panose="020F0502020204030204"/>
              <a:ea typeface="+mn-ea"/>
              <a:cs typeface="+mn-cs"/>
            </a:rPr>
            <a:t>Πρόγραμμα LIFE</a:t>
          </a:r>
          <a:endParaRPr lang="el-GR" sz="1200" b="1" kern="1200" dirty="0">
            <a:solidFill>
              <a:prstClr val="black">
                <a:hueOff val="0"/>
                <a:satOff val="0"/>
                <a:lumOff val="0"/>
                <a:alphaOff val="0"/>
              </a:prstClr>
            </a:solidFill>
            <a:latin typeface="Calibri" panose="020F0502020204030204"/>
            <a:ea typeface="+mn-ea"/>
            <a:cs typeface="+mn-cs"/>
          </a:endParaRPr>
        </a:p>
      </dsp:txBody>
      <dsp:txXfrm>
        <a:off x="10587224" y="1921615"/>
        <a:ext cx="1246946" cy="939848"/>
      </dsp:txXfrm>
    </dsp:sp>
    <dsp:sp modelId="{689C3C18-E112-4672-A193-9D9BAB4C0680}">
      <dsp:nvSpPr>
        <dsp:cNvPr id="0" name=""/>
        <dsp:cNvSpPr/>
      </dsp:nvSpPr>
      <dsp:spPr>
        <a:xfrm>
          <a:off x="10517340" y="3331930"/>
          <a:ext cx="1305426" cy="998328"/>
        </a:xfrm>
        <a:prstGeom prst="roundRect">
          <a:avLst>
            <a:gd name="adj" fmla="val 10000"/>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en-GB" sz="1200" b="1" kern="1200">
              <a:solidFill>
                <a:prstClr val="black">
                  <a:hueOff val="0"/>
                  <a:satOff val="0"/>
                  <a:lumOff val="0"/>
                  <a:alphaOff val="0"/>
                </a:prstClr>
              </a:solidFill>
              <a:latin typeface="Calibri" panose="020F0502020204030204"/>
              <a:ea typeface="+mn-ea"/>
              <a:cs typeface="+mn-cs"/>
            </a:rPr>
            <a:t>Το πρόγραμμα Horizon 2020</a:t>
          </a:r>
          <a:endParaRPr lang="el-GR" sz="1200" b="1" kern="1200" dirty="0">
            <a:solidFill>
              <a:prstClr val="black">
                <a:hueOff val="0"/>
                <a:satOff val="0"/>
                <a:lumOff val="0"/>
                <a:alphaOff val="0"/>
              </a:prstClr>
            </a:solidFill>
            <a:latin typeface="Calibri" panose="020F0502020204030204"/>
            <a:ea typeface="+mn-ea"/>
            <a:cs typeface="+mn-cs"/>
          </a:endParaRPr>
        </a:p>
      </dsp:txBody>
      <dsp:txXfrm>
        <a:off x="10546580" y="3361170"/>
        <a:ext cx="1246946" cy="939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263330" y="-806112"/>
          <a:ext cx="6267533" cy="6267533"/>
        </a:xfrm>
        <a:prstGeom prst="blockArc">
          <a:avLst>
            <a:gd name="adj1" fmla="val 18900000"/>
            <a:gd name="adj2" fmla="val 2700000"/>
            <a:gd name="adj3" fmla="val 347"/>
          </a:avLst>
        </a:prstGeom>
        <a:noFill/>
        <a:ln w="12700" cap="flat" cmpd="sng" algn="ctr">
          <a:solidFill>
            <a:srgbClr val="1CADE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374469" y="149167"/>
          <a:ext cx="11514882" cy="682072"/>
        </a:xfrm>
        <a:prstGeom prst="rect">
          <a:avLst/>
        </a:prstGeom>
        <a:solidFill>
          <a:srgbClr val="44546A"/>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just"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schemeClr val="bg1"/>
              </a:solidFill>
            </a:rPr>
            <a:t>Τα προγράμματα/δράσεις που προβλέφθηκαν στο Σχέδιο Δράσης της </a:t>
          </a:r>
          <a:r>
            <a:rPr lang="en-GB" sz="1400" kern="1200" dirty="0">
              <a:solidFill>
                <a:schemeClr val="bg1"/>
              </a:solidFill>
            </a:rPr>
            <a:t>RIS</a:t>
          </a:r>
          <a:r>
            <a:rPr lang="el-GR" sz="1400" kern="1200" dirty="0">
              <a:solidFill>
                <a:schemeClr val="bg1"/>
              </a:solidFill>
            </a:rPr>
            <a:t>3 δεν ενεργοποιήθηκαν όλα σύμφωνα με τον αρχικό σχεδιασμό. Υπήρξαν μεταβολές οι οποίες οφείλονται σε:</a:t>
          </a:r>
          <a:endParaRPr lang="en-GB" sz="1400" b="1" kern="1200" dirty="0">
            <a:solidFill>
              <a:schemeClr val="bg1"/>
            </a:solidFill>
            <a:latin typeface="Arial" panose="020B0604020202020204"/>
            <a:ea typeface="+mn-ea"/>
            <a:cs typeface="+mn-cs"/>
          </a:endParaRPr>
        </a:p>
      </dsp:txBody>
      <dsp:txXfrm>
        <a:off x="374469" y="149167"/>
        <a:ext cx="11514882" cy="682072"/>
      </dsp:txXfrm>
    </dsp:sp>
    <dsp:sp modelId="{CC5A9D26-ECE7-4B5D-87EA-54DB2BEA8E14}">
      <dsp:nvSpPr>
        <dsp:cNvPr id="0" name=""/>
        <dsp:cNvSpPr/>
      </dsp:nvSpPr>
      <dsp:spPr>
        <a:xfrm>
          <a:off x="68150" y="183884"/>
          <a:ext cx="612638" cy="612638"/>
        </a:xfrm>
        <a:prstGeom prst="ellipse">
          <a:avLst/>
        </a:prstGeom>
        <a:solidFill>
          <a:srgbClr val="E7E6E6">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 modelId="{EC726ECC-391F-4192-83E9-4588F69F7E26}">
      <dsp:nvSpPr>
        <dsp:cNvPr id="0" name=""/>
        <dsp:cNvSpPr/>
      </dsp:nvSpPr>
      <dsp:spPr>
        <a:xfrm>
          <a:off x="777619" y="980221"/>
          <a:ext cx="11111732" cy="490110"/>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b="1" kern="1200" dirty="0"/>
            <a:t>Αλλαγή πολιτικής:</a:t>
          </a:r>
          <a:r>
            <a:rPr lang="el-GR" sz="1400" kern="1200" dirty="0"/>
            <a:t> Νέα ηγεσία επέφερε και περιορισμένης κλίμακας αλλαγή στις προτεραιότητες που άπτονται όμως αποκλειστικά με τον τρόπο υλοποίησης για την επίτευξη των στόχων της ΕΣΕΕ 2014-2020 (δράσεις).</a:t>
          </a:r>
          <a:endParaRPr lang="en-GB" sz="1400" kern="1200" dirty="0"/>
        </a:p>
      </dsp:txBody>
      <dsp:txXfrm>
        <a:off x="777619" y="980221"/>
        <a:ext cx="11111732" cy="490110"/>
      </dsp:txXfrm>
    </dsp:sp>
    <dsp:sp modelId="{95057EC7-D3D5-45B3-8070-02F16855203E}">
      <dsp:nvSpPr>
        <dsp:cNvPr id="0" name=""/>
        <dsp:cNvSpPr/>
      </dsp:nvSpPr>
      <dsp:spPr>
        <a:xfrm>
          <a:off x="471300" y="918957"/>
          <a:ext cx="612638" cy="61263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3F1E9F87-5045-4FBC-8716-2822E697CB9D}">
      <dsp:nvSpPr>
        <dsp:cNvPr id="0" name=""/>
        <dsp:cNvSpPr/>
      </dsp:nvSpPr>
      <dsp:spPr>
        <a:xfrm>
          <a:off x="961969" y="1688270"/>
          <a:ext cx="10927382" cy="544160"/>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b="1" kern="1200" dirty="0"/>
            <a:t>Μεταβολές στην αγορά και στις ανάγκες των επιχειρήσεων: </a:t>
          </a:r>
          <a:r>
            <a:rPr lang="el-GR" sz="1400" kern="1200" dirty="0"/>
            <a:t>Η καθυστερημένη ενεργοποίηση</a:t>
          </a:r>
          <a:r>
            <a:rPr lang="el-GR" sz="1400" b="1" kern="1200" dirty="0"/>
            <a:t> </a:t>
          </a:r>
          <a:r>
            <a:rPr lang="el-GR" sz="1400" kern="1200" dirty="0"/>
            <a:t>της εφαρμογής του Σχεδίου Δράσης υπαγόρευσε μεταβολές καθώς κάποιες αρχικές δράσεις αναγνωρίστηκαν ως λιγότερο αναγκαίες και τροποποιήθηκαν ή αντικαταστάθηκαν από άλλες.</a:t>
          </a:r>
          <a:endParaRPr lang="en-GB" sz="1400" kern="1200" dirty="0"/>
        </a:p>
      </dsp:txBody>
      <dsp:txXfrm>
        <a:off x="961969" y="1688270"/>
        <a:ext cx="10927382" cy="544160"/>
      </dsp:txXfrm>
    </dsp:sp>
    <dsp:sp modelId="{51B93BD1-B98D-48CD-8174-5C17EB33B1D1}">
      <dsp:nvSpPr>
        <dsp:cNvPr id="0" name=""/>
        <dsp:cNvSpPr/>
      </dsp:nvSpPr>
      <dsp:spPr>
        <a:xfrm>
          <a:off x="655650" y="1654030"/>
          <a:ext cx="612638" cy="61263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9C64696E-A7BF-403F-8E7F-675B8344C612}">
      <dsp:nvSpPr>
        <dsp:cNvPr id="0" name=""/>
        <dsp:cNvSpPr/>
      </dsp:nvSpPr>
      <dsp:spPr>
        <a:xfrm>
          <a:off x="961969" y="2449902"/>
          <a:ext cx="10927382" cy="490110"/>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b="1" kern="1200" dirty="0"/>
            <a:t>Μεταβολή των οικονομικών συνθηκών</a:t>
          </a:r>
          <a:r>
            <a:rPr lang="el-GR" sz="1400" kern="1200" dirty="0"/>
            <a:t>: Η αλλαγή στη δυναμική της εγχώριας αγοράς και των αναγκών υπαγόρευσε προσαρμογές στο σχεδιασμό των δράσεων, υπό την οπτική της αυξημένης ζήτησης και από την πλευρά των επιχειρήσεων.</a:t>
          </a:r>
          <a:endParaRPr lang="en-GB" sz="1400" kern="1200" dirty="0"/>
        </a:p>
      </dsp:txBody>
      <dsp:txXfrm>
        <a:off x="961969" y="2449902"/>
        <a:ext cx="10927382" cy="490110"/>
      </dsp:txXfrm>
    </dsp:sp>
    <dsp:sp modelId="{7EF7AC36-A898-4B36-9291-4DEC19E232AF}">
      <dsp:nvSpPr>
        <dsp:cNvPr id="0" name=""/>
        <dsp:cNvSpPr/>
      </dsp:nvSpPr>
      <dsp:spPr>
        <a:xfrm>
          <a:off x="655650" y="2388638"/>
          <a:ext cx="612638" cy="61263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32A45B40-3EDB-4A55-8371-E67F0E16E691}">
      <dsp:nvSpPr>
        <dsp:cNvPr id="0" name=""/>
        <dsp:cNvSpPr/>
      </dsp:nvSpPr>
      <dsp:spPr>
        <a:xfrm>
          <a:off x="777619" y="3107496"/>
          <a:ext cx="11111732" cy="645069"/>
        </a:xfrm>
        <a:prstGeom prst="rect">
          <a:avLst/>
        </a:prstGeom>
        <a:solidFill>
          <a:sysClr val="window" lastClr="FFFFFF">
            <a:lumMod val="95000"/>
          </a:sysClr>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b="1" kern="1200" dirty="0"/>
            <a:t>Αναδυόμενες προκλήσεις</a:t>
          </a:r>
          <a:r>
            <a:rPr lang="el-GR" sz="1400" kern="1200" dirty="0"/>
            <a:t>: Οι νέες προκλήσεις, όπως η πανδημία COVID-19, απαίτησαν επανεκτίμηση των δράσεων για την επίτευξη των στόχων της ΕΣΕΕ για την αντιμετώπιση άμεσων και μακροπρόθεσμων αναγκών, και στη βάση αναδιάταξης των πόρων για υποστήριξη των επιχειρήσεων</a:t>
          </a:r>
          <a:endParaRPr lang="en-GB" sz="1400" kern="1200" dirty="0"/>
        </a:p>
      </dsp:txBody>
      <dsp:txXfrm>
        <a:off x="777619" y="3107496"/>
        <a:ext cx="11111732" cy="645069"/>
      </dsp:txXfrm>
    </dsp:sp>
    <dsp:sp modelId="{D32FFAA8-EA6C-4327-B68A-7E2173A47EA5}">
      <dsp:nvSpPr>
        <dsp:cNvPr id="0" name=""/>
        <dsp:cNvSpPr/>
      </dsp:nvSpPr>
      <dsp:spPr>
        <a:xfrm>
          <a:off x="471300" y="3123711"/>
          <a:ext cx="612638" cy="612638"/>
        </a:xfrm>
        <a:prstGeom prst="ellipse">
          <a:avLst/>
        </a:prstGeom>
        <a:solidFill>
          <a:srgbClr val="FFE9CA"/>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88614DA2-5F69-47ED-91AB-BD78E0702407}">
      <dsp:nvSpPr>
        <dsp:cNvPr id="0" name=""/>
        <dsp:cNvSpPr/>
      </dsp:nvSpPr>
      <dsp:spPr>
        <a:xfrm>
          <a:off x="374469" y="3858645"/>
          <a:ext cx="11514882" cy="612917"/>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solidFill>
                <a:schemeClr val="bg1"/>
              </a:solidFill>
            </a:rPr>
            <a:t>Το Σχέδιο Δράσης, με βάση και την ουσιαστική έναρξη της υλοποίησή του, υπήρξε ευέλικτο και προσαρμόσιμο ώστε να ανταποκρίνεται στις εξελισσόμενες οικονομικές δυναμικές. Ταυτόχρονα σχεδόν ο διπλασιασμός των πόρων που διέθεσε η ΕΣΕΕ υποστήριξε την ανάγκη για την προσαρμογή αυτή.</a:t>
          </a:r>
          <a:endParaRPr lang="en-GB" sz="1400" kern="1200" dirty="0">
            <a:solidFill>
              <a:schemeClr val="bg1"/>
            </a:solidFill>
          </a:endParaRPr>
        </a:p>
      </dsp:txBody>
      <dsp:txXfrm>
        <a:off x="374469" y="3858645"/>
        <a:ext cx="11514882" cy="612917"/>
      </dsp:txXfrm>
    </dsp:sp>
    <dsp:sp modelId="{D53EE75A-D6CD-4954-A935-6FE4CAEB8027}">
      <dsp:nvSpPr>
        <dsp:cNvPr id="0" name=""/>
        <dsp:cNvSpPr/>
      </dsp:nvSpPr>
      <dsp:spPr>
        <a:xfrm>
          <a:off x="68150" y="3858784"/>
          <a:ext cx="612638" cy="612638"/>
        </a:xfrm>
        <a:prstGeom prst="ellipse">
          <a:avLst/>
        </a:prstGeom>
        <a:solidFill>
          <a:srgbClr val="E7E6E6">
            <a:hueOff val="0"/>
            <a:satOff val="0"/>
            <a:lumOff val="0"/>
            <a:alphaOff val="0"/>
          </a:srgbClr>
        </a:solidFill>
        <a:ln w="12700" cap="flat" cmpd="sng" algn="ctr">
          <a:solidFill>
            <a:srgbClr val="44546A">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5483746" y="-839622"/>
          <a:ext cx="6529372" cy="6529372"/>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547393" y="226756"/>
          <a:ext cx="11390037" cy="1038385"/>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Στόχος της Έρευνας Πεδίου είναι να καταγράψει τις απόψεις των δικαιούχων των Δράσεων σχετικά με τη συμμετοχή τους στις Δράσεις, την αποτελεσματικότητά τους, αλλά ενδεχομένως και τα προβλήματα που προέκυψαν κατά την πορεία υλοποίησης των έργων</a:t>
          </a:r>
        </a:p>
      </dsp:txBody>
      <dsp:txXfrm>
        <a:off x="547393" y="226756"/>
        <a:ext cx="11390037" cy="1038385"/>
      </dsp:txXfrm>
    </dsp:sp>
    <dsp:sp modelId="{CC5A9D26-ECE7-4B5D-87EA-54DB2BEA8E14}">
      <dsp:nvSpPr>
        <dsp:cNvPr id="0" name=""/>
        <dsp:cNvSpPr/>
      </dsp:nvSpPr>
      <dsp:spPr>
        <a:xfrm>
          <a:off x="81053" y="279609"/>
          <a:ext cx="932679" cy="932679"/>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F65D074-AE9C-4A1B-A4F0-9E3F0D19FCE1}">
      <dsp:nvSpPr>
        <dsp:cNvPr id="0" name=""/>
        <dsp:cNvSpPr/>
      </dsp:nvSpPr>
      <dsp:spPr>
        <a:xfrm>
          <a:off x="975174" y="1346166"/>
          <a:ext cx="10962256" cy="1038385"/>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22300">
            <a:lnSpc>
              <a:spcPct val="90000"/>
            </a:lnSpc>
            <a:spcBef>
              <a:spcPct val="0"/>
            </a:spcBef>
            <a:spcAft>
              <a:spcPct val="35000"/>
            </a:spcAft>
            <a:buClr>
              <a:srgbClr val="C00000"/>
            </a:buClr>
            <a:buFont typeface="Wingdings" panose="05000000000000000000" pitchFamily="2" charset="2"/>
            <a:buNone/>
          </a:pPr>
          <a:r>
            <a:rPr lang="el-GR" sz="1400" kern="1200" dirty="0"/>
            <a:t>Για κάθε κατηγορία εμπλεκομένων δημιουργήθηκε ένα γενικό ερωτηματολόγιο το οποίο καλύπτει τις ενότητες αξιολόγησης όπως αυτές προκύπτουν από την προκήρυξη του έργου και την τεχνική πρόταση. Οι ενότητες αυτές αφορούν την εκτίμηση α) της συνάφειας, β) της αποτελεσματικότητας, δηλαδή τα έμμεσα και άμεσα οφέλη από τη συμμετοχή στη δράση, γ) της αποδοτικότητας, και δ) την προσθετικότητα (additionality) του συγκεκριμένου έργου. Η ομάδα έργου οριστικοποίησε το σχετικό εμπειρικό εργαλείο (ερωτηματολόγιο) σε στενή συνεργασία με τα στελέχη της ΓΓΕΚ</a:t>
          </a:r>
          <a:endParaRPr lang="el-GR" sz="1400" kern="1200" dirty="0">
            <a:solidFill>
              <a:schemeClr val="tx1"/>
            </a:solidFill>
          </a:endParaRPr>
        </a:p>
      </dsp:txBody>
      <dsp:txXfrm>
        <a:off x="975174" y="1346166"/>
        <a:ext cx="10962256" cy="1038385"/>
      </dsp:txXfrm>
    </dsp:sp>
    <dsp:sp modelId="{1E5BA0A5-6B53-4CEC-97BF-3031865A1C8C}">
      <dsp:nvSpPr>
        <dsp:cNvPr id="0" name=""/>
        <dsp:cNvSpPr/>
      </dsp:nvSpPr>
      <dsp:spPr>
        <a:xfrm>
          <a:off x="508835" y="1399019"/>
          <a:ext cx="932679" cy="9326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8E6A76-403A-4588-87E6-6AD6579DC52A}">
      <dsp:nvSpPr>
        <dsp:cNvPr id="0" name=""/>
        <dsp:cNvSpPr/>
      </dsp:nvSpPr>
      <dsp:spPr>
        <a:xfrm>
          <a:off x="975174" y="2611696"/>
          <a:ext cx="10962256" cy="746143"/>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252" tIns="35560" rIns="35560" bIns="35560" numCol="1" spcCol="1270" anchor="ctr" anchorCtr="0">
          <a:noAutofit/>
        </a:bodyPr>
        <a:lstStyle/>
        <a:p>
          <a:pPr marL="0" lvl="0" indent="0" algn="l" defTabSz="622300">
            <a:lnSpc>
              <a:spcPct val="90000"/>
            </a:lnSpc>
            <a:spcBef>
              <a:spcPct val="0"/>
            </a:spcBef>
            <a:spcAft>
              <a:spcPct val="35000"/>
            </a:spcAft>
            <a:buNone/>
          </a:pPr>
          <a:r>
            <a:rPr lang="el-GR" sz="1400" kern="1200" dirty="0"/>
            <a:t>Για τη συλλογή των δεδομένων από την έρευνα πεδίου, αναπτύχθηκε ειδική φόρμα με το ερωτηματολόγιο της έρευνας σε ηλεκτρονική μορφή στην πλατφόρμα </a:t>
          </a:r>
          <a:r>
            <a:rPr lang="en-GB" sz="1400" kern="1200" dirty="0">
              <a:hlinkClick xmlns:r="http://schemas.openxmlformats.org/officeDocument/2006/relationships" r:id="rId1"/>
            </a:rPr>
            <a:t>EUSurvey</a:t>
          </a:r>
          <a:r>
            <a:rPr lang="en-GB" sz="1400" kern="1200" dirty="0"/>
            <a:t>.</a:t>
          </a:r>
          <a:endParaRPr lang="el-GR" sz="1400" kern="1200" dirty="0">
            <a:solidFill>
              <a:schemeClr val="tx1"/>
            </a:solidFill>
          </a:endParaRPr>
        </a:p>
      </dsp:txBody>
      <dsp:txXfrm>
        <a:off x="975174" y="2611696"/>
        <a:ext cx="10962256" cy="746143"/>
      </dsp:txXfrm>
    </dsp:sp>
    <dsp:sp modelId="{3290008A-7AFC-4456-A10F-3B0A210C75F0}">
      <dsp:nvSpPr>
        <dsp:cNvPr id="0" name=""/>
        <dsp:cNvSpPr/>
      </dsp:nvSpPr>
      <dsp:spPr>
        <a:xfrm>
          <a:off x="508835" y="2518428"/>
          <a:ext cx="932679" cy="9326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97B60-6D08-48AF-A8B8-407556ECAF90}">
      <dsp:nvSpPr>
        <dsp:cNvPr id="0" name=""/>
        <dsp:cNvSpPr/>
      </dsp:nvSpPr>
      <dsp:spPr>
        <a:xfrm>
          <a:off x="547393" y="3643304"/>
          <a:ext cx="11390037" cy="921748"/>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2252" tIns="35560" rIns="35560" bIns="35560" numCol="1" spcCol="1270" anchor="ctr" anchorCtr="0">
          <a:noAutofit/>
        </a:bodyPr>
        <a:lstStyle/>
        <a:p>
          <a:pPr marL="0" lvl="0" indent="0" algn="l" defTabSz="622300">
            <a:lnSpc>
              <a:spcPct val="90000"/>
            </a:lnSpc>
            <a:spcBef>
              <a:spcPct val="0"/>
            </a:spcBef>
            <a:spcAft>
              <a:spcPct val="35000"/>
            </a:spcAft>
            <a:buNone/>
          </a:pPr>
          <a:r>
            <a:rPr lang="el-GR" sz="1400" kern="1200" dirty="0"/>
            <a:t>Οι αποδέκτες της συγκεκριμένης δράσης προσεγγίστηκαν πρώτη φορά την 17/07/2023, και ακολούθησαν πέντε υπενθυμίσεις σε όσους δεν είχαν ανταποκριθεί μέχρι εκείνη τη στιγμή τις ημερομηνίες 25/07/2023, 02/08/2023/, 09/08/2023, 01/09/2023 και 04/09/2023. Παράλληλα προσεγγίστηκαν τηλεφωνικά οι Δικαιούχοι της Δράσης ΕΔΚ και Ενίσχυσης Υποδομών ΕΑ με σκοπό την παρακίνηση σε συμπλήρωση των ερωτηματολογίων κατά την περίοδο 20/08/2023 – 12/09/2023, οπότε και ολοκληρώθηκε η έρευνα πεδίου.</a:t>
          </a:r>
          <a:endParaRPr lang="el-GR" sz="1400" kern="1200" dirty="0">
            <a:solidFill>
              <a:schemeClr val="tx1"/>
            </a:solidFill>
          </a:endParaRPr>
        </a:p>
      </dsp:txBody>
      <dsp:txXfrm>
        <a:off x="547393" y="3643304"/>
        <a:ext cx="11390037" cy="921748"/>
      </dsp:txXfrm>
    </dsp:sp>
    <dsp:sp modelId="{276ECE26-A1E4-488F-BB11-E2CE1CFDFB58}">
      <dsp:nvSpPr>
        <dsp:cNvPr id="0" name=""/>
        <dsp:cNvSpPr/>
      </dsp:nvSpPr>
      <dsp:spPr>
        <a:xfrm>
          <a:off x="81053" y="3637838"/>
          <a:ext cx="932679" cy="93267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399809" y="-219376"/>
          <a:ext cx="1682803" cy="1682803"/>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228687" y="108125"/>
          <a:ext cx="11769784" cy="494599"/>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πολύ αποτελεσματική καθώς όλοι οι Δικαιούχοι έμειναν ικανοποιημένοι (αρκετά και σε πολύ μεγάλο βαθμό) σε ποσοστό μεγαλύτερο του 64% για τη Δράση ΕΔΚ. </a:t>
          </a:r>
        </a:p>
      </dsp:txBody>
      <dsp:txXfrm>
        <a:off x="228687" y="108125"/>
        <a:ext cx="11769784" cy="494599"/>
      </dsp:txXfrm>
    </dsp:sp>
    <dsp:sp modelId="{CC5A9D26-ECE7-4B5D-87EA-54DB2BEA8E14}">
      <dsp:nvSpPr>
        <dsp:cNvPr id="0" name=""/>
        <dsp:cNvSpPr/>
      </dsp:nvSpPr>
      <dsp:spPr>
        <a:xfrm>
          <a:off x="6562" y="133299"/>
          <a:ext cx="444250" cy="444250"/>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F65D074-AE9C-4A1B-A4F0-9E3F0D19FCE1}">
      <dsp:nvSpPr>
        <dsp:cNvPr id="0" name=""/>
        <dsp:cNvSpPr/>
      </dsp:nvSpPr>
      <dsp:spPr>
        <a:xfrm>
          <a:off x="228687" y="641325"/>
          <a:ext cx="11769784" cy="494599"/>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66750">
            <a:lnSpc>
              <a:spcPct val="90000"/>
            </a:lnSpc>
            <a:spcBef>
              <a:spcPct val="0"/>
            </a:spcBef>
            <a:spcAft>
              <a:spcPct val="35000"/>
            </a:spcAft>
            <a:buClr>
              <a:srgbClr val="C00000"/>
            </a:buClr>
            <a:buFont typeface="Wingdings" panose="05000000000000000000" pitchFamily="2" charset="2"/>
            <a:buNone/>
          </a:pPr>
          <a:r>
            <a:rPr lang="el-GR" sz="1500" kern="1200" dirty="0">
              <a:solidFill>
                <a:schemeClr val="tx1"/>
              </a:solidFill>
            </a:rPr>
            <a:t>Συγκεκριμένα, η</a:t>
          </a:r>
          <a:r>
            <a:rPr lang="el-GR" sz="1500" i="1" kern="1200" dirty="0">
              <a:solidFill>
                <a:schemeClr val="tx1"/>
              </a:solidFill>
            </a:rPr>
            <a:t> </a:t>
          </a:r>
          <a:r>
            <a:rPr lang="el-GR" sz="1500" b="1" i="1" kern="1200" dirty="0">
              <a:solidFill>
                <a:schemeClr val="tx1"/>
              </a:solidFill>
            </a:rPr>
            <a:t>Ανάπτυξη νέων ή βελτιωμένων προϊόντων/υπηρεσιών/ διεργασιών</a:t>
          </a:r>
          <a:r>
            <a:rPr lang="el-GR" sz="1500" i="1" kern="1200" dirty="0">
              <a:solidFill>
                <a:schemeClr val="tx1"/>
              </a:solidFill>
            </a:rPr>
            <a:t>,</a:t>
          </a:r>
          <a:r>
            <a:rPr lang="el-GR" sz="1500" kern="1200" dirty="0">
              <a:solidFill>
                <a:schemeClr val="tx1"/>
              </a:solidFill>
            </a:rPr>
            <a:t> η </a:t>
          </a:r>
          <a:r>
            <a:rPr lang="el-GR" sz="1500" b="1" i="1" kern="1200" dirty="0">
              <a:solidFill>
                <a:schemeClr val="tx1"/>
              </a:solidFill>
            </a:rPr>
            <a:t>Ενίσχυση/εξειδίκευση ερευνητικού δυναμικού</a:t>
          </a:r>
          <a:r>
            <a:rPr lang="el-GR" sz="1500" i="1" kern="1200" dirty="0">
              <a:solidFill>
                <a:schemeClr val="tx1"/>
              </a:solidFill>
            </a:rPr>
            <a:t>, </a:t>
          </a:r>
          <a:r>
            <a:rPr lang="el-GR" sz="1500" kern="1200" dirty="0">
              <a:solidFill>
                <a:schemeClr val="tx1"/>
              </a:solidFill>
            </a:rPr>
            <a:t>η </a:t>
          </a:r>
          <a:r>
            <a:rPr lang="el-GR" sz="1500" b="1" i="1" kern="1200" dirty="0">
              <a:solidFill>
                <a:schemeClr val="tx1"/>
              </a:solidFill>
            </a:rPr>
            <a:t>Πρόσβαση σε χρηματοδότηση</a:t>
          </a:r>
          <a:r>
            <a:rPr lang="el-GR" sz="1500" kern="1200" dirty="0">
              <a:solidFill>
                <a:schemeClr val="tx1"/>
              </a:solidFill>
            </a:rPr>
            <a:t>, η </a:t>
          </a:r>
          <a:r>
            <a:rPr lang="el-GR" sz="1500" b="1" i="1" kern="1200" dirty="0">
              <a:solidFill>
                <a:schemeClr val="tx1"/>
              </a:solidFill>
            </a:rPr>
            <a:t>Σύνδεση Έρευνας και παραγωγής</a:t>
          </a:r>
          <a:r>
            <a:rPr lang="el-GR" sz="1500" i="1" kern="1200" dirty="0">
              <a:solidFill>
                <a:schemeClr val="tx1"/>
              </a:solidFill>
            </a:rPr>
            <a:t>, </a:t>
          </a:r>
          <a:r>
            <a:rPr lang="el-GR" sz="1500" kern="1200" dirty="0">
              <a:solidFill>
                <a:schemeClr val="tx1"/>
              </a:solidFill>
            </a:rPr>
            <a:t>συγκεντρώνουν τα μεγαλύτερα ποσοστά (75%, 73%, 73%, 67% αντίστοιχα)</a:t>
          </a:r>
        </a:p>
      </dsp:txBody>
      <dsp:txXfrm>
        <a:off x="228687" y="641325"/>
        <a:ext cx="11769784" cy="494599"/>
      </dsp:txXfrm>
    </dsp:sp>
    <dsp:sp modelId="{1E5BA0A5-6B53-4CEC-97BF-3031865A1C8C}">
      <dsp:nvSpPr>
        <dsp:cNvPr id="0" name=""/>
        <dsp:cNvSpPr/>
      </dsp:nvSpPr>
      <dsp:spPr>
        <a:xfrm>
          <a:off x="6562" y="666499"/>
          <a:ext cx="444250" cy="44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B903-B4D4-41BD-9438-4796BF9EEFAC}">
      <dsp:nvSpPr>
        <dsp:cNvPr id="0" name=""/>
        <dsp:cNvSpPr/>
      </dsp:nvSpPr>
      <dsp:spPr>
        <a:xfrm>
          <a:off x="-1399809" y="-219376"/>
          <a:ext cx="1682803" cy="1682803"/>
        </a:xfrm>
        <a:prstGeom prst="blockArc">
          <a:avLst>
            <a:gd name="adj1" fmla="val 18900000"/>
            <a:gd name="adj2" fmla="val 2700000"/>
            <a:gd name="adj3" fmla="val 347"/>
          </a:avLst>
        </a:prstGeom>
        <a:noFill/>
        <a:ln w="12700" cap="flat" cmpd="sng" algn="ctr">
          <a:solidFill>
            <a:srgbClr val="886B48"/>
          </a:solidFill>
          <a:prstDash val="solid"/>
          <a:miter lim="800000"/>
        </a:ln>
        <a:effectLst/>
      </dsp:spPr>
      <dsp:style>
        <a:lnRef idx="2">
          <a:scrgbClr r="0" g="0" b="0"/>
        </a:lnRef>
        <a:fillRef idx="0">
          <a:scrgbClr r="0" g="0" b="0"/>
        </a:fillRef>
        <a:effectRef idx="0">
          <a:scrgbClr r="0" g="0" b="0"/>
        </a:effectRef>
        <a:fontRef idx="minor"/>
      </dsp:style>
    </dsp:sp>
    <dsp:sp modelId="{3E1C046D-6723-4E52-9BBB-4FA77F1FDE30}">
      <dsp:nvSpPr>
        <dsp:cNvPr id="0" name=""/>
        <dsp:cNvSpPr/>
      </dsp:nvSpPr>
      <dsp:spPr>
        <a:xfrm>
          <a:off x="228687" y="108125"/>
          <a:ext cx="11769784" cy="494599"/>
        </a:xfrm>
        <a:prstGeom prst="rect">
          <a:avLst/>
        </a:prstGeom>
        <a:solidFill>
          <a:srgbClr val="44546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533400">
            <a:lnSpc>
              <a:spcPct val="90000"/>
            </a:lnSpc>
            <a:spcBef>
              <a:spcPct val="0"/>
            </a:spcBef>
            <a:spcAft>
              <a:spcPct val="35000"/>
            </a:spcAft>
            <a:buClr>
              <a:srgbClr val="C00000"/>
            </a:buClr>
            <a:buFont typeface="Wingdings" panose="05000000000000000000" pitchFamily="2" charset="2"/>
            <a:buNone/>
          </a:pPr>
          <a:r>
            <a:rPr lang="el-GR" sz="1600" kern="1200" dirty="0">
              <a:solidFill>
                <a:schemeClr val="bg1"/>
              </a:solidFill>
            </a:rPr>
            <a:t>Η ανταπόκριση στις ανάγκες των ωφελουμένων ήταν πολύ αποτελεσματική καθώς όλοι οι Δικαιούχοι έμειναν ικανοποιημένοι (αρκετά και σε πολύ μεγάλο βαθμό) σε ποσοστό μεγαλύτερο του 64% για τη Δράση ΕΔΚ. </a:t>
          </a:r>
        </a:p>
      </dsp:txBody>
      <dsp:txXfrm>
        <a:off x="228687" y="108125"/>
        <a:ext cx="11769784" cy="494599"/>
      </dsp:txXfrm>
    </dsp:sp>
    <dsp:sp modelId="{CC5A9D26-ECE7-4B5D-87EA-54DB2BEA8E14}">
      <dsp:nvSpPr>
        <dsp:cNvPr id="0" name=""/>
        <dsp:cNvSpPr/>
      </dsp:nvSpPr>
      <dsp:spPr>
        <a:xfrm>
          <a:off x="6562" y="133299"/>
          <a:ext cx="444250" cy="444250"/>
        </a:xfrm>
        <a:prstGeom prst="ellipse">
          <a:avLst/>
        </a:prstGeom>
        <a:solidFill>
          <a:srgbClr val="E7E6E6"/>
        </a:solidFill>
        <a:ln w="6350" cap="flat" cmpd="sng" algn="ctr">
          <a:solidFill>
            <a:srgbClr val="886B48"/>
          </a:solidFill>
          <a:prstDash val="solid"/>
          <a:miter lim="800000"/>
        </a:ln>
        <a:effectLst/>
      </dsp:spPr>
      <dsp:style>
        <a:lnRef idx="2">
          <a:scrgbClr r="0" g="0" b="0"/>
        </a:lnRef>
        <a:fillRef idx="1">
          <a:scrgbClr r="0" g="0" b="0"/>
        </a:fillRef>
        <a:effectRef idx="0">
          <a:scrgbClr r="0" g="0" b="0"/>
        </a:effectRef>
        <a:fontRef idx="minor"/>
      </dsp:style>
    </dsp:sp>
    <dsp:sp modelId="{2F65D074-AE9C-4A1B-A4F0-9E3F0D19FCE1}">
      <dsp:nvSpPr>
        <dsp:cNvPr id="0" name=""/>
        <dsp:cNvSpPr/>
      </dsp:nvSpPr>
      <dsp:spPr>
        <a:xfrm>
          <a:off x="228687" y="641325"/>
          <a:ext cx="11769784" cy="494599"/>
        </a:xfrm>
        <a:prstGeom prst="rect">
          <a:avLst/>
        </a:prstGeom>
        <a:solidFill>
          <a:srgbClr val="FFE9CA"/>
        </a:solidFill>
        <a:ln w="12700" cap="flat" cmpd="sng" algn="ctr">
          <a:solidFill>
            <a:srgbClr val="886B4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773" tIns="30480" rIns="30480" bIns="30480" numCol="1" spcCol="1270" anchor="ctr" anchorCtr="0">
          <a:noAutofit/>
        </a:bodyPr>
        <a:lstStyle/>
        <a:p>
          <a:pPr marL="0" lvl="0" indent="0" algn="l" defTabSz="666750">
            <a:lnSpc>
              <a:spcPct val="90000"/>
            </a:lnSpc>
            <a:spcBef>
              <a:spcPct val="0"/>
            </a:spcBef>
            <a:spcAft>
              <a:spcPct val="35000"/>
            </a:spcAft>
            <a:buClr>
              <a:srgbClr val="C00000"/>
            </a:buClr>
            <a:buFont typeface="Wingdings" panose="05000000000000000000" pitchFamily="2" charset="2"/>
            <a:buNone/>
          </a:pPr>
          <a:r>
            <a:rPr lang="el-GR" sz="1500" kern="1200" dirty="0">
              <a:solidFill>
                <a:schemeClr val="tx1"/>
              </a:solidFill>
            </a:rPr>
            <a:t>Συγκεκριμένα, η</a:t>
          </a:r>
          <a:r>
            <a:rPr lang="el-GR" sz="1500" i="1" kern="1200" dirty="0">
              <a:solidFill>
                <a:schemeClr val="tx1"/>
              </a:solidFill>
            </a:rPr>
            <a:t> </a:t>
          </a:r>
          <a:r>
            <a:rPr lang="el-GR" sz="1500" b="1" i="1" kern="1200" dirty="0">
              <a:solidFill>
                <a:schemeClr val="tx1"/>
              </a:solidFill>
            </a:rPr>
            <a:t>Ανάπτυξη νέων ή βελτιωμένων προϊόντων/υπηρεσιών/ διεργασιών</a:t>
          </a:r>
          <a:r>
            <a:rPr lang="el-GR" sz="1500" i="1" kern="1200" dirty="0">
              <a:solidFill>
                <a:schemeClr val="tx1"/>
              </a:solidFill>
            </a:rPr>
            <a:t>,</a:t>
          </a:r>
          <a:r>
            <a:rPr lang="el-GR" sz="1500" kern="1200" dirty="0">
              <a:solidFill>
                <a:schemeClr val="tx1"/>
              </a:solidFill>
            </a:rPr>
            <a:t> η </a:t>
          </a:r>
          <a:r>
            <a:rPr lang="el-GR" sz="1500" b="1" i="1" kern="1200" dirty="0">
              <a:solidFill>
                <a:schemeClr val="tx1"/>
              </a:solidFill>
            </a:rPr>
            <a:t>Ενίσχυση/εξειδίκευση ερευνητικού δυναμικού</a:t>
          </a:r>
          <a:r>
            <a:rPr lang="el-GR" sz="1500" i="1" kern="1200" dirty="0">
              <a:solidFill>
                <a:schemeClr val="tx1"/>
              </a:solidFill>
            </a:rPr>
            <a:t>, </a:t>
          </a:r>
          <a:r>
            <a:rPr lang="el-GR" sz="1500" kern="1200" dirty="0">
              <a:solidFill>
                <a:schemeClr val="tx1"/>
              </a:solidFill>
            </a:rPr>
            <a:t>η </a:t>
          </a:r>
          <a:r>
            <a:rPr lang="el-GR" sz="1500" b="1" i="1" kern="1200" dirty="0">
              <a:solidFill>
                <a:schemeClr val="tx1"/>
              </a:solidFill>
            </a:rPr>
            <a:t>Πρόσβαση σε χρηματοδότηση</a:t>
          </a:r>
          <a:r>
            <a:rPr lang="el-GR" sz="1500" kern="1200" dirty="0">
              <a:solidFill>
                <a:schemeClr val="tx1"/>
              </a:solidFill>
            </a:rPr>
            <a:t>, η </a:t>
          </a:r>
          <a:r>
            <a:rPr lang="el-GR" sz="1500" b="1" i="1" kern="1200" dirty="0">
              <a:solidFill>
                <a:schemeClr val="tx1"/>
              </a:solidFill>
            </a:rPr>
            <a:t>Σύνδεση Έρευνας και παραγωγής</a:t>
          </a:r>
          <a:r>
            <a:rPr lang="el-GR" sz="1500" i="1" kern="1200" dirty="0">
              <a:solidFill>
                <a:schemeClr val="tx1"/>
              </a:solidFill>
            </a:rPr>
            <a:t>, </a:t>
          </a:r>
          <a:r>
            <a:rPr lang="el-GR" sz="1500" kern="1200" dirty="0">
              <a:solidFill>
                <a:schemeClr val="tx1"/>
              </a:solidFill>
            </a:rPr>
            <a:t>συγκεντρώνουν τα μεγαλύτερα ποσοστά (75%, 73%, 73%, 67% αντίστοιχα)</a:t>
          </a:r>
        </a:p>
      </dsp:txBody>
      <dsp:txXfrm>
        <a:off x="228687" y="641325"/>
        <a:ext cx="11769784" cy="494599"/>
      </dsp:txXfrm>
    </dsp:sp>
    <dsp:sp modelId="{1E5BA0A5-6B53-4CEC-97BF-3031865A1C8C}">
      <dsp:nvSpPr>
        <dsp:cNvPr id="0" name=""/>
        <dsp:cNvSpPr/>
      </dsp:nvSpPr>
      <dsp:spPr>
        <a:xfrm>
          <a:off x="6562" y="666499"/>
          <a:ext cx="444250" cy="4442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2/12/2024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[Περιορισμός της ανάλυσης που ακολουθεί: </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Λόγω της συχνής μη ευθείας συσχέτισης δράσεων που απολογιστικά υλοποιήθηκαν στο πλαίσιο των ΕΔΕΤ και της ΕΣΕΕ 2014-2020 (μεταβολές/τροποποιήσεις/προσθήκες/καταργήσεις), για την ανάλυση που ακολουθεί και για τη σύγκριση με τα στοιχεία υλοποίησης 2023, έχει ληφθεί ως χρηματοδοτική συμβολή στην υλοποίηση των δράσεων της ΕΣΕΕ 2014-2020, το σύνολο των δράσεων των Θεματικών Στόχων 1, 2, 3, 8 και 10 που έχουν άμεση (ξεκάθαρη αναφορά στους τομείς προτεραιότητας) ή έμμεση συσχέτιση με την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RIS</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Η έμμεση συσχέτιση περιλαμβάνει τόσο οριζόντιου χαρακτήρα παρεμβάσεις όσο και δράσεις που περιλαμβάνουν σε επίπεδο Πρόσκλησης την αναφορά ‘…κυρίως σε τομείς της </a:t>
            </a: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RIS</a:t>
            </a:r>
            <a:r>
              <a:rPr lang="el-GR"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Με βάση την ανωτέρω παραδοχή, φαίνεται ότι αιτιολογείται η σημαντική υπέρβαση του Π/Υ σε συγκεκριμένες ΕΠ των Προγραμμάτων του ΕΣΠΑ 2014-2020, αυξάνοντας και το συνολικό Π/Υ του Σχεδίου Δράσης]</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1F572D-55AB-4BD2-88A4-9D37177CD9AE}" type="slidenum">
              <a:rPr lang="el-GR" smtClean="0"/>
              <a:t>3</a:t>
            </a:fld>
            <a:endParaRPr lang="el-GR"/>
          </a:p>
        </p:txBody>
      </p:sp>
    </p:spTree>
    <p:extLst>
      <p:ext uri="{BB962C8B-B14F-4D97-AF65-F5344CB8AC3E}">
        <p14:creationId xmlns:p14="http://schemas.microsoft.com/office/powerpoint/2010/main" val="152991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F572D-55AB-4BD2-88A4-9D37177CD9AE}" type="slidenum">
              <a:rPr lang="el-GR" smtClean="0"/>
              <a:t>20</a:t>
            </a:fld>
            <a:endParaRPr lang="el-GR"/>
          </a:p>
        </p:txBody>
      </p:sp>
    </p:spTree>
    <p:extLst>
      <p:ext uri="{BB962C8B-B14F-4D97-AF65-F5344CB8AC3E}">
        <p14:creationId xmlns:p14="http://schemas.microsoft.com/office/powerpoint/2010/main" val="260991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l-GR" sz="1100" dirty="0"/>
              <a:t>ΠΑΡΟΧΗ ΠΡΟΗΓΜΕΝΩΝ ΔΙΚΤΥΑΚΩΝ ΚΑΙ ΥΠΟΛΟΓΙΣΤΙΚΩΝ ΥΠΗΡΕΣΙΩΝ ΣΕ ΝΟΣΟΚΟΜΕΙΑΚΕΣ ΜΟΝΑΔΕΣ ΣΕ ΠΕΡΙΒΑΛΛΟΝ ΥΠΟΛΟΓΙΣΤΙΚΟΥ ΝΕΦΟΥΣ ΜΕ ΣΤΟΧΟ ΤΗΝ ΥΠΟΣΤΗΡΙΞΗ ΤΟΥ ΚΛΙΝΙΚΟΥ ΕΡΓΟΥ ΤΗΝ ΕΝΙΣΧΥΣΗ ΤΗΣ ΕΡΕΥΝΗΤΙΚΗΣ ΤΟΥΣ ΔΡΑΣΤΗΡΙΟΤΗΤΑΣ ΚΑΙ ΤΗΝ ΒΕΛΤΙΩΣΗ ΤΗΣ ΑΝΤΑΓΩΝΙΣΤΙΚΟΤΗΤΑΣ ΤΟΥ ΤΟΜΕΑ ΥΓΕΙΑΣ  ΠΑΡΑΤΑΣΗ - </a:t>
            </a:r>
            <a:r>
              <a:rPr lang="el-GR" sz="1100" b="1" dirty="0"/>
              <a:t>ΕΠΑνΕΚ (απεντάχθηκε από το ΕΠΑνΕΚ και εντάχθηκε στο ΜΔΤ στις 03.01.2023 με MIS 5202511)</a:t>
            </a:r>
          </a:p>
          <a:p>
            <a:pPr marL="342900" lvl="0" indent="-342900" algn="just">
              <a:lnSpc>
                <a:spcPts val="1200"/>
              </a:lnSpc>
              <a:spcAft>
                <a:spcPts val="800"/>
              </a:spcAft>
              <a:buClr>
                <a:srgbClr val="800000"/>
              </a:buClr>
              <a:buSzPts val="800"/>
              <a:buFont typeface="Wingdings 2" panose="05020102010507070707" pitchFamily="18" charset="2"/>
              <a:buChar char=""/>
            </a:pPr>
            <a:r>
              <a:rPr lang="el-GR" sz="1100" dirty="0">
                <a:effectLst/>
                <a:latin typeface="Calibri" panose="020F0502020204030204" pitchFamily="34" charset="0"/>
                <a:ea typeface="Tahoma" panose="020B0604030504040204" pitchFamily="34" charset="0"/>
                <a:cs typeface="Calibri" panose="020F0502020204030204" pitchFamily="34" charset="0"/>
              </a:rPr>
              <a:t>Π/Υ Δράσεων ΣΔ: </a:t>
            </a:r>
            <a:r>
              <a:rPr lang="el-GR" sz="1100" b="1" dirty="0">
                <a:effectLst/>
                <a:latin typeface="Calibri" panose="020F0502020204030204" pitchFamily="34" charset="0"/>
                <a:ea typeface="Tahoma" panose="020B0604030504040204" pitchFamily="34" charset="0"/>
                <a:cs typeface="Calibri" panose="020F0502020204030204" pitchFamily="34" charset="0"/>
              </a:rPr>
              <a:t>3.036.644,09 χιλ. €</a:t>
            </a:r>
            <a:r>
              <a:rPr lang="el-GR" sz="1100" dirty="0">
                <a:effectLst/>
                <a:latin typeface="Calibri" panose="020F0502020204030204" pitchFamily="34" charset="0"/>
                <a:ea typeface="Tahoma" panose="020B0604030504040204" pitchFamily="34" charset="0"/>
                <a:cs typeface="Calibri" panose="020F0502020204030204" pitchFamily="34" charset="0"/>
              </a:rPr>
              <a:t>, Π/Υ Προσκλήσεων: </a:t>
            </a:r>
            <a:r>
              <a:rPr lang="el-GR" sz="1100" b="1" dirty="0">
                <a:effectLst/>
                <a:latin typeface="Calibri" panose="020F0502020204030204" pitchFamily="34" charset="0"/>
                <a:ea typeface="Tahoma" panose="020B0604030504040204" pitchFamily="34" charset="0"/>
                <a:cs typeface="Calibri" panose="020F0502020204030204" pitchFamily="34" charset="0"/>
              </a:rPr>
              <a:t>3.746.452,35 χιλ. €</a:t>
            </a:r>
            <a:r>
              <a:rPr lang="el-GR" sz="1100" dirty="0">
                <a:effectLst/>
                <a:latin typeface="Calibri" panose="020F0502020204030204" pitchFamily="34" charset="0"/>
                <a:ea typeface="Tahoma" panose="020B0604030504040204" pitchFamily="34" charset="0"/>
                <a:cs typeface="Calibri" panose="020F0502020204030204" pitchFamily="34" charset="0"/>
              </a:rPr>
              <a:t>. </a:t>
            </a:r>
            <a:r>
              <a:rPr lang="el-GR" sz="1100" b="1" dirty="0">
                <a:effectLst/>
                <a:latin typeface="Calibri" panose="020F0502020204030204" pitchFamily="34" charset="0"/>
                <a:ea typeface="Tahoma" panose="020B0604030504040204" pitchFamily="34" charset="0"/>
                <a:cs typeface="Calibri" panose="020F0502020204030204" pitchFamily="34" charset="0"/>
              </a:rPr>
              <a:t>Ποσοστό ενεργοποίησης: 123,37% </a:t>
            </a:r>
            <a:r>
              <a:rPr lang="el-GR" sz="1100" dirty="0">
                <a:effectLst/>
                <a:latin typeface="Calibri" panose="020F0502020204030204" pitchFamily="34" charset="0"/>
                <a:ea typeface="Tahoma" panose="020B0604030504040204" pitchFamily="34" charset="0"/>
                <a:cs typeface="Calibri" panose="020F0502020204030204" pitchFamily="34" charset="0"/>
              </a:rPr>
              <a:t>το οποίο χαρακτηρίζεται ως πολύ υψηλό. </a:t>
            </a:r>
            <a:endParaRPr lang="en-GB" sz="1100" dirty="0">
              <a:effectLst/>
              <a:latin typeface="Calibri" panose="020F0502020204030204" pitchFamily="34" charset="0"/>
              <a:ea typeface="Tahoma" panose="020B0604030504040204" pitchFamily="34" charset="0"/>
              <a:cs typeface="Calibri" panose="020F0502020204030204" pitchFamily="34" charset="0"/>
            </a:endParaRPr>
          </a:p>
          <a:p>
            <a:pPr marL="342900" lvl="0" indent="-342900" algn="just">
              <a:lnSpc>
                <a:spcPts val="1200"/>
              </a:lnSpc>
              <a:spcAft>
                <a:spcPts val="800"/>
              </a:spcAft>
              <a:buClr>
                <a:srgbClr val="800000"/>
              </a:buClr>
              <a:buSzPts val="800"/>
              <a:buFont typeface="Wingdings 2" panose="05020102010507070707" pitchFamily="18" charset="2"/>
              <a:buChar char=""/>
            </a:pPr>
            <a:r>
              <a:rPr lang="el-GR" sz="1100" dirty="0">
                <a:effectLst/>
                <a:latin typeface="Calibri" panose="020F0502020204030204" pitchFamily="34" charset="0"/>
                <a:ea typeface="Tahoma" panose="020B0604030504040204" pitchFamily="34" charset="0"/>
                <a:cs typeface="Calibri" panose="020F0502020204030204" pitchFamily="34" charset="0"/>
              </a:rPr>
              <a:t>Π/Υ εντάξεων: </a:t>
            </a:r>
            <a:r>
              <a:rPr lang="el-GR" sz="1100" b="1" dirty="0">
                <a:effectLst/>
                <a:latin typeface="Calibri" panose="020F0502020204030204" pitchFamily="34" charset="0"/>
                <a:ea typeface="Tahoma" panose="020B0604030504040204" pitchFamily="34" charset="0"/>
                <a:cs typeface="Calibri" panose="020F0502020204030204" pitchFamily="34" charset="0"/>
              </a:rPr>
              <a:t>4.228.981,39 χιλ. €. Ποσοστό επί των Προσκλήσεων: 112,88% </a:t>
            </a:r>
            <a:r>
              <a:rPr lang="el-GR" sz="1100" dirty="0">
                <a:effectLst/>
                <a:latin typeface="Calibri" panose="020F0502020204030204" pitchFamily="34" charset="0"/>
                <a:ea typeface="Tahoma" panose="020B0604030504040204" pitchFamily="34" charset="0"/>
                <a:cs typeface="Calibri" panose="020F0502020204030204" pitchFamily="34" charset="0"/>
              </a:rPr>
              <a:t>του προϋπολογισμού των Προσκλήσεων απεικονίζοντας την υψηλή υπερδέσμευση των πόρων και τη μεγάλη ζήτηση των φορέων για χρηματοδότηση για την υλοποίηση έργων ΕΤΑΚ, ενώ η ιδιωτική συμμετοχή ανέρχεται σε </a:t>
            </a:r>
            <a:r>
              <a:rPr lang="el-GR" sz="1100" b="1" dirty="0">
                <a:effectLst/>
                <a:latin typeface="Calibri" panose="020F0502020204030204" pitchFamily="34" charset="0"/>
                <a:ea typeface="Tahoma" panose="020B0604030504040204" pitchFamily="34" charset="0"/>
                <a:cs typeface="Calibri" panose="020F0502020204030204" pitchFamily="34" charset="0"/>
              </a:rPr>
              <a:t>1.799.584,71 χιλ. €</a:t>
            </a:r>
            <a:r>
              <a:rPr lang="el-GR" sz="1100" dirty="0">
                <a:effectLst/>
                <a:latin typeface="Calibri" panose="020F0502020204030204" pitchFamily="34" charset="0"/>
                <a:ea typeface="Tahoma" panose="020B0604030504040204" pitchFamily="34" charset="0"/>
                <a:cs typeface="Calibri" panose="020F0502020204030204" pitchFamily="34" charset="0"/>
              </a:rPr>
              <a:t>.</a:t>
            </a:r>
            <a:endParaRPr lang="en-GB" sz="1100" dirty="0">
              <a:effectLst/>
              <a:latin typeface="Calibri" panose="020F0502020204030204" pitchFamily="34" charset="0"/>
              <a:ea typeface="Tahoma" panose="020B0604030504040204" pitchFamily="34" charset="0"/>
              <a:cs typeface="Calibri" panose="020F0502020204030204" pitchFamily="34" charset="0"/>
            </a:endParaRPr>
          </a:p>
          <a:p>
            <a:pPr marL="342900" lvl="0" indent="-342900" algn="just">
              <a:lnSpc>
                <a:spcPts val="1200"/>
              </a:lnSpc>
              <a:spcAft>
                <a:spcPts val="800"/>
              </a:spcAft>
              <a:buClr>
                <a:srgbClr val="800000"/>
              </a:buClr>
              <a:buSzPts val="800"/>
              <a:buFont typeface="Wingdings 2" panose="05020102010507070707" pitchFamily="18" charset="2"/>
              <a:buChar char=""/>
            </a:pPr>
            <a:r>
              <a:rPr lang="el-GR" sz="1100" dirty="0">
                <a:effectLst/>
                <a:latin typeface="Calibri" panose="020F0502020204030204" pitchFamily="34" charset="0"/>
                <a:ea typeface="Tahoma" panose="020B0604030504040204" pitchFamily="34" charset="0"/>
                <a:cs typeface="Calibri" panose="020F0502020204030204" pitchFamily="34" charset="0"/>
              </a:rPr>
              <a:t>Π/Υ συμβάσεων: </a:t>
            </a:r>
            <a:r>
              <a:rPr lang="el-GR" sz="1100" b="1" dirty="0">
                <a:effectLst/>
                <a:latin typeface="Calibri" panose="020F0502020204030204" pitchFamily="34" charset="0"/>
                <a:ea typeface="Tahoma" panose="020B0604030504040204" pitchFamily="34" charset="0"/>
                <a:cs typeface="Calibri" panose="020F0502020204030204" pitchFamily="34" charset="0"/>
              </a:rPr>
              <a:t>4.047.525,52 χιλ. €. Ποσοστό επί των Προσκλήσεων:108,04%. Ποσοστό επί των εντάξεων: 95,71%. </a:t>
            </a:r>
            <a:endParaRPr lang="en-GB" sz="1100" b="1" dirty="0">
              <a:effectLst/>
              <a:latin typeface="Calibri" panose="020F0502020204030204" pitchFamily="34" charset="0"/>
              <a:ea typeface="Tahoma" panose="020B0604030504040204" pitchFamily="34" charset="0"/>
              <a:cs typeface="Calibri" panose="020F0502020204030204" pitchFamily="34" charset="0"/>
            </a:endParaRPr>
          </a:p>
          <a:p>
            <a:pPr marL="342900" lvl="0" indent="-342900" algn="just">
              <a:lnSpc>
                <a:spcPts val="1200"/>
              </a:lnSpc>
              <a:spcAft>
                <a:spcPts val="800"/>
              </a:spcAft>
              <a:buClr>
                <a:srgbClr val="800000"/>
              </a:buClr>
              <a:buSzPts val="800"/>
              <a:buFont typeface="Wingdings 2" panose="05020102010507070707" pitchFamily="18" charset="2"/>
              <a:buChar char=""/>
            </a:pPr>
            <a:r>
              <a:rPr lang="el-GR" sz="1100" dirty="0">
                <a:effectLst/>
                <a:latin typeface="Calibri" panose="020F0502020204030204" pitchFamily="34" charset="0"/>
                <a:ea typeface="Tahoma" panose="020B0604030504040204" pitchFamily="34" charset="0"/>
                <a:cs typeface="Calibri" panose="020F0502020204030204" pitchFamily="34" charset="0"/>
              </a:rPr>
              <a:t>Πληρωμές: </a:t>
            </a:r>
            <a:r>
              <a:rPr lang="el-GR" sz="1100" b="1" dirty="0">
                <a:effectLst/>
                <a:latin typeface="Calibri" panose="020F0502020204030204" pitchFamily="34" charset="0"/>
                <a:ea typeface="Tahoma" panose="020B0604030504040204" pitchFamily="34" charset="0"/>
                <a:cs typeface="Calibri" panose="020F0502020204030204" pitchFamily="34" charset="0"/>
              </a:rPr>
              <a:t>2.622.700,57 χιλ. €. Ποσοστό επί των Προσκλήσεων: 70,00%. Ποσοστό επί των συμβάσεων: 64,80%. </a:t>
            </a:r>
          </a:p>
          <a:p>
            <a:pPr marL="342900" lvl="0" indent="-342900" algn="just">
              <a:lnSpc>
                <a:spcPts val="1200"/>
              </a:lnSpc>
              <a:spcAft>
                <a:spcPts val="800"/>
              </a:spcAft>
              <a:buClr>
                <a:srgbClr val="800000"/>
              </a:buClr>
              <a:buSzPts val="800"/>
              <a:buFont typeface="Wingdings 2" panose="05020102010507070707" pitchFamily="18" charset="2"/>
              <a:buChar char=""/>
            </a:pPr>
            <a:r>
              <a:rPr lang="el-GR" sz="1100" dirty="0">
                <a:effectLst/>
                <a:latin typeface="Calibri" panose="020F0502020204030204" pitchFamily="34" charset="0"/>
                <a:ea typeface="Tahoma" panose="020B0604030504040204" pitchFamily="34" charset="0"/>
                <a:cs typeface="Calibri" panose="020F0502020204030204" pitchFamily="34" charset="0"/>
              </a:rPr>
              <a:t>Βάσει των παραπάνω η απορρόφηση του εγκεκριμένου προϋπολογισμού κρίνεται ως υψηλή.</a:t>
            </a:r>
            <a:endParaRPr lang="en-GB" sz="1100" dirty="0">
              <a:effectLst/>
              <a:latin typeface="Calibri" panose="020F0502020204030204" pitchFamily="34" charset="0"/>
              <a:ea typeface="Tahoma" panose="020B060403050404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900" b="1" dirty="0">
              <a:solidFill>
                <a:sysClr val="windowText" lastClr="000000">
                  <a:hueOff val="0"/>
                  <a:satOff val="0"/>
                  <a:lumOff val="0"/>
                  <a:alphaOff val="0"/>
                </a:sysClr>
              </a:solidFill>
              <a:latin typeface="Arial" panose="020B0604020202020204"/>
              <a:ea typeface="+mn-ea"/>
              <a:cs typeface="+mn-cs"/>
            </a:endParaRPr>
          </a:p>
          <a:p>
            <a:pPr marL="171450" indent="-171450">
              <a:buFont typeface="Arial" panose="020B0604020202020204" pitchFamily="34" charset="0"/>
              <a:buChar char="•"/>
            </a:pPr>
            <a:endParaRPr lang="el-GR" sz="1100" b="1" dirty="0"/>
          </a:p>
          <a:p>
            <a:pPr marL="171450" indent="-171450">
              <a:buFont typeface="Arial" panose="020B0604020202020204" pitchFamily="34" charset="0"/>
              <a:buChar char="•"/>
            </a:pPr>
            <a:endParaRPr lang="el-GR" sz="1100" b="1" dirty="0"/>
          </a:p>
          <a:p>
            <a:pPr marL="171450" indent="-171450">
              <a:buFont typeface="Arial" panose="020B0604020202020204" pitchFamily="34" charset="0"/>
              <a:buChar char="•"/>
            </a:pPr>
            <a:endParaRPr lang="en-GB" sz="1100" b="1" dirty="0"/>
          </a:p>
        </p:txBody>
      </p:sp>
      <p:sp>
        <p:nvSpPr>
          <p:cNvPr id="4" name="Slide Number Placeholder 3"/>
          <p:cNvSpPr>
            <a:spLocks noGrp="1"/>
          </p:cNvSpPr>
          <p:nvPr>
            <p:ph type="sldNum" sz="quarter" idx="5"/>
          </p:nvPr>
        </p:nvSpPr>
        <p:spPr/>
        <p:txBody>
          <a:bodyPr/>
          <a:lstStyle/>
          <a:p>
            <a:fld id="{391F572D-55AB-4BD2-88A4-9D37177CD9AE}" type="slidenum">
              <a:rPr lang="el-GR" smtClean="0"/>
              <a:t>4</a:t>
            </a:fld>
            <a:endParaRPr lang="el-GR"/>
          </a:p>
        </p:txBody>
      </p:sp>
    </p:spTree>
    <p:extLst>
      <p:ext uri="{BB962C8B-B14F-4D97-AF65-F5344CB8AC3E}">
        <p14:creationId xmlns:p14="http://schemas.microsoft.com/office/powerpoint/2010/main" val="152009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1" dirty="0">
                <a:solidFill>
                  <a:sysClr val="windowText" lastClr="000000">
                    <a:hueOff val="0"/>
                    <a:satOff val="0"/>
                    <a:lumOff val="0"/>
                    <a:alphaOff val="0"/>
                  </a:sysClr>
                </a:solidFill>
                <a:latin typeface="Arial" panose="020B0604020202020204"/>
                <a:ea typeface="+mn-ea"/>
                <a:cs typeface="+mn-cs"/>
              </a:rPr>
              <a:t>Τη στιγμή της αξιολόγησης αυτή ήταν η εικόνα του χρηματοδοτικού πλαισίου και προόδου υλοποίησης. Ωστόσο κατόπιν παρέλευσης 2 ετών μία επανεξέταση των στοιχείων σαφώς και θα οδηγήσει σε διαφορετική και βελτιωμένη εικόνα.</a:t>
            </a:r>
          </a:p>
          <a:p>
            <a:pPr marL="342900" lvl="0" indent="-342900" algn="just">
              <a:lnSpc>
                <a:spcPts val="1200"/>
              </a:lnSpc>
              <a:spcAft>
                <a:spcPts val="800"/>
              </a:spcAft>
              <a:buClr>
                <a:srgbClr val="800000"/>
              </a:buClr>
              <a:buSzPts val="800"/>
              <a:buFont typeface="Wingdings 2" panose="05020102010507070707" pitchFamily="18" charset="2"/>
              <a:buChar char=""/>
            </a:pPr>
            <a:r>
              <a:rPr lang="el-GR" sz="1800" dirty="0">
                <a:effectLst/>
                <a:latin typeface="Calibri" panose="020F0502020204030204" pitchFamily="34" charset="0"/>
                <a:ea typeface="Tahoma" panose="020B0604030504040204" pitchFamily="34" charset="0"/>
                <a:cs typeface="Calibri" panose="020F0502020204030204" pitchFamily="34" charset="0"/>
              </a:rPr>
              <a:t>Π/Υ Δράσεων ΣΔ: </a:t>
            </a:r>
            <a:r>
              <a:rPr lang="el-GR" sz="1800" b="1" dirty="0">
                <a:effectLst/>
                <a:latin typeface="Calibri" panose="020F0502020204030204" pitchFamily="34" charset="0"/>
                <a:ea typeface="Tahoma" panose="020B0604030504040204" pitchFamily="34" charset="0"/>
                <a:cs typeface="Calibri" panose="020F0502020204030204" pitchFamily="34" charset="0"/>
              </a:rPr>
              <a:t>3.036.644,09 χιλ. €</a:t>
            </a:r>
            <a:r>
              <a:rPr lang="el-GR" sz="1800" dirty="0">
                <a:effectLst/>
                <a:latin typeface="Calibri" panose="020F0502020204030204" pitchFamily="34" charset="0"/>
                <a:ea typeface="Tahoma" panose="020B0604030504040204" pitchFamily="34" charset="0"/>
                <a:cs typeface="Calibri" panose="020F0502020204030204" pitchFamily="34" charset="0"/>
              </a:rPr>
              <a:t>, Π/Υ Προσκλήσεων: </a:t>
            </a:r>
            <a:r>
              <a:rPr lang="el-GR" sz="1800" b="1" dirty="0">
                <a:effectLst/>
                <a:latin typeface="Calibri" panose="020F0502020204030204" pitchFamily="34" charset="0"/>
                <a:ea typeface="Tahoma" panose="020B0604030504040204" pitchFamily="34" charset="0"/>
                <a:cs typeface="Calibri" panose="020F0502020204030204" pitchFamily="34" charset="0"/>
              </a:rPr>
              <a:t>3.746.452,35 χιλ. €</a:t>
            </a:r>
            <a:r>
              <a:rPr lang="el-GR" sz="1800" dirty="0">
                <a:effectLst/>
                <a:latin typeface="Calibri" panose="020F0502020204030204" pitchFamily="34" charset="0"/>
                <a:ea typeface="Tahoma" panose="020B0604030504040204" pitchFamily="34" charset="0"/>
                <a:cs typeface="Calibri" panose="020F0502020204030204" pitchFamily="34" charset="0"/>
              </a:rPr>
              <a:t>. </a:t>
            </a:r>
            <a:r>
              <a:rPr lang="el-GR" sz="1800" b="1" dirty="0">
                <a:effectLst/>
                <a:latin typeface="Calibri" panose="020F0502020204030204" pitchFamily="34" charset="0"/>
                <a:ea typeface="Tahoma" panose="020B0604030504040204" pitchFamily="34" charset="0"/>
                <a:cs typeface="Calibri" panose="020F0502020204030204" pitchFamily="34" charset="0"/>
              </a:rPr>
              <a:t>Ποσοστό ενεργοποίησης: 123,37% </a:t>
            </a:r>
            <a:r>
              <a:rPr lang="el-GR" sz="1800" dirty="0">
                <a:effectLst/>
                <a:latin typeface="Calibri" panose="020F0502020204030204" pitchFamily="34" charset="0"/>
                <a:ea typeface="Tahoma" panose="020B0604030504040204" pitchFamily="34" charset="0"/>
                <a:cs typeface="Calibri" panose="020F0502020204030204" pitchFamily="34" charset="0"/>
              </a:rPr>
              <a:t>το οποίο χαρακτηρίζεται ως πολύ υψηλό. </a:t>
            </a:r>
            <a:endParaRPr lang="en-GB" sz="1800" dirty="0">
              <a:effectLst/>
              <a:latin typeface="Calibri" panose="020F0502020204030204" pitchFamily="34" charset="0"/>
              <a:ea typeface="Tahoma" panose="020B0604030504040204" pitchFamily="34" charset="0"/>
              <a:cs typeface="Calibri" panose="020F0502020204030204" pitchFamily="34" charset="0"/>
            </a:endParaRPr>
          </a:p>
          <a:p>
            <a:pPr marL="342900" lvl="0" indent="-342900" algn="just">
              <a:lnSpc>
                <a:spcPts val="1200"/>
              </a:lnSpc>
              <a:spcAft>
                <a:spcPts val="800"/>
              </a:spcAft>
              <a:buClr>
                <a:srgbClr val="800000"/>
              </a:buClr>
              <a:buSzPts val="800"/>
              <a:buFont typeface="Wingdings 2" panose="05020102010507070707" pitchFamily="18" charset="2"/>
              <a:buChar char=""/>
            </a:pPr>
            <a:r>
              <a:rPr lang="el-GR" sz="1800" dirty="0">
                <a:effectLst/>
                <a:latin typeface="Calibri" panose="020F0502020204030204" pitchFamily="34" charset="0"/>
                <a:ea typeface="Tahoma" panose="020B0604030504040204" pitchFamily="34" charset="0"/>
                <a:cs typeface="Calibri" panose="020F0502020204030204" pitchFamily="34" charset="0"/>
              </a:rPr>
              <a:t>Π/Υ εντάξεων: </a:t>
            </a:r>
            <a:r>
              <a:rPr lang="el-GR" sz="1800" b="1" dirty="0">
                <a:effectLst/>
                <a:latin typeface="Calibri" panose="020F0502020204030204" pitchFamily="34" charset="0"/>
                <a:ea typeface="Tahoma" panose="020B0604030504040204" pitchFamily="34" charset="0"/>
                <a:cs typeface="Calibri" panose="020F0502020204030204" pitchFamily="34" charset="0"/>
              </a:rPr>
              <a:t>4.228.981,39 χιλ. €. Ποσοστό επί των Προσκλήσεων: 112,88% </a:t>
            </a:r>
            <a:r>
              <a:rPr lang="el-GR" sz="1800" dirty="0">
                <a:effectLst/>
                <a:latin typeface="Calibri" panose="020F0502020204030204" pitchFamily="34" charset="0"/>
                <a:ea typeface="Tahoma" panose="020B0604030504040204" pitchFamily="34" charset="0"/>
                <a:cs typeface="Calibri" panose="020F0502020204030204" pitchFamily="34" charset="0"/>
              </a:rPr>
              <a:t>του προϋπολογισμού των Προσκλήσεων απεικονίζοντας την υψηλή υπερδέσμευση των πόρων και τη μεγάλη ζήτηση των φορέων για χρηματοδότηση για την υλοποίηση έργων ΕΤΑΚ, ενώ η ιδιωτική συμμετοχή ανέρχεται σε </a:t>
            </a:r>
            <a:r>
              <a:rPr lang="el-GR" sz="1800" b="1" dirty="0">
                <a:effectLst/>
                <a:latin typeface="Calibri" panose="020F0502020204030204" pitchFamily="34" charset="0"/>
                <a:ea typeface="Tahoma" panose="020B0604030504040204" pitchFamily="34" charset="0"/>
                <a:cs typeface="Calibri" panose="020F0502020204030204" pitchFamily="34" charset="0"/>
              </a:rPr>
              <a:t>1.799.584,71 χιλ. €</a:t>
            </a:r>
            <a:r>
              <a:rPr lang="el-GR" sz="1800" dirty="0">
                <a:effectLst/>
                <a:latin typeface="Calibri" panose="020F0502020204030204" pitchFamily="34" charset="0"/>
                <a:ea typeface="Tahoma" panose="020B0604030504040204" pitchFamily="34" charset="0"/>
                <a:cs typeface="Calibri" panose="020F0502020204030204" pitchFamily="34" charset="0"/>
              </a:rPr>
              <a:t>.</a:t>
            </a:r>
            <a:endParaRPr lang="en-GB" sz="1800" dirty="0">
              <a:effectLst/>
              <a:latin typeface="Calibri" panose="020F0502020204030204" pitchFamily="34" charset="0"/>
              <a:ea typeface="Tahoma" panose="020B0604030504040204" pitchFamily="34" charset="0"/>
              <a:cs typeface="Calibri" panose="020F0502020204030204" pitchFamily="34" charset="0"/>
            </a:endParaRPr>
          </a:p>
          <a:p>
            <a:pPr marL="342900" lvl="0" indent="-342900" algn="just">
              <a:lnSpc>
                <a:spcPts val="1200"/>
              </a:lnSpc>
              <a:spcAft>
                <a:spcPts val="800"/>
              </a:spcAft>
              <a:buClr>
                <a:srgbClr val="800000"/>
              </a:buClr>
              <a:buSzPts val="800"/>
              <a:buFont typeface="Wingdings 2" panose="05020102010507070707" pitchFamily="18" charset="2"/>
              <a:buChar char=""/>
            </a:pPr>
            <a:r>
              <a:rPr lang="el-GR" sz="1800" dirty="0">
                <a:effectLst/>
                <a:latin typeface="Calibri" panose="020F0502020204030204" pitchFamily="34" charset="0"/>
                <a:ea typeface="Tahoma" panose="020B0604030504040204" pitchFamily="34" charset="0"/>
                <a:cs typeface="Calibri" panose="020F0502020204030204" pitchFamily="34" charset="0"/>
              </a:rPr>
              <a:t>Π/Υ συμβάσεων: </a:t>
            </a:r>
            <a:r>
              <a:rPr lang="el-GR" sz="1800" b="1" dirty="0">
                <a:effectLst/>
                <a:latin typeface="Calibri" panose="020F0502020204030204" pitchFamily="34" charset="0"/>
                <a:ea typeface="Tahoma" panose="020B0604030504040204" pitchFamily="34" charset="0"/>
                <a:cs typeface="Calibri" panose="020F0502020204030204" pitchFamily="34" charset="0"/>
              </a:rPr>
              <a:t>4.047.525,52 χιλ. €. Ποσοστό επί των Προσκλήσεων:108,04%. Ποσοστό επί των εντάξεων: 95,71%. </a:t>
            </a:r>
            <a:endParaRPr lang="en-GB" sz="1800" b="1" dirty="0">
              <a:effectLst/>
              <a:latin typeface="Calibri" panose="020F0502020204030204" pitchFamily="34" charset="0"/>
              <a:ea typeface="Tahoma" panose="020B0604030504040204" pitchFamily="34" charset="0"/>
              <a:cs typeface="Calibri" panose="020F0502020204030204" pitchFamily="34" charset="0"/>
            </a:endParaRPr>
          </a:p>
          <a:p>
            <a:pPr marL="342900" lvl="0" indent="-342900" algn="just">
              <a:lnSpc>
                <a:spcPts val="1200"/>
              </a:lnSpc>
              <a:spcAft>
                <a:spcPts val="800"/>
              </a:spcAft>
              <a:buClr>
                <a:srgbClr val="800000"/>
              </a:buClr>
              <a:buSzPts val="800"/>
              <a:buFont typeface="Wingdings 2" panose="05020102010507070707" pitchFamily="18" charset="2"/>
              <a:buChar char=""/>
            </a:pPr>
            <a:r>
              <a:rPr lang="el-GR" sz="1800" dirty="0">
                <a:effectLst/>
                <a:latin typeface="Calibri" panose="020F0502020204030204" pitchFamily="34" charset="0"/>
                <a:ea typeface="Tahoma" panose="020B0604030504040204" pitchFamily="34" charset="0"/>
                <a:cs typeface="Calibri" panose="020F0502020204030204" pitchFamily="34" charset="0"/>
              </a:rPr>
              <a:t>Πληρωμές: </a:t>
            </a:r>
            <a:r>
              <a:rPr lang="el-GR" sz="1800" b="1" dirty="0">
                <a:effectLst/>
                <a:latin typeface="Calibri" panose="020F0502020204030204" pitchFamily="34" charset="0"/>
                <a:ea typeface="Tahoma" panose="020B0604030504040204" pitchFamily="34" charset="0"/>
                <a:cs typeface="Calibri" panose="020F0502020204030204" pitchFamily="34" charset="0"/>
              </a:rPr>
              <a:t>2.622.700,57 χιλ. €. Ποσοστό επί των Προσκλήσεων: 70,00%. Ποσοστό επί των συμβάσεων: 64,80%. </a:t>
            </a:r>
          </a:p>
          <a:p>
            <a:pPr marL="342900" lvl="0" indent="-342900" algn="just">
              <a:lnSpc>
                <a:spcPts val="1200"/>
              </a:lnSpc>
              <a:spcAft>
                <a:spcPts val="800"/>
              </a:spcAft>
              <a:buClr>
                <a:srgbClr val="800000"/>
              </a:buClr>
              <a:buSzPts val="800"/>
              <a:buFont typeface="Wingdings 2" panose="05020102010507070707" pitchFamily="18" charset="2"/>
              <a:buChar char=""/>
            </a:pPr>
            <a:r>
              <a:rPr lang="el-GR" sz="1800" dirty="0">
                <a:effectLst/>
                <a:latin typeface="Calibri" panose="020F0502020204030204" pitchFamily="34" charset="0"/>
                <a:ea typeface="Tahoma" panose="020B0604030504040204" pitchFamily="34" charset="0"/>
                <a:cs typeface="Calibri" panose="020F0502020204030204" pitchFamily="34" charset="0"/>
              </a:rPr>
              <a:t>Βάσει των παραπάνω η απορρόφηση του εγκεκριμένου προϋπολογισμού κρίνεται ως υψηλή.</a:t>
            </a:r>
            <a:endParaRPr lang="en-GB" sz="1800" dirty="0">
              <a:effectLst/>
              <a:latin typeface="Calibri" panose="020F0502020204030204" pitchFamily="34" charset="0"/>
              <a:ea typeface="Tahoma" panose="020B060403050404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dirty="0">
              <a:solidFill>
                <a:sysClr val="windowText" lastClr="000000">
                  <a:hueOff val="0"/>
                  <a:satOff val="0"/>
                  <a:lumOff val="0"/>
                  <a:alphaOff val="0"/>
                </a:sysClr>
              </a:solidFill>
              <a:latin typeface="Arial" panose="020B0604020202020204"/>
              <a:ea typeface="+mn-ea"/>
              <a:cs typeface="+mn-cs"/>
            </a:endParaRPr>
          </a:p>
          <a:p>
            <a:endParaRPr lang="en-GB" dirty="0"/>
          </a:p>
        </p:txBody>
      </p:sp>
      <p:sp>
        <p:nvSpPr>
          <p:cNvPr id="4" name="Slide Number Placeholder 3"/>
          <p:cNvSpPr>
            <a:spLocks noGrp="1"/>
          </p:cNvSpPr>
          <p:nvPr>
            <p:ph type="sldNum" sz="quarter" idx="5"/>
          </p:nvPr>
        </p:nvSpPr>
        <p:spPr/>
        <p:txBody>
          <a:bodyPr/>
          <a:lstStyle/>
          <a:p>
            <a:fld id="{391F572D-55AB-4BD2-88A4-9D37177CD9AE}" type="slidenum">
              <a:rPr lang="el-GR" smtClean="0"/>
              <a:t>5</a:t>
            </a:fld>
            <a:endParaRPr lang="el-GR"/>
          </a:p>
        </p:txBody>
      </p:sp>
    </p:spTree>
    <p:extLst>
      <p:ext uri="{BB962C8B-B14F-4D97-AF65-F5344CB8AC3E}">
        <p14:creationId xmlns:p14="http://schemas.microsoft.com/office/powerpoint/2010/main" val="4203824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F572D-55AB-4BD2-88A4-9D37177CD9AE}" type="slidenum">
              <a:rPr lang="el-GR" smtClean="0"/>
              <a:t>7</a:t>
            </a:fld>
            <a:endParaRPr lang="el-GR"/>
          </a:p>
        </p:txBody>
      </p:sp>
    </p:spTree>
    <p:extLst>
      <p:ext uri="{BB962C8B-B14F-4D97-AF65-F5344CB8AC3E}">
        <p14:creationId xmlns:p14="http://schemas.microsoft.com/office/powerpoint/2010/main" val="1025997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effectLst/>
                <a:latin typeface="Calibri" panose="020F0502020204030204" pitchFamily="34" charset="0"/>
                <a:ea typeface="Calibri" panose="020F0502020204030204" pitchFamily="34" charset="0"/>
                <a:cs typeface="Calibri" panose="020F0502020204030204" pitchFamily="34" charset="0"/>
              </a:rPr>
              <a:t>Επομένως ο βαθμός αποτελεσματικότητας των Δράσεων, βάσει των απαντήσεων των ωφελουμένων, είναι υψηλός.</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391F572D-55AB-4BD2-88A4-9D37177CD9AE}" type="slidenum">
              <a:rPr lang="el-GR" smtClean="0"/>
              <a:t>12</a:t>
            </a:fld>
            <a:endParaRPr lang="el-GR"/>
          </a:p>
        </p:txBody>
      </p:sp>
    </p:spTree>
    <p:extLst>
      <p:ext uri="{BB962C8B-B14F-4D97-AF65-F5344CB8AC3E}">
        <p14:creationId xmlns:p14="http://schemas.microsoft.com/office/powerpoint/2010/main" val="3791258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95F24-8840-4E40-7C09-7F7AE8870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0CC123-1473-6CFF-9B4B-3CF6F51C5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11211C-92E4-8F7F-C440-362FBC2C23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b="1" dirty="0">
                <a:effectLst/>
                <a:latin typeface="Calibri" panose="020F0502020204030204" pitchFamily="34" charset="0"/>
                <a:ea typeface="Calibri" panose="020F0502020204030204" pitchFamily="34" charset="0"/>
                <a:cs typeface="Calibri" panose="020F0502020204030204" pitchFamily="34" charset="0"/>
              </a:rPr>
              <a:t>Επομένως ο βαθμός αποτελεσματικότητας των Δράσεων, βάσει των απαντήσεων των ωφελουμένων, είναι υψηλός.</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A04BE5F2-6D34-0D76-238C-58D0D9010860}"/>
              </a:ext>
            </a:extLst>
          </p:cNvPr>
          <p:cNvSpPr>
            <a:spLocks noGrp="1"/>
          </p:cNvSpPr>
          <p:nvPr>
            <p:ph type="sldNum" sz="quarter" idx="5"/>
          </p:nvPr>
        </p:nvSpPr>
        <p:spPr/>
        <p:txBody>
          <a:bodyPr/>
          <a:lstStyle/>
          <a:p>
            <a:fld id="{391F572D-55AB-4BD2-88A4-9D37177CD9AE}" type="slidenum">
              <a:rPr lang="el-GR" smtClean="0"/>
              <a:t>13</a:t>
            </a:fld>
            <a:endParaRPr lang="el-GR"/>
          </a:p>
        </p:txBody>
      </p:sp>
    </p:spTree>
    <p:extLst>
      <p:ext uri="{BB962C8B-B14F-4D97-AF65-F5344CB8AC3E}">
        <p14:creationId xmlns:p14="http://schemas.microsoft.com/office/powerpoint/2010/main" val="214304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91F572D-55AB-4BD2-88A4-9D37177CD9AE}" type="slidenum">
              <a:rPr lang="el-GR" smtClean="0"/>
              <a:t>15</a:t>
            </a:fld>
            <a:endParaRPr lang="el-GR"/>
          </a:p>
        </p:txBody>
      </p:sp>
    </p:spTree>
    <p:extLst>
      <p:ext uri="{BB962C8B-B14F-4D97-AF65-F5344CB8AC3E}">
        <p14:creationId xmlns:p14="http://schemas.microsoft.com/office/powerpoint/2010/main" val="837259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8EF87-AC03-47F4-54E7-A08E4808F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C6CC9-54CE-5D9B-6395-2C320A9E7F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EC44C3-F339-47E5-F3DC-FB19384466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54A6605-41C8-ACC9-CC57-9B627C9B77EE}"/>
              </a:ext>
            </a:extLst>
          </p:cNvPr>
          <p:cNvSpPr>
            <a:spLocks noGrp="1"/>
          </p:cNvSpPr>
          <p:nvPr>
            <p:ph type="sldNum" sz="quarter" idx="5"/>
          </p:nvPr>
        </p:nvSpPr>
        <p:spPr/>
        <p:txBody>
          <a:bodyPr/>
          <a:lstStyle/>
          <a:p>
            <a:fld id="{391F572D-55AB-4BD2-88A4-9D37177CD9AE}" type="slidenum">
              <a:rPr lang="el-GR" smtClean="0"/>
              <a:t>18</a:t>
            </a:fld>
            <a:endParaRPr lang="el-GR"/>
          </a:p>
        </p:txBody>
      </p:sp>
    </p:spTree>
    <p:extLst>
      <p:ext uri="{BB962C8B-B14F-4D97-AF65-F5344CB8AC3E}">
        <p14:creationId xmlns:p14="http://schemas.microsoft.com/office/powerpoint/2010/main" val="1138788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DC540-AA47-EF1D-F1C4-76D19EE72E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BF780E-BD2E-0975-744A-DEA8B0B1F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B2FFEB-6B0F-20A7-05F5-72D3EB4827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E3251C8-97B6-9135-336E-27B32B6514C1}"/>
              </a:ext>
            </a:extLst>
          </p:cNvPr>
          <p:cNvSpPr>
            <a:spLocks noGrp="1"/>
          </p:cNvSpPr>
          <p:nvPr>
            <p:ph type="sldNum" sz="quarter" idx="5"/>
          </p:nvPr>
        </p:nvSpPr>
        <p:spPr/>
        <p:txBody>
          <a:bodyPr/>
          <a:lstStyle/>
          <a:p>
            <a:fld id="{391F572D-55AB-4BD2-88A4-9D37177CD9AE}" type="slidenum">
              <a:rPr lang="el-GR" smtClean="0"/>
              <a:t>19</a:t>
            </a:fld>
            <a:endParaRPr lang="el-GR"/>
          </a:p>
        </p:txBody>
      </p:sp>
    </p:spTree>
    <p:extLst>
      <p:ext uri="{BB962C8B-B14F-4D97-AF65-F5344CB8AC3E}">
        <p14:creationId xmlns:p14="http://schemas.microsoft.com/office/powerpoint/2010/main" val="2212881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DBFE-8C9F-4D8B-8330-4936AFD944BF}" type="datetime1">
              <a:rPr lang="el-GR" smtClean="0"/>
              <a:t>2/12/2024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043667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2C930-C694-4E56-89A2-073D48F98267}" type="datetime1">
              <a:rPr lang="el-GR" smtClean="0"/>
              <a:t>2/12/2024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61653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B5AF-F205-4D66-AC55-D23E0CE83F20}" type="datetime1">
              <a:rPr lang="el-GR" smtClean="0"/>
              <a:t>2/12/2024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08355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97" y="6538914"/>
            <a:ext cx="808250"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3175654" y="6519747"/>
            <a:ext cx="5840697" cy="276998"/>
          </a:xfrm>
          <a:prstGeom prst="rect">
            <a:avLst/>
          </a:prstGeom>
          <a:noFill/>
        </p:spPr>
        <p:txBody>
          <a:bodyPr wrap="square" lIns="0" tIns="0" rIns="0" bIns="0" rtlCol="0">
            <a:noAutofit/>
          </a:bodyPr>
          <a:lstStyle/>
          <a:p>
            <a:pPr algn="ctr"/>
            <a:r>
              <a:rPr lang="el-GR" sz="1100" b="1" dirty="0">
                <a:effectLst/>
                <a:latin typeface="Calibri" panose="020F0502020204030204" pitchFamily="34" charset="0"/>
                <a:ea typeface="Calibri" panose="020F0502020204030204" pitchFamily="34" charset="0"/>
                <a:cs typeface="Times New Roman" panose="02020603050405020304" pitchFamily="18" charset="0"/>
              </a:rPr>
              <a:t>Σχέδιο Δράσης και Βαθμός Υλοποίησής του</a:t>
            </a: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11382365" y="6485542"/>
            <a:ext cx="588825"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4689" y="6312"/>
            <a:ext cx="12192000" cy="369332"/>
          </a:xfrm>
          <a:prstGeom prst="rect">
            <a:avLst/>
          </a:prstGeom>
          <a:solidFill>
            <a:srgbClr val="FFDFAB"/>
          </a:solidFill>
        </p:spPr>
        <p:txBody>
          <a:bodyPr wrap="square" rtlCol="0">
            <a:spAutoFit/>
          </a:bodyPr>
          <a:lstStyle/>
          <a:p>
            <a:r>
              <a:rPr lang="en-US" sz="1800"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4689" y="375644"/>
            <a:ext cx="12192000" cy="683532"/>
          </a:xfrm>
          <a:prstGeom prst="rect">
            <a:avLst/>
          </a:prstGeom>
          <a:solidFill>
            <a:srgbClr val="FFE9CA"/>
          </a:solidFill>
        </p:spPr>
        <p:txBody>
          <a:bodyPr wrap="square" rtlCol="0" anchor="ctr" anchorCtr="0">
            <a:noAutofit/>
          </a:bodyPr>
          <a:lstStyle/>
          <a:p>
            <a:pPr rtl="0"/>
            <a:r>
              <a:rPr lang="en-US" sz="1800"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9809" y="1059176"/>
            <a:ext cx="12201809"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B805732-5C58-1EF3-2F46-69E8BDECDFC0}"/>
              </a:ext>
            </a:extLst>
          </p:cNvPr>
          <p:cNvSpPr txBox="1"/>
          <p:nvPr userDrawn="1"/>
        </p:nvSpPr>
        <p:spPr>
          <a:xfrm>
            <a:off x="0" y="13364"/>
            <a:ext cx="5788565" cy="369332"/>
          </a:xfrm>
          <a:prstGeom prst="rect">
            <a:avLst/>
          </a:prstGeom>
          <a:noFill/>
        </p:spPr>
        <p:txBody>
          <a:bodyPr wrap="square" rtlCol="0">
            <a:spAutoFit/>
          </a:bodyPr>
          <a:lstStyle/>
          <a:p>
            <a:pPr algn="ct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ΣΧΕΔΙΟ ΔΡΑΣΗΣ ΚΑΙ ΒΑΘΜΟΣ ΥΛΟΠΟΙΗΣΗΣ ΤΟΥ </a:t>
            </a:r>
            <a:endParaRPr lang="en-GB" dirty="0"/>
          </a:p>
        </p:txBody>
      </p:sp>
    </p:spTree>
    <p:extLst>
      <p:ext uri="{BB962C8B-B14F-4D97-AF65-F5344CB8AC3E}">
        <p14:creationId xmlns:p14="http://schemas.microsoft.com/office/powerpoint/2010/main" val="56697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FE71A-43E3-448C-9CBF-F0D1648BF9CA}" type="datetime1">
              <a:rPr lang="el-GR" smtClean="0"/>
              <a:t>2/12/2024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3487399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2/12/2024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76720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FDDB9-14CD-4563-A3B8-8CCCD38E66E5}" type="datetime1">
              <a:rPr lang="el-GR" smtClean="0"/>
              <a:t>2/12/2024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49682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EA1B9-A620-4E1E-AAAF-4E09E3B684D7}" type="datetime1">
              <a:rPr lang="el-GR" smtClean="0"/>
              <a:t>2/12/2024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587422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646D2-962B-4803-8E76-412864BF27D8}" type="datetime1">
              <a:rPr lang="el-GR" smtClean="0"/>
              <a:t>2/12/2024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576873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2/12/2024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540465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2/12/2024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9675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2/12/2024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049160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2/12/2024</a:t>
            </a:fld>
            <a:endParaRPr lang="el-G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2005202105"/>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chart" Target="../charts/chart3.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chart" Target="../charts/chart4.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12.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slide" Target="slide18.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slide" Target="slide1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chart" Target="../charts/chart2.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3800715D-2A00-1285-B0CA-4F19B80853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72" y="0"/>
            <a:ext cx="12188928" cy="6858000"/>
          </a:xfrm>
          <a:prstGeom prst="rect">
            <a:avLst/>
          </a:prstGeom>
        </p:spPr>
      </p:pic>
      <p:sp>
        <p:nvSpPr>
          <p:cNvPr id="137" name="object 85">
            <a:extLst>
              <a:ext uri="{FF2B5EF4-FFF2-40B4-BE49-F238E27FC236}">
                <a16:creationId xmlns:a16="http://schemas.microsoft.com/office/drawing/2014/main" id="{18290521-4AC2-B461-C10D-32D1C33152C7}"/>
              </a:ext>
            </a:extLst>
          </p:cNvPr>
          <p:cNvSpPr txBox="1"/>
          <p:nvPr/>
        </p:nvSpPr>
        <p:spPr>
          <a:xfrm>
            <a:off x="3226291" y="1343231"/>
            <a:ext cx="5577514" cy="659155"/>
          </a:xfrm>
          <a:prstGeom prst="rect">
            <a:avLst/>
          </a:prstGeom>
          <a:noFill/>
        </p:spPr>
        <p:txBody>
          <a:bodyPr wrap="square" lIns="0" tIns="0" rIns="0" bIns="0" rtlCol="0">
            <a:spAutoFit/>
          </a:bodyPr>
          <a:lstStyle/>
          <a:p>
            <a:pPr algn="ctr">
              <a:lnSpc>
                <a:spcPts val="2530"/>
              </a:lnSpc>
              <a:spcBef>
                <a:spcPts val="126"/>
              </a:spcBef>
            </a:pPr>
            <a:r>
              <a:rPr lang="el-GR" sz="2200" b="1" dirty="0">
                <a:effectLst/>
                <a:latin typeface="Calibri" panose="020F0502020204030204" pitchFamily="34" charset="0"/>
                <a:ea typeface="Calibri" panose="020F0502020204030204" pitchFamily="34" charset="0"/>
                <a:cs typeface="Times New Roman" panose="02020603050405020304" pitchFamily="18" charset="0"/>
              </a:rPr>
              <a:t>Αξιολόγηση της Εθνικής Στρατηγικής Ε&amp;Κ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2200" b="1" dirty="0">
                <a:effectLst/>
                <a:latin typeface="Calibri" panose="020F0502020204030204" pitchFamily="34" charset="0"/>
                <a:ea typeface="Calibri" panose="020F0502020204030204" pitchFamily="34" charset="0"/>
                <a:cs typeface="Times New Roman" panose="02020603050405020304" pitchFamily="18" charset="0"/>
              </a:rPr>
              <a:t>για την Έξυπνη Εξειδίκευση (RIS3) 2014 –2020 </a:t>
            </a:r>
            <a:endParaRPr sz="2200" b="1" dirty="0">
              <a:solidFill>
                <a:srgbClr val="C00000"/>
              </a:solidFill>
              <a:latin typeface="CeraGR-Black" panose="00000A00000000000000" pitchFamily="50" charset="-95"/>
              <a:cs typeface="Calibri" panose="020F0502020204030204" pitchFamily="34" charset="0"/>
            </a:endParaRPr>
          </a:p>
        </p:txBody>
      </p:sp>
      <p:sp>
        <p:nvSpPr>
          <p:cNvPr id="138" name="object 85">
            <a:extLst>
              <a:ext uri="{FF2B5EF4-FFF2-40B4-BE49-F238E27FC236}">
                <a16:creationId xmlns:a16="http://schemas.microsoft.com/office/drawing/2014/main" id="{72C61268-A6E1-D74D-8501-6AC8C1409619}"/>
              </a:ext>
            </a:extLst>
          </p:cNvPr>
          <p:cNvSpPr txBox="1"/>
          <p:nvPr/>
        </p:nvSpPr>
        <p:spPr>
          <a:xfrm>
            <a:off x="5044728" y="2872810"/>
            <a:ext cx="2226580" cy="736454"/>
          </a:xfrm>
          <a:prstGeom prst="rect">
            <a:avLst/>
          </a:prstGeom>
          <a:noFill/>
        </p:spPr>
        <p:txBody>
          <a:bodyPr wrap="square" lIns="0" tIns="0" rIns="0" bIns="0" rtlCol="0">
            <a:noAutofit/>
          </a:bodyPr>
          <a:lstStyle/>
          <a:p>
            <a:pPr algn="ctr">
              <a:lnSpc>
                <a:spcPts val="2530"/>
              </a:lnSpc>
              <a:spcBef>
                <a:spcPts val="126"/>
              </a:spcBef>
            </a:pPr>
            <a:r>
              <a:rPr lang="el-GR" dirty="0">
                <a:solidFill>
                  <a:srgbClr val="C00000"/>
                </a:solidFill>
                <a:latin typeface="Calibri" panose="020F0502020204030204" pitchFamily="34" charset="0"/>
                <a:ea typeface="Calibri" panose="020F0502020204030204" pitchFamily="34" charset="0"/>
                <a:cs typeface="Calibri" panose="020F0502020204030204" pitchFamily="34" charset="0"/>
              </a:rPr>
              <a:t>Ινστιτούτο ΠΑΣΤΕΡ</a:t>
            </a:r>
          </a:p>
          <a:p>
            <a:pPr algn="ctr">
              <a:lnSpc>
                <a:spcPts val="2530"/>
              </a:lnSpc>
              <a:spcBef>
                <a:spcPts val="126"/>
              </a:spcBef>
            </a:pPr>
            <a:r>
              <a:rPr lang="el-GR" dirty="0">
                <a:solidFill>
                  <a:srgbClr val="C00000"/>
                </a:solidFill>
                <a:latin typeface="Calibri" panose="020F0502020204030204" pitchFamily="34" charset="0"/>
                <a:ea typeface="Calibri" panose="020F0502020204030204" pitchFamily="34" charset="0"/>
                <a:cs typeface="Calibri" panose="020F0502020204030204" pitchFamily="34" charset="0"/>
              </a:rPr>
              <a:t>3 Δεκεμβρίου 2024</a:t>
            </a:r>
          </a:p>
        </p:txBody>
      </p:sp>
      <p:sp>
        <p:nvSpPr>
          <p:cNvPr id="139" name="object 85">
            <a:extLst>
              <a:ext uri="{FF2B5EF4-FFF2-40B4-BE49-F238E27FC236}">
                <a16:creationId xmlns:a16="http://schemas.microsoft.com/office/drawing/2014/main" id="{1A292038-9A26-7467-6F4C-53286E3BE26C}"/>
              </a:ext>
            </a:extLst>
          </p:cNvPr>
          <p:cNvSpPr txBox="1"/>
          <p:nvPr/>
        </p:nvSpPr>
        <p:spPr>
          <a:xfrm>
            <a:off x="3078586" y="2073299"/>
            <a:ext cx="5872924" cy="492443"/>
          </a:xfrm>
          <a:prstGeom prst="rect">
            <a:avLst/>
          </a:prstGeom>
        </p:spPr>
        <p:txBody>
          <a:bodyPr wrap="square" lIns="0" tIns="0" rIns="0" bIns="0" rtlCol="0">
            <a:spAutoFit/>
          </a:bodyPr>
          <a:lstStyle/>
          <a:p>
            <a:pPr marL="0" algn="ctr" rtl="0" eaLnBrk="1" latinLnBrk="0" hangingPunct="1">
              <a:spcBef>
                <a:spcPts val="0"/>
              </a:spcBef>
              <a:spcAft>
                <a:spcPts val="0"/>
              </a:spcAft>
            </a:pPr>
            <a:r>
              <a:rPr lang="el-GR"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Υλοποίηση RIS3 2014-20 και Βαθμός επίτευξης στόχων</a:t>
            </a:r>
          </a:p>
          <a:p>
            <a:pPr marL="0" algn="ctr" rtl="0" eaLnBrk="1" latinLnBrk="0" hangingPunct="1">
              <a:spcBef>
                <a:spcPts val="0"/>
              </a:spcBef>
              <a:spcAft>
                <a:spcPts val="0"/>
              </a:spcAft>
            </a:pPr>
            <a:r>
              <a:rPr lang="el-GR" sz="16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Αξιολόγηση βασικών δράσεων </a:t>
            </a:r>
          </a:p>
        </p:txBody>
      </p:sp>
      <p:pic>
        <p:nvPicPr>
          <p:cNvPr id="140" name="Picture 139" descr="A blue and white logo&#10;&#10;Description automatically generated">
            <a:extLst>
              <a:ext uri="{FF2B5EF4-FFF2-40B4-BE49-F238E27FC236}">
                <a16:creationId xmlns:a16="http://schemas.microsoft.com/office/drawing/2014/main" id="{F19F4C36-A10F-679B-1C59-72149A6DA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430" y="275376"/>
            <a:ext cx="1639116" cy="612355"/>
          </a:xfrm>
          <a:prstGeom prst="rect">
            <a:avLst/>
          </a:prstGeom>
        </p:spPr>
      </p:pic>
      <p:pic>
        <p:nvPicPr>
          <p:cNvPr id="141" name="Picture 140" descr="A white and blue text on a black background&#10;&#10;Description automatically generated">
            <a:extLst>
              <a:ext uri="{FF2B5EF4-FFF2-40B4-BE49-F238E27FC236}">
                <a16:creationId xmlns:a16="http://schemas.microsoft.com/office/drawing/2014/main" id="{DAA2E915-00A3-B3CB-2FA3-472AA6CD06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179" y="339124"/>
            <a:ext cx="1218722" cy="484859"/>
          </a:xfrm>
          <a:prstGeom prst="rect">
            <a:avLst/>
          </a:prstGeom>
        </p:spPr>
      </p:pic>
      <p:sp>
        <p:nvSpPr>
          <p:cNvPr id="142" name="object 87">
            <a:extLst>
              <a:ext uri="{FF2B5EF4-FFF2-40B4-BE49-F238E27FC236}">
                <a16:creationId xmlns:a16="http://schemas.microsoft.com/office/drawing/2014/main" id="{6452E845-52BF-37EB-2E2C-1367BBF9F224}"/>
              </a:ext>
            </a:extLst>
          </p:cNvPr>
          <p:cNvSpPr/>
          <p:nvPr/>
        </p:nvSpPr>
        <p:spPr>
          <a:xfrm>
            <a:off x="5508737" y="6128113"/>
            <a:ext cx="1174525" cy="434413"/>
          </a:xfrm>
          <a:prstGeom prst="rect">
            <a:avLst/>
          </a:prstGeom>
          <a:blipFill>
            <a:blip r:embed="rId5" cstate="print"/>
            <a:stretch>
              <a:fillRect/>
            </a:stretch>
          </a:blipFill>
        </p:spPr>
        <p:txBody>
          <a:bodyPr wrap="square" lIns="0" tIns="0" rIns="0" bIns="0" rtlCol="0">
            <a:noAutofit/>
          </a:bodyPr>
          <a:lstStyle/>
          <a:p>
            <a:endParaRPr sz="1322"/>
          </a:p>
        </p:txBody>
      </p:sp>
      <p:grpSp>
        <p:nvGrpSpPr>
          <p:cNvPr id="143" name="Group 142">
            <a:extLst>
              <a:ext uri="{FF2B5EF4-FFF2-40B4-BE49-F238E27FC236}">
                <a16:creationId xmlns:a16="http://schemas.microsoft.com/office/drawing/2014/main" id="{81D478BE-F7AB-B3A4-1154-7C2A5150B7E8}"/>
              </a:ext>
            </a:extLst>
          </p:cNvPr>
          <p:cNvGrpSpPr/>
          <p:nvPr/>
        </p:nvGrpSpPr>
        <p:grpSpPr>
          <a:xfrm>
            <a:off x="4855108" y="6655448"/>
            <a:ext cx="2411098" cy="80315"/>
            <a:chOff x="2265551" y="8649618"/>
            <a:chExt cx="2411098" cy="80315"/>
          </a:xfrm>
        </p:grpSpPr>
        <p:sp>
          <p:nvSpPr>
            <p:cNvPr id="144" name="object 89">
              <a:extLst>
                <a:ext uri="{FF2B5EF4-FFF2-40B4-BE49-F238E27FC236}">
                  <a16:creationId xmlns:a16="http://schemas.microsoft.com/office/drawing/2014/main" id="{8C619F45-311B-7F0A-F5CA-2FFCF431F2E5}"/>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145" name="object 90">
              <a:extLst>
                <a:ext uri="{FF2B5EF4-FFF2-40B4-BE49-F238E27FC236}">
                  <a16:creationId xmlns:a16="http://schemas.microsoft.com/office/drawing/2014/main" id="{9918E362-CEB7-7A4A-42A1-9C746303A03C}"/>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46" name="object 91">
              <a:extLst>
                <a:ext uri="{FF2B5EF4-FFF2-40B4-BE49-F238E27FC236}">
                  <a16:creationId xmlns:a16="http://schemas.microsoft.com/office/drawing/2014/main" id="{688933B9-48B5-4823-50FA-8528E77B1CD1}"/>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47" name="object 92">
              <a:extLst>
                <a:ext uri="{FF2B5EF4-FFF2-40B4-BE49-F238E27FC236}">
                  <a16:creationId xmlns:a16="http://schemas.microsoft.com/office/drawing/2014/main" id="{6E1F986D-F41E-D5B5-F824-F468493C318D}"/>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48" name="object 93">
              <a:extLst>
                <a:ext uri="{FF2B5EF4-FFF2-40B4-BE49-F238E27FC236}">
                  <a16:creationId xmlns:a16="http://schemas.microsoft.com/office/drawing/2014/main" id="{B8570701-4290-B55A-0B9F-6CB13CB24360}"/>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49" name="object 94">
              <a:extLst>
                <a:ext uri="{FF2B5EF4-FFF2-40B4-BE49-F238E27FC236}">
                  <a16:creationId xmlns:a16="http://schemas.microsoft.com/office/drawing/2014/main" id="{CA295BCD-7D9D-F47E-5EB8-73F9470B349D}"/>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50" name="object 95">
              <a:extLst>
                <a:ext uri="{FF2B5EF4-FFF2-40B4-BE49-F238E27FC236}">
                  <a16:creationId xmlns:a16="http://schemas.microsoft.com/office/drawing/2014/main" id="{45835F9C-859E-EC39-4459-ED6DD9408104}"/>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1" name="object 96">
              <a:extLst>
                <a:ext uri="{FF2B5EF4-FFF2-40B4-BE49-F238E27FC236}">
                  <a16:creationId xmlns:a16="http://schemas.microsoft.com/office/drawing/2014/main" id="{E3318CB4-8BBC-634D-64C5-7DD8BB473935}"/>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52" name="object 97">
              <a:extLst>
                <a:ext uri="{FF2B5EF4-FFF2-40B4-BE49-F238E27FC236}">
                  <a16:creationId xmlns:a16="http://schemas.microsoft.com/office/drawing/2014/main" id="{1D6B6A98-2077-4632-AC03-3EB14728A9B1}"/>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53" name="object 98">
              <a:extLst>
                <a:ext uri="{FF2B5EF4-FFF2-40B4-BE49-F238E27FC236}">
                  <a16:creationId xmlns:a16="http://schemas.microsoft.com/office/drawing/2014/main" id="{07FA8749-9F09-4302-8341-A4062453AED0}"/>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54" name="object 99">
              <a:extLst>
                <a:ext uri="{FF2B5EF4-FFF2-40B4-BE49-F238E27FC236}">
                  <a16:creationId xmlns:a16="http://schemas.microsoft.com/office/drawing/2014/main" id="{8003567C-9A47-2267-508F-51834158B17C}"/>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55" name="object 100">
              <a:extLst>
                <a:ext uri="{FF2B5EF4-FFF2-40B4-BE49-F238E27FC236}">
                  <a16:creationId xmlns:a16="http://schemas.microsoft.com/office/drawing/2014/main" id="{46EB392A-3DE7-A38E-414D-AD6CFEC1CA1C}"/>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56" name="object 101">
              <a:extLst>
                <a:ext uri="{FF2B5EF4-FFF2-40B4-BE49-F238E27FC236}">
                  <a16:creationId xmlns:a16="http://schemas.microsoft.com/office/drawing/2014/main" id="{D2AD4DBC-C8D7-EA8B-164F-CB78EA5B88B0}"/>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57" name="object 102">
              <a:extLst>
                <a:ext uri="{FF2B5EF4-FFF2-40B4-BE49-F238E27FC236}">
                  <a16:creationId xmlns:a16="http://schemas.microsoft.com/office/drawing/2014/main" id="{737AE421-0CC0-81D9-56D7-5CF74381C811}"/>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158" name="object 103">
              <a:extLst>
                <a:ext uri="{FF2B5EF4-FFF2-40B4-BE49-F238E27FC236}">
                  <a16:creationId xmlns:a16="http://schemas.microsoft.com/office/drawing/2014/main" id="{F27A2B46-B41D-24B1-5436-66F70D7A365A}"/>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159" name="object 104">
              <a:extLst>
                <a:ext uri="{FF2B5EF4-FFF2-40B4-BE49-F238E27FC236}">
                  <a16:creationId xmlns:a16="http://schemas.microsoft.com/office/drawing/2014/main" id="{0755AEFE-372D-42C3-4143-D315C0861468}"/>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160" name="object 105">
              <a:extLst>
                <a:ext uri="{FF2B5EF4-FFF2-40B4-BE49-F238E27FC236}">
                  <a16:creationId xmlns:a16="http://schemas.microsoft.com/office/drawing/2014/main" id="{151CE581-1907-6B69-CD5C-38462E622FF6}"/>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61" name="object 106">
              <a:extLst>
                <a:ext uri="{FF2B5EF4-FFF2-40B4-BE49-F238E27FC236}">
                  <a16:creationId xmlns:a16="http://schemas.microsoft.com/office/drawing/2014/main" id="{E0C15433-8E4D-5833-7D3E-E62840185179}"/>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62" name="object 107">
              <a:extLst>
                <a:ext uri="{FF2B5EF4-FFF2-40B4-BE49-F238E27FC236}">
                  <a16:creationId xmlns:a16="http://schemas.microsoft.com/office/drawing/2014/main" id="{F418E794-8A70-08BB-B754-18E2F3F38A54}"/>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63" name="object 108">
              <a:extLst>
                <a:ext uri="{FF2B5EF4-FFF2-40B4-BE49-F238E27FC236}">
                  <a16:creationId xmlns:a16="http://schemas.microsoft.com/office/drawing/2014/main" id="{CC53C404-65E2-C469-190F-3264816C52F9}"/>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64" name="object 109">
              <a:extLst>
                <a:ext uri="{FF2B5EF4-FFF2-40B4-BE49-F238E27FC236}">
                  <a16:creationId xmlns:a16="http://schemas.microsoft.com/office/drawing/2014/main" id="{D2614711-644C-C780-2314-7F7F5E325946}"/>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65" name="object 110">
              <a:extLst>
                <a:ext uri="{FF2B5EF4-FFF2-40B4-BE49-F238E27FC236}">
                  <a16:creationId xmlns:a16="http://schemas.microsoft.com/office/drawing/2014/main" id="{FE596C5C-33FB-7C69-AA75-0C080DC81CE3}"/>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66" name="object 111">
              <a:extLst>
                <a:ext uri="{FF2B5EF4-FFF2-40B4-BE49-F238E27FC236}">
                  <a16:creationId xmlns:a16="http://schemas.microsoft.com/office/drawing/2014/main" id="{E6FED430-FA3A-73DF-F4D8-DD7E53A55AF5}"/>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67" name="object 112">
              <a:extLst>
                <a:ext uri="{FF2B5EF4-FFF2-40B4-BE49-F238E27FC236}">
                  <a16:creationId xmlns:a16="http://schemas.microsoft.com/office/drawing/2014/main" id="{0652E01E-DB47-5A6D-E89E-60E8993C420B}"/>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168" name="object 113">
              <a:extLst>
                <a:ext uri="{FF2B5EF4-FFF2-40B4-BE49-F238E27FC236}">
                  <a16:creationId xmlns:a16="http://schemas.microsoft.com/office/drawing/2014/main" id="{BFDC4CB3-D2E1-7B8D-3C64-43BC93538FB0}"/>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169" name="object 114">
              <a:extLst>
                <a:ext uri="{FF2B5EF4-FFF2-40B4-BE49-F238E27FC236}">
                  <a16:creationId xmlns:a16="http://schemas.microsoft.com/office/drawing/2014/main" id="{0726CB91-C491-D311-DA33-F13878244C9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170" name="object 115">
              <a:extLst>
                <a:ext uri="{FF2B5EF4-FFF2-40B4-BE49-F238E27FC236}">
                  <a16:creationId xmlns:a16="http://schemas.microsoft.com/office/drawing/2014/main" id="{A3F13783-DBF9-9DA5-47AB-C5F1B2C473EB}"/>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171" name="object 116">
              <a:extLst>
                <a:ext uri="{FF2B5EF4-FFF2-40B4-BE49-F238E27FC236}">
                  <a16:creationId xmlns:a16="http://schemas.microsoft.com/office/drawing/2014/main" id="{7AB81C83-420E-680A-870B-8E001A1DBBC6}"/>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172" name="object 117">
              <a:extLst>
                <a:ext uri="{FF2B5EF4-FFF2-40B4-BE49-F238E27FC236}">
                  <a16:creationId xmlns:a16="http://schemas.microsoft.com/office/drawing/2014/main" id="{0482B107-0E2C-5547-2DEC-2ECE85795B01}"/>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73" name="object 118">
              <a:extLst>
                <a:ext uri="{FF2B5EF4-FFF2-40B4-BE49-F238E27FC236}">
                  <a16:creationId xmlns:a16="http://schemas.microsoft.com/office/drawing/2014/main" id="{CCF8CD8B-B0B9-CD91-2475-E61F4B59E864}"/>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74" name="object 119">
              <a:extLst>
                <a:ext uri="{FF2B5EF4-FFF2-40B4-BE49-F238E27FC236}">
                  <a16:creationId xmlns:a16="http://schemas.microsoft.com/office/drawing/2014/main" id="{AC1CED87-8668-DA3B-2271-A942910B86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175" name="object 120">
              <a:extLst>
                <a:ext uri="{FF2B5EF4-FFF2-40B4-BE49-F238E27FC236}">
                  <a16:creationId xmlns:a16="http://schemas.microsoft.com/office/drawing/2014/main" id="{01805DE1-FB0B-F345-58D1-EBF1E11C29D5}"/>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76" name="object 121">
              <a:extLst>
                <a:ext uri="{FF2B5EF4-FFF2-40B4-BE49-F238E27FC236}">
                  <a16:creationId xmlns:a16="http://schemas.microsoft.com/office/drawing/2014/main" id="{E4E3CF56-A4D5-1BB0-E52D-B78E4F76DFB4}"/>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177" name="object 122">
              <a:extLst>
                <a:ext uri="{FF2B5EF4-FFF2-40B4-BE49-F238E27FC236}">
                  <a16:creationId xmlns:a16="http://schemas.microsoft.com/office/drawing/2014/main" id="{E44B355A-6658-9C40-F03F-0A986DEE1C41}"/>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78" name="object 123">
              <a:extLst>
                <a:ext uri="{FF2B5EF4-FFF2-40B4-BE49-F238E27FC236}">
                  <a16:creationId xmlns:a16="http://schemas.microsoft.com/office/drawing/2014/main" id="{E830B8B7-9980-5CE4-FB04-6747257FCA5B}"/>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79" name="object 124">
              <a:extLst>
                <a:ext uri="{FF2B5EF4-FFF2-40B4-BE49-F238E27FC236}">
                  <a16:creationId xmlns:a16="http://schemas.microsoft.com/office/drawing/2014/main" id="{7C2877D2-E4D0-1731-F5AA-719D6350F6CE}"/>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80" name="object 125">
              <a:extLst>
                <a:ext uri="{FF2B5EF4-FFF2-40B4-BE49-F238E27FC236}">
                  <a16:creationId xmlns:a16="http://schemas.microsoft.com/office/drawing/2014/main" id="{EC1E42E9-2607-F4EA-CD4C-A88D5088AB4F}"/>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181" name="object 126">
              <a:extLst>
                <a:ext uri="{FF2B5EF4-FFF2-40B4-BE49-F238E27FC236}">
                  <a16:creationId xmlns:a16="http://schemas.microsoft.com/office/drawing/2014/main" id="{F46ABDCB-F559-1B67-7508-F2D8DFED9763}"/>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82" name="object 127">
              <a:extLst>
                <a:ext uri="{FF2B5EF4-FFF2-40B4-BE49-F238E27FC236}">
                  <a16:creationId xmlns:a16="http://schemas.microsoft.com/office/drawing/2014/main" id="{6C5E6903-1853-30DF-89B7-B90E6E049DDA}"/>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83" name="object 128">
              <a:extLst>
                <a:ext uri="{FF2B5EF4-FFF2-40B4-BE49-F238E27FC236}">
                  <a16:creationId xmlns:a16="http://schemas.microsoft.com/office/drawing/2014/main" id="{87460D60-DC49-A1FC-04BF-F6EE1F310FCC}"/>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184" name="object 129">
              <a:extLst>
                <a:ext uri="{FF2B5EF4-FFF2-40B4-BE49-F238E27FC236}">
                  <a16:creationId xmlns:a16="http://schemas.microsoft.com/office/drawing/2014/main" id="{F527374C-9617-0C78-2570-23236BD9521B}"/>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185" name="object 130">
              <a:extLst>
                <a:ext uri="{FF2B5EF4-FFF2-40B4-BE49-F238E27FC236}">
                  <a16:creationId xmlns:a16="http://schemas.microsoft.com/office/drawing/2014/main" id="{5DACB14D-3726-B36C-43D6-FBB902FB1936}"/>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86" name="object 131">
              <a:extLst>
                <a:ext uri="{FF2B5EF4-FFF2-40B4-BE49-F238E27FC236}">
                  <a16:creationId xmlns:a16="http://schemas.microsoft.com/office/drawing/2014/main" id="{19795414-35BA-4D0F-1E91-E80C3AF285A9}"/>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187" name="object 132">
              <a:extLst>
                <a:ext uri="{FF2B5EF4-FFF2-40B4-BE49-F238E27FC236}">
                  <a16:creationId xmlns:a16="http://schemas.microsoft.com/office/drawing/2014/main" id="{D4CDAD0C-B080-58C4-1727-B3150890CC01}"/>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188" name="object 133">
              <a:extLst>
                <a:ext uri="{FF2B5EF4-FFF2-40B4-BE49-F238E27FC236}">
                  <a16:creationId xmlns:a16="http://schemas.microsoft.com/office/drawing/2014/main" id="{E5750CF4-95C5-46F7-C314-446C570C3785}"/>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189" name="object 134">
              <a:extLst>
                <a:ext uri="{FF2B5EF4-FFF2-40B4-BE49-F238E27FC236}">
                  <a16:creationId xmlns:a16="http://schemas.microsoft.com/office/drawing/2014/main" id="{6FE56959-3244-D9DA-2CE7-DFBC0C3DFA1D}"/>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90" name="object 135">
              <a:extLst>
                <a:ext uri="{FF2B5EF4-FFF2-40B4-BE49-F238E27FC236}">
                  <a16:creationId xmlns:a16="http://schemas.microsoft.com/office/drawing/2014/main" id="{253FD08D-6DF8-8F22-2321-79ED653F691C}"/>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191" name="object 136">
              <a:extLst>
                <a:ext uri="{FF2B5EF4-FFF2-40B4-BE49-F238E27FC236}">
                  <a16:creationId xmlns:a16="http://schemas.microsoft.com/office/drawing/2014/main" id="{82935DAF-B021-12CF-7FAC-3DE1D375AEB4}"/>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192" name="object 137">
              <a:extLst>
                <a:ext uri="{FF2B5EF4-FFF2-40B4-BE49-F238E27FC236}">
                  <a16:creationId xmlns:a16="http://schemas.microsoft.com/office/drawing/2014/main" id="{81330E5E-06C6-79C1-F996-194B31E2A88B}"/>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193" name="object 138">
              <a:extLst>
                <a:ext uri="{FF2B5EF4-FFF2-40B4-BE49-F238E27FC236}">
                  <a16:creationId xmlns:a16="http://schemas.microsoft.com/office/drawing/2014/main" id="{D8C27515-3345-890F-E926-B4CBD6DE3C90}"/>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94" name="object 139">
              <a:extLst>
                <a:ext uri="{FF2B5EF4-FFF2-40B4-BE49-F238E27FC236}">
                  <a16:creationId xmlns:a16="http://schemas.microsoft.com/office/drawing/2014/main" id="{2DA8A0D6-62A6-B877-DD51-04504318EE4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95" name="object 140">
              <a:extLst>
                <a:ext uri="{FF2B5EF4-FFF2-40B4-BE49-F238E27FC236}">
                  <a16:creationId xmlns:a16="http://schemas.microsoft.com/office/drawing/2014/main" id="{BB816251-7B0B-46A5-76B3-533B22013A4B}"/>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196" name="Picture 195" descr="A blue and red text with a flag and a flag&#10;&#10;Description automatically generated">
            <a:extLst>
              <a:ext uri="{FF2B5EF4-FFF2-40B4-BE49-F238E27FC236}">
                <a16:creationId xmlns:a16="http://schemas.microsoft.com/office/drawing/2014/main" id="{517ED15D-C9AD-BC52-0BB1-749F4F8A7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56305" y="6192612"/>
            <a:ext cx="907953" cy="543151"/>
          </a:xfrm>
          <a:prstGeom prst="rect">
            <a:avLst/>
          </a:prstGeom>
        </p:spPr>
      </p:pic>
      <p:pic>
        <p:nvPicPr>
          <p:cNvPr id="197" name="Picture 196" descr="A blue flag with yellow stars&#10;&#10;Description automatically generated">
            <a:extLst>
              <a:ext uri="{FF2B5EF4-FFF2-40B4-BE49-F238E27FC236}">
                <a16:creationId xmlns:a16="http://schemas.microsoft.com/office/drawing/2014/main" id="{61E9EA5C-85C0-44B0-3D4F-C78267345E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2112" y="6162701"/>
            <a:ext cx="568368" cy="573062"/>
          </a:xfrm>
          <a:prstGeom prst="rect">
            <a:avLst/>
          </a:prstGeom>
        </p:spPr>
      </p:pic>
      <p:sp>
        <p:nvSpPr>
          <p:cNvPr id="2" name="object 85">
            <a:extLst>
              <a:ext uri="{FF2B5EF4-FFF2-40B4-BE49-F238E27FC236}">
                <a16:creationId xmlns:a16="http://schemas.microsoft.com/office/drawing/2014/main" id="{37BE0A2E-96FF-3F09-1800-DB602E9F6BBE}"/>
              </a:ext>
            </a:extLst>
          </p:cNvPr>
          <p:cNvSpPr txBox="1"/>
          <p:nvPr/>
        </p:nvSpPr>
        <p:spPr>
          <a:xfrm>
            <a:off x="4847435" y="2561245"/>
            <a:ext cx="2628102" cy="347668"/>
          </a:xfrm>
          <a:prstGeom prst="rect">
            <a:avLst/>
          </a:prstGeom>
          <a:noFill/>
        </p:spPr>
        <p:txBody>
          <a:bodyPr wrap="square" lIns="0" tIns="0" rIns="0" bIns="0" rtlCol="0">
            <a:noAutofit/>
          </a:bodyPr>
          <a:lstStyle/>
          <a:p>
            <a:pPr algn="ctr">
              <a:lnSpc>
                <a:spcPts val="2530"/>
              </a:lnSpc>
              <a:spcBef>
                <a:spcPts val="126"/>
              </a:spcBef>
            </a:pPr>
            <a:r>
              <a:rPr lang="el-GR" dirty="0">
                <a:solidFill>
                  <a:srgbClr val="C00000"/>
                </a:solidFill>
                <a:latin typeface="Calibri" panose="020F0502020204030204" pitchFamily="34" charset="0"/>
                <a:ea typeface="Calibri" panose="020F0502020204030204" pitchFamily="34" charset="0"/>
                <a:cs typeface="Calibri" panose="020F0502020204030204" pitchFamily="34" charset="0"/>
              </a:rPr>
              <a:t>Δρ. Κωνσταντίνος Τσινίκος</a:t>
            </a:r>
            <a:endParaRPr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5453E-E5B7-3B26-68D6-C83B4FEBA2E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0B2C8BB-CB48-4AAF-24ED-FD5929271EBE}"/>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10C02CD-F505-70CD-2FC4-07A58D9C3AF3}"/>
              </a:ext>
            </a:extLst>
          </p:cNvPr>
          <p:cNvSpPr txBox="1"/>
          <p:nvPr/>
        </p:nvSpPr>
        <p:spPr>
          <a:xfrm>
            <a:off x="8299525" y="742536"/>
            <a:ext cx="38924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Δράση Ερευνώ-Δημιουργώ-Καινοτομώ</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3" name="Διάγραμμα 3">
            <a:extLst>
              <a:ext uri="{FF2B5EF4-FFF2-40B4-BE49-F238E27FC236}">
                <a16:creationId xmlns:a16="http://schemas.microsoft.com/office/drawing/2014/main" id="{1DDFC7C6-1FA4-C8E5-0EED-C3D183892575}"/>
              </a:ext>
            </a:extLst>
          </p:cNvPr>
          <p:cNvGraphicFramePr/>
          <p:nvPr>
            <p:extLst>
              <p:ext uri="{D42A27DB-BD31-4B8C-83A1-F6EECF244321}">
                <p14:modId xmlns:p14="http://schemas.microsoft.com/office/powerpoint/2010/main" val="2177661553"/>
              </p:ext>
            </p:extLst>
          </p:nvPr>
        </p:nvGraphicFramePr>
        <p:xfrm>
          <a:off x="186967" y="1190292"/>
          <a:ext cx="12005034" cy="124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hart 12">
            <a:extLst>
              <a:ext uri="{FF2B5EF4-FFF2-40B4-BE49-F238E27FC236}">
                <a16:creationId xmlns:a16="http://schemas.microsoft.com/office/drawing/2014/main" id="{5741F517-581F-4902-8F43-8135111A382A}"/>
              </a:ext>
            </a:extLst>
          </p:cNvPr>
          <p:cNvGraphicFramePr>
            <a:graphicFrameLocks/>
          </p:cNvGraphicFramePr>
          <p:nvPr>
            <p:extLst>
              <p:ext uri="{D42A27DB-BD31-4B8C-83A1-F6EECF244321}">
                <p14:modId xmlns:p14="http://schemas.microsoft.com/office/powerpoint/2010/main" val="173082408"/>
              </p:ext>
            </p:extLst>
          </p:nvPr>
        </p:nvGraphicFramePr>
        <p:xfrm>
          <a:off x="868800" y="2434342"/>
          <a:ext cx="10454400" cy="3974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6173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301A0D-EB22-733B-84C5-ECFB8271216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475FEF5-4E32-81E6-76C7-0298332175AC}"/>
              </a:ext>
            </a:extLst>
          </p:cNvPr>
          <p:cNvSpPr txBox="1"/>
          <p:nvPr/>
        </p:nvSpPr>
        <p:spPr>
          <a:xfrm>
            <a:off x="8299525" y="742536"/>
            <a:ext cx="38924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Δράση Νεοφυής Επιχειρηματικότητα</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6" name="Διάγραμμα 3">
            <a:extLst>
              <a:ext uri="{FF2B5EF4-FFF2-40B4-BE49-F238E27FC236}">
                <a16:creationId xmlns:a16="http://schemas.microsoft.com/office/drawing/2014/main" id="{27E57D80-C758-20F9-8996-7A9C3BAB85E6}"/>
              </a:ext>
            </a:extLst>
          </p:cNvPr>
          <p:cNvGraphicFramePr/>
          <p:nvPr>
            <p:extLst>
              <p:ext uri="{D42A27DB-BD31-4B8C-83A1-F6EECF244321}">
                <p14:modId xmlns:p14="http://schemas.microsoft.com/office/powerpoint/2010/main" val="2669176019"/>
              </p:ext>
            </p:extLst>
          </p:nvPr>
        </p:nvGraphicFramePr>
        <p:xfrm>
          <a:off x="186967" y="1190292"/>
          <a:ext cx="12005034" cy="124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hart 8">
            <a:extLst>
              <a:ext uri="{FF2B5EF4-FFF2-40B4-BE49-F238E27FC236}">
                <a16:creationId xmlns:a16="http://schemas.microsoft.com/office/drawing/2014/main" id="{0BF5D69E-A57D-4591-8A2F-FCB9ADBECA6F}"/>
              </a:ext>
            </a:extLst>
          </p:cNvPr>
          <p:cNvGraphicFramePr>
            <a:graphicFrameLocks/>
          </p:cNvGraphicFramePr>
          <p:nvPr>
            <p:extLst>
              <p:ext uri="{D42A27DB-BD31-4B8C-83A1-F6EECF244321}">
                <p14:modId xmlns:p14="http://schemas.microsoft.com/office/powerpoint/2010/main" val="3954099920"/>
              </p:ext>
            </p:extLst>
          </p:nvPr>
        </p:nvGraphicFramePr>
        <p:xfrm>
          <a:off x="962284" y="2362745"/>
          <a:ext cx="10454400" cy="3974400"/>
        </p:xfrm>
        <a:graphic>
          <a:graphicData uri="http://schemas.openxmlformats.org/drawingml/2006/chart">
            <c:chart xmlns:c="http://schemas.openxmlformats.org/drawingml/2006/chart" xmlns:r="http://schemas.openxmlformats.org/officeDocument/2006/relationships" r:id="rId7"/>
          </a:graphicData>
        </a:graphic>
      </p:graphicFrame>
      <p:sp>
        <p:nvSpPr>
          <p:cNvPr id="10" name="TextBox 9">
            <a:extLst>
              <a:ext uri="{FF2B5EF4-FFF2-40B4-BE49-F238E27FC236}">
                <a16:creationId xmlns:a16="http://schemas.microsoft.com/office/drawing/2014/main" id="{40B10FC1-46FE-C445-8D18-A6B9DE0CA3A8}"/>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998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E9B66-3B8E-8685-6D21-9405C51627C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0245089-D8AB-3ECB-31DD-0FF0127CA4C1}"/>
              </a:ext>
            </a:extLst>
          </p:cNvPr>
          <p:cNvSpPr txBox="1"/>
          <p:nvPr/>
        </p:nvSpPr>
        <p:spPr>
          <a:xfrm>
            <a:off x="8299525" y="742536"/>
            <a:ext cx="38924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Δράση </a:t>
            </a:r>
            <a:r>
              <a:rPr lang="el-GR" b="1" dirty="0"/>
              <a:t>Ενίσχυση Υποδομών Ε&amp;Α</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8" name="Διάγραμμα 3">
            <a:extLst>
              <a:ext uri="{FF2B5EF4-FFF2-40B4-BE49-F238E27FC236}">
                <a16:creationId xmlns:a16="http://schemas.microsoft.com/office/drawing/2014/main" id="{5D790596-9875-BEC8-9E73-B82BF53ECE2F}"/>
              </a:ext>
            </a:extLst>
          </p:cNvPr>
          <p:cNvGraphicFramePr/>
          <p:nvPr>
            <p:extLst>
              <p:ext uri="{D42A27DB-BD31-4B8C-83A1-F6EECF244321}">
                <p14:modId xmlns:p14="http://schemas.microsoft.com/office/powerpoint/2010/main" val="1462335858"/>
              </p:ext>
            </p:extLst>
          </p:nvPr>
        </p:nvGraphicFramePr>
        <p:xfrm>
          <a:off x="186967" y="1190292"/>
          <a:ext cx="12005034" cy="1244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hart 9">
            <a:extLst>
              <a:ext uri="{FF2B5EF4-FFF2-40B4-BE49-F238E27FC236}">
                <a16:creationId xmlns:a16="http://schemas.microsoft.com/office/drawing/2014/main" id="{1519E4C7-8F8F-407D-A322-CD97F8E10981}"/>
              </a:ext>
            </a:extLst>
          </p:cNvPr>
          <p:cNvGraphicFramePr>
            <a:graphicFrameLocks/>
          </p:cNvGraphicFramePr>
          <p:nvPr>
            <p:extLst>
              <p:ext uri="{D42A27DB-BD31-4B8C-83A1-F6EECF244321}">
                <p14:modId xmlns:p14="http://schemas.microsoft.com/office/powerpoint/2010/main" val="3878085098"/>
              </p:ext>
            </p:extLst>
          </p:nvPr>
        </p:nvGraphicFramePr>
        <p:xfrm>
          <a:off x="962284" y="2346119"/>
          <a:ext cx="10454400" cy="3974400"/>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a:extLst>
              <a:ext uri="{FF2B5EF4-FFF2-40B4-BE49-F238E27FC236}">
                <a16:creationId xmlns:a16="http://schemas.microsoft.com/office/drawing/2014/main" id="{2C13CBA1-628C-D90B-1ADA-F5100D88B815}"/>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8081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6240C-EB1F-084F-0B10-ADA4CC60DA5E}"/>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F84FAFA6-DC3A-C681-3D55-32FA6EE8F204}"/>
              </a:ext>
            </a:extLst>
          </p:cNvPr>
          <p:cNvSpPr txBox="1"/>
          <p:nvPr/>
        </p:nvSpPr>
        <p:spPr>
          <a:xfrm>
            <a:off x="8299525" y="742536"/>
            <a:ext cx="38924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Ορθότητα Σχεδιασμού Προγράμματος</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8" name="Διάγραμμα 3">
            <a:extLst>
              <a:ext uri="{FF2B5EF4-FFF2-40B4-BE49-F238E27FC236}">
                <a16:creationId xmlns:a16="http://schemas.microsoft.com/office/drawing/2014/main" id="{DFC507ED-F5B0-EAD9-CCEE-34A81418CD26}"/>
              </a:ext>
            </a:extLst>
          </p:cNvPr>
          <p:cNvGraphicFramePr/>
          <p:nvPr>
            <p:extLst>
              <p:ext uri="{D42A27DB-BD31-4B8C-83A1-F6EECF244321}">
                <p14:modId xmlns:p14="http://schemas.microsoft.com/office/powerpoint/2010/main" val="3417648801"/>
              </p:ext>
            </p:extLst>
          </p:nvPr>
        </p:nvGraphicFramePr>
        <p:xfrm>
          <a:off x="186967" y="1190292"/>
          <a:ext cx="12005033" cy="1907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hart 2">
            <a:extLst>
              <a:ext uri="{FF2B5EF4-FFF2-40B4-BE49-F238E27FC236}">
                <a16:creationId xmlns:a16="http://schemas.microsoft.com/office/drawing/2014/main" id="{89C3728A-0DA0-4512-BCA4-F3F2CEFEEA23}"/>
              </a:ext>
            </a:extLst>
          </p:cNvPr>
          <p:cNvGraphicFramePr>
            <a:graphicFrameLocks/>
          </p:cNvGraphicFramePr>
          <p:nvPr>
            <p:extLst>
              <p:ext uri="{D42A27DB-BD31-4B8C-83A1-F6EECF244321}">
                <p14:modId xmlns:p14="http://schemas.microsoft.com/office/powerpoint/2010/main" val="1856603056"/>
              </p:ext>
            </p:extLst>
          </p:nvPr>
        </p:nvGraphicFramePr>
        <p:xfrm>
          <a:off x="1276239" y="2748579"/>
          <a:ext cx="9639522" cy="3793750"/>
        </p:xfrm>
        <a:graphic>
          <a:graphicData uri="http://schemas.openxmlformats.org/drawingml/2006/chart">
            <c:chart xmlns:c="http://schemas.openxmlformats.org/drawingml/2006/chart" xmlns:r="http://schemas.openxmlformats.org/officeDocument/2006/relationships" r:id="rId8"/>
          </a:graphicData>
        </a:graphic>
      </p:graphicFrame>
      <p:sp>
        <p:nvSpPr>
          <p:cNvPr id="4" name="TextBox 3">
            <a:extLst>
              <a:ext uri="{FF2B5EF4-FFF2-40B4-BE49-F238E27FC236}">
                <a16:creationId xmlns:a16="http://schemas.microsoft.com/office/drawing/2014/main" id="{162293CC-BAD9-D32F-19FE-3307F6DC1209}"/>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688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95FB4E-AC63-943C-FBD0-56B391C9AADE}"/>
              </a:ext>
            </a:extLst>
          </p:cNvPr>
          <p:cNvSpPr txBox="1"/>
          <p:nvPr/>
        </p:nvSpPr>
        <p:spPr>
          <a:xfrm>
            <a:off x="3062289" y="708362"/>
            <a:ext cx="9129712"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cs typeface="Arial" panose="020B0604020202020204" pitchFamily="34" charset="0"/>
              </a:rPr>
              <a:t>Ορθότητα, αποδοτικότητα και αποτελεσματικότητα λειτουργίας του συστήματος διαχείρισης </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3" name="Διάγραμμα 3">
            <a:extLst>
              <a:ext uri="{FF2B5EF4-FFF2-40B4-BE49-F238E27FC236}">
                <a16:creationId xmlns:a16="http://schemas.microsoft.com/office/drawing/2014/main" id="{D713E3D0-AB47-AC12-5E08-A52774A49025}"/>
              </a:ext>
            </a:extLst>
          </p:cNvPr>
          <p:cNvGraphicFramePr/>
          <p:nvPr>
            <p:extLst>
              <p:ext uri="{D42A27DB-BD31-4B8C-83A1-F6EECF244321}">
                <p14:modId xmlns:p14="http://schemas.microsoft.com/office/powerpoint/2010/main" val="3539067084"/>
              </p:ext>
            </p:extLst>
          </p:nvPr>
        </p:nvGraphicFramePr>
        <p:xfrm>
          <a:off x="176209" y="1131129"/>
          <a:ext cx="11811004" cy="518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72C54CE-0917-571D-BEC8-FFC716E0EBD7}"/>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4357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E95FB4E-AC63-943C-FBD0-56B391C9AADE}"/>
              </a:ext>
            </a:extLst>
          </p:cNvPr>
          <p:cNvSpPr txBox="1"/>
          <p:nvPr/>
        </p:nvSpPr>
        <p:spPr>
          <a:xfrm>
            <a:off x="2205037" y="792871"/>
            <a:ext cx="9986963" cy="268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spcBef>
                <a:spcPts val="600"/>
              </a:spcBef>
              <a:buClr>
                <a:srgbClr val="C00000"/>
              </a:buClr>
            </a:pPr>
            <a:r>
              <a:rPr lang="el-GR" sz="1800" b="1" dirty="0"/>
              <a:t>Παράγοντες που επηρέασαν την αποτελεσματικότητα και αποδοτικότητα του συστήματος διαχείρισης</a:t>
            </a:r>
          </a:p>
        </p:txBody>
      </p:sp>
      <p:graphicFrame>
        <p:nvGraphicFramePr>
          <p:cNvPr id="3" name="Διάγραμμα 3">
            <a:extLst>
              <a:ext uri="{FF2B5EF4-FFF2-40B4-BE49-F238E27FC236}">
                <a16:creationId xmlns:a16="http://schemas.microsoft.com/office/drawing/2014/main" id="{D713E3D0-AB47-AC12-5E08-A52774A49025}"/>
              </a:ext>
            </a:extLst>
          </p:cNvPr>
          <p:cNvGraphicFramePr/>
          <p:nvPr>
            <p:extLst>
              <p:ext uri="{D42A27DB-BD31-4B8C-83A1-F6EECF244321}">
                <p14:modId xmlns:p14="http://schemas.microsoft.com/office/powerpoint/2010/main" val="265006714"/>
              </p:ext>
            </p:extLst>
          </p:nvPr>
        </p:nvGraphicFramePr>
        <p:xfrm>
          <a:off x="176209" y="1131130"/>
          <a:ext cx="11811004" cy="1350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hart 3">
            <a:extLst>
              <a:ext uri="{FF2B5EF4-FFF2-40B4-BE49-F238E27FC236}">
                <a16:creationId xmlns:a16="http://schemas.microsoft.com/office/drawing/2014/main" id="{2B1D4A69-4B10-4AE7-9571-390E39F744C0}"/>
              </a:ext>
            </a:extLst>
          </p:cNvPr>
          <p:cNvGraphicFramePr>
            <a:graphicFrameLocks/>
          </p:cNvGraphicFramePr>
          <p:nvPr>
            <p:extLst>
              <p:ext uri="{D42A27DB-BD31-4B8C-83A1-F6EECF244321}">
                <p14:modId xmlns:p14="http://schemas.microsoft.com/office/powerpoint/2010/main" val="3409410208"/>
              </p:ext>
            </p:extLst>
          </p:nvPr>
        </p:nvGraphicFramePr>
        <p:xfrm>
          <a:off x="666974" y="2334673"/>
          <a:ext cx="10454400" cy="4308174"/>
        </p:xfrm>
        <a:graphic>
          <a:graphicData uri="http://schemas.openxmlformats.org/drawingml/2006/chart">
            <c:chart xmlns:c="http://schemas.openxmlformats.org/drawingml/2006/chart" xmlns:r="http://schemas.openxmlformats.org/officeDocument/2006/relationships" r:id="rId8"/>
          </a:graphicData>
        </a:graphic>
      </p:graphicFrame>
      <p:sp>
        <p:nvSpPr>
          <p:cNvPr id="8" name="TextBox 7">
            <a:extLst>
              <a:ext uri="{FF2B5EF4-FFF2-40B4-BE49-F238E27FC236}">
                <a16:creationId xmlns:a16="http://schemas.microsoft.com/office/drawing/2014/main" id="{8AEF24AA-AA41-B760-B9BC-79E81E2E9E37}"/>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5875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DAED3-C91B-9FFB-515D-BBA3ECB43934}"/>
              </a:ext>
            </a:extLst>
          </p:cNvPr>
          <p:cNvSpPr txBox="1"/>
          <p:nvPr/>
        </p:nvSpPr>
        <p:spPr>
          <a:xfrm>
            <a:off x="556644" y="384721"/>
            <a:ext cx="3131306"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Calibri" panose="020F0502020204030204" pitchFamily="34" charset="0"/>
              </a:rPr>
              <a:t>ΣΥΜΠΕΡΑΣΜΑΤΑ ΚΑΙ ΠΡΟΤΑΣΕΙΣ</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95FB4E-AC63-943C-FBD0-56B391C9AADE}"/>
              </a:ext>
            </a:extLst>
          </p:cNvPr>
          <p:cNvSpPr txBox="1"/>
          <p:nvPr/>
        </p:nvSpPr>
        <p:spPr>
          <a:xfrm>
            <a:off x="5162550" y="792871"/>
            <a:ext cx="7029450" cy="268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spcBef>
                <a:spcPts val="600"/>
              </a:spcBef>
              <a:buClr>
                <a:srgbClr val="C00000"/>
              </a:buClr>
            </a:pPr>
            <a:r>
              <a:rPr lang="el-GR" b="1" dirty="0"/>
              <a:t>Π</a:t>
            </a:r>
            <a:r>
              <a:rPr lang="el-GR" sz="1800" b="1" dirty="0"/>
              <a:t>ροτάσεις για διορθωτικές παρεμβάσεις του συστήματος διαχείρισης</a:t>
            </a:r>
          </a:p>
        </p:txBody>
      </p:sp>
      <p:graphicFrame>
        <p:nvGraphicFramePr>
          <p:cNvPr id="2" name="Διάγραμμα 3">
            <a:extLst>
              <a:ext uri="{FF2B5EF4-FFF2-40B4-BE49-F238E27FC236}">
                <a16:creationId xmlns:a16="http://schemas.microsoft.com/office/drawing/2014/main" id="{64D58CDD-BD7D-A5CF-73FD-5F2D361125EA}"/>
              </a:ext>
            </a:extLst>
          </p:cNvPr>
          <p:cNvGraphicFramePr/>
          <p:nvPr>
            <p:extLst>
              <p:ext uri="{D42A27DB-BD31-4B8C-83A1-F6EECF244321}">
                <p14:modId xmlns:p14="http://schemas.microsoft.com/office/powerpoint/2010/main" val="4048455171"/>
              </p:ext>
            </p:extLst>
          </p:nvPr>
        </p:nvGraphicFramePr>
        <p:xfrm>
          <a:off x="176209" y="1131129"/>
          <a:ext cx="11811004" cy="5183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97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AAEA2-CD09-96CD-6B78-09443474DDF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88928" cy="6857999"/>
          </a:xfrm>
          <a:prstGeom prst="rect">
            <a:avLst/>
          </a:prstGeom>
        </p:spPr>
      </p:pic>
      <p:sp>
        <p:nvSpPr>
          <p:cNvPr id="4" name="TextBox 3">
            <a:extLst>
              <a:ext uri="{FF2B5EF4-FFF2-40B4-BE49-F238E27FC236}">
                <a16:creationId xmlns:a16="http://schemas.microsoft.com/office/drawing/2014/main" id="{DC357973-1FD0-4A9A-EBB9-2724CE2D0F13}"/>
              </a:ext>
            </a:extLst>
          </p:cNvPr>
          <p:cNvSpPr txBox="1"/>
          <p:nvPr/>
        </p:nvSpPr>
        <p:spPr>
          <a:xfrm>
            <a:off x="4120179" y="613389"/>
            <a:ext cx="3883509" cy="307777"/>
          </a:xfrm>
          <a:prstGeom prst="rect">
            <a:avLst/>
          </a:prstGeom>
          <a:noFill/>
        </p:spPr>
        <p:txBody>
          <a:bodyPr wrap="square" lIns="0" tIns="0" rIns="0" bIns="0" rtlCol="0">
            <a:spAutoFit/>
          </a:bodyPr>
          <a:lstStyle/>
          <a:p>
            <a:pPr algn="ctr"/>
            <a:r>
              <a:rPr lang="el-GR" sz="2000" b="1" dirty="0">
                <a:solidFill>
                  <a:schemeClr val="bg2">
                    <a:lumMod val="25000"/>
                  </a:schemeClr>
                </a:solidFill>
              </a:rPr>
              <a:t>Σας ευχαριστώ για την προσοχή σας</a:t>
            </a:r>
          </a:p>
        </p:txBody>
      </p:sp>
      <p:sp>
        <p:nvSpPr>
          <p:cNvPr id="6" name="TextBox 5">
            <a:extLst>
              <a:ext uri="{FF2B5EF4-FFF2-40B4-BE49-F238E27FC236}">
                <a16:creationId xmlns:a16="http://schemas.microsoft.com/office/drawing/2014/main" id="{6501A6FB-F3CA-4E67-F035-EA66319D87DE}"/>
              </a:ext>
            </a:extLst>
          </p:cNvPr>
          <p:cNvSpPr txBox="1"/>
          <p:nvPr/>
        </p:nvSpPr>
        <p:spPr>
          <a:xfrm>
            <a:off x="4615926" y="1492867"/>
            <a:ext cx="2745749" cy="261610"/>
          </a:xfrm>
          <a:prstGeom prst="rect">
            <a:avLst/>
          </a:prstGeom>
          <a:noFill/>
        </p:spPr>
        <p:txBody>
          <a:bodyPr wrap="square" rtlCol="0">
            <a:spAutoFit/>
          </a:bodyPr>
          <a:lstStyle/>
          <a:p>
            <a:pPr algn="ctr"/>
            <a:r>
              <a:rPr lang="el-GR" sz="1100" i="1" dirty="0">
                <a:solidFill>
                  <a:schemeClr val="bg2">
                    <a:lumMod val="50000"/>
                  </a:schemeClr>
                </a:solidFill>
              </a:rPr>
              <a:t>Ανάδοχος Σύμβουλος-Μελετητής</a:t>
            </a:r>
          </a:p>
        </p:txBody>
      </p:sp>
      <p:pic>
        <p:nvPicPr>
          <p:cNvPr id="2" name="Picture 1" descr="A black and white text&#10;&#10;Description automatically generated with medium confidence">
            <a:extLst>
              <a:ext uri="{FF2B5EF4-FFF2-40B4-BE49-F238E27FC236}">
                <a16:creationId xmlns:a16="http://schemas.microsoft.com/office/drawing/2014/main" id="{277CD81F-BD93-A27F-EC32-94F5D6B055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2615" y="2077556"/>
            <a:ext cx="2639060" cy="558800"/>
          </a:xfrm>
          <a:prstGeom prst="rect">
            <a:avLst/>
          </a:prstGeom>
        </p:spPr>
      </p:pic>
    </p:spTree>
    <p:extLst>
      <p:ext uri="{BB962C8B-B14F-4D97-AF65-F5344CB8AC3E}">
        <p14:creationId xmlns:p14="http://schemas.microsoft.com/office/powerpoint/2010/main" val="411450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DEEFE-A0D6-6E9A-F07A-D526F3C1A04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571003-0FEC-CC9A-E7A3-B7B8EF9F1551}"/>
              </a:ext>
            </a:extLst>
          </p:cNvPr>
          <p:cNvSpPr txBox="1"/>
          <p:nvPr/>
        </p:nvSpPr>
        <p:spPr>
          <a:xfrm>
            <a:off x="556644" y="384721"/>
            <a:ext cx="1508746"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4. </a:t>
            </a:r>
            <a:r>
              <a:rPr lang="el-GR" altLang="en-US" sz="1600" b="1" dirty="0">
                <a:latin typeface="Calibri" panose="020F0502020204030204" pitchFamily="34" charset="0"/>
                <a:ea typeface="Calibri" panose="020F0502020204030204" pitchFamily="34" charset="0"/>
                <a:cs typeface="Calibri" panose="020F0502020204030204" pitchFamily="34" charset="0"/>
              </a:rPr>
              <a:t>ΠΑΡΑΡΤΗΜΑ</a:t>
            </a:r>
            <a:endParaRPr lang="en-US" altLang="en-US" sz="1600" b="1"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C881A391-E5E0-61B5-3FF4-E94B662C7F84}"/>
              </a:ext>
            </a:extLst>
          </p:cNvPr>
          <p:cNvSpPr txBox="1"/>
          <p:nvPr/>
        </p:nvSpPr>
        <p:spPr>
          <a:xfrm>
            <a:off x="6040120" y="553998"/>
            <a:ext cx="610616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C00000"/>
              </a:buClr>
            </a:pPr>
            <a:r>
              <a:rPr lang="el-GR" sz="1400" b="1" dirty="0"/>
              <a:t>Δράσεις οριζόντιου χαρακτήρα που υποστηρίζουν την RIS και παραγωγικές επενδύσεις στους τομείς προτεραιότητάς της.</a:t>
            </a:r>
          </a:p>
        </p:txBody>
      </p:sp>
      <p:sp>
        <p:nvSpPr>
          <p:cNvPr id="10" name="Action Button: Go Back or Previous 9">
            <a:hlinkClick r:id="rId3" action="ppaction://hlinksldjump" highlightClick="1"/>
            <a:extLst>
              <a:ext uri="{FF2B5EF4-FFF2-40B4-BE49-F238E27FC236}">
                <a16:creationId xmlns:a16="http://schemas.microsoft.com/office/drawing/2014/main" id="{A8CE11C6-207D-B3FA-F5F6-51E844BDF997}"/>
              </a:ext>
            </a:extLst>
          </p:cNvPr>
          <p:cNvSpPr/>
          <p:nvPr/>
        </p:nvSpPr>
        <p:spPr>
          <a:xfrm>
            <a:off x="11887200" y="6248402"/>
            <a:ext cx="304800" cy="289562"/>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6" name="Table 5">
            <a:extLst>
              <a:ext uri="{FF2B5EF4-FFF2-40B4-BE49-F238E27FC236}">
                <a16:creationId xmlns:a16="http://schemas.microsoft.com/office/drawing/2014/main" id="{AAD6710D-DC03-EA72-E0AA-CA76BFD711D0}"/>
              </a:ext>
            </a:extLst>
          </p:cNvPr>
          <p:cNvGraphicFramePr>
            <a:graphicFrameLocks noGrp="1"/>
          </p:cNvGraphicFramePr>
          <p:nvPr>
            <p:extLst>
              <p:ext uri="{D42A27DB-BD31-4B8C-83A1-F6EECF244321}">
                <p14:modId xmlns:p14="http://schemas.microsoft.com/office/powerpoint/2010/main" val="3512134131"/>
              </p:ext>
            </p:extLst>
          </p:nvPr>
        </p:nvGraphicFramePr>
        <p:xfrm>
          <a:off x="0" y="1061534"/>
          <a:ext cx="12192000" cy="5097966"/>
        </p:xfrm>
        <a:graphic>
          <a:graphicData uri="http://schemas.openxmlformats.org/drawingml/2006/table">
            <a:tbl>
              <a:tblPr firstRow="1" firstCol="1" bandRow="1"/>
              <a:tblGrid>
                <a:gridCol w="4596383">
                  <a:extLst>
                    <a:ext uri="{9D8B030D-6E8A-4147-A177-3AD203B41FA5}">
                      <a16:colId xmlns:a16="http://schemas.microsoft.com/office/drawing/2014/main" val="3141250574"/>
                    </a:ext>
                  </a:extLst>
                </a:gridCol>
                <a:gridCol w="2472538">
                  <a:extLst>
                    <a:ext uri="{9D8B030D-6E8A-4147-A177-3AD203B41FA5}">
                      <a16:colId xmlns:a16="http://schemas.microsoft.com/office/drawing/2014/main" val="2720470052"/>
                    </a:ext>
                  </a:extLst>
                </a:gridCol>
                <a:gridCol w="2650541">
                  <a:extLst>
                    <a:ext uri="{9D8B030D-6E8A-4147-A177-3AD203B41FA5}">
                      <a16:colId xmlns:a16="http://schemas.microsoft.com/office/drawing/2014/main" val="2317017627"/>
                    </a:ext>
                  </a:extLst>
                </a:gridCol>
                <a:gridCol w="2472538">
                  <a:extLst>
                    <a:ext uri="{9D8B030D-6E8A-4147-A177-3AD203B41FA5}">
                      <a16:colId xmlns:a16="http://schemas.microsoft.com/office/drawing/2014/main" val="3352472757"/>
                    </a:ext>
                  </a:extLst>
                </a:gridCol>
              </a:tblGrid>
              <a:tr h="1043565">
                <a:tc>
                  <a:txBody>
                    <a:bodyPr/>
                    <a:lstStyle/>
                    <a:p>
                      <a:pPr algn="ctr">
                        <a:lnSpc>
                          <a:spcPts val="1200"/>
                        </a:lnSpc>
                        <a:spcAft>
                          <a:spcPts val="800"/>
                        </a:spcAft>
                      </a:pPr>
                      <a:r>
                        <a:rPr lang="el-GR"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Αφορά οριζόντια  στους Τομείς της </a:t>
                      </a:r>
                      <a: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RIS</a:t>
                      </a:r>
                      <a:r>
                        <a:rPr lang="el-GR"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9050" cap="flat" cmpd="sng" algn="ctr">
                      <a:solidFill>
                        <a:srgbClr val="C39E92"/>
                      </a:solidFill>
                      <a:prstDash val="solid"/>
                      <a:round/>
                      <a:headEnd type="none" w="med" len="med"/>
                      <a:tailEnd type="none" w="med" len="med"/>
                    </a:lnB>
                    <a:solidFill>
                      <a:srgbClr val="D9D9D9"/>
                    </a:solidFill>
                  </a:tcPr>
                </a:tc>
                <a:tc>
                  <a:txBody>
                    <a:bodyPr/>
                    <a:lstStyle/>
                    <a:p>
                      <a:pPr algn="ctr">
                        <a:lnSpc>
                          <a:spcPts val="1200"/>
                        </a:lnSpc>
                        <a:spcAft>
                          <a:spcPts val="800"/>
                        </a:spcAft>
                      </a:pPr>
                      <a:r>
                        <a:rPr lang="el-GR"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Συνολικός Π/Υ Επένδυσης</a:t>
                      </a:r>
                      <a:br>
                        <a:rPr lang="el-GR"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br>
                      <a:r>
                        <a:rPr lang="el-GR"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[Θ]</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9050" cap="flat" cmpd="sng" algn="ctr">
                      <a:solidFill>
                        <a:srgbClr val="C39E92"/>
                      </a:solidFill>
                      <a:prstDash val="solid"/>
                      <a:round/>
                      <a:headEnd type="none" w="med" len="med"/>
                      <a:tailEnd type="none" w="med" len="med"/>
                    </a:lnB>
                    <a:solidFill>
                      <a:srgbClr val="D9D9D9"/>
                    </a:solidFill>
                  </a:tcPr>
                </a:tc>
                <a:tc>
                  <a:txBody>
                    <a:bodyPr/>
                    <a:lstStyle/>
                    <a:p>
                      <a:pPr algn="ctr">
                        <a:lnSpc>
                          <a:spcPts val="1200"/>
                        </a:lnSpc>
                        <a:spcAft>
                          <a:spcPts val="800"/>
                        </a:spcAft>
                      </a:pPr>
                      <a: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Προϋπολογισμός ΔΔ/Επιχορήγηση</a:t>
                      </a:r>
                      <a:b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br>
                      <a: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[Ι]</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9050" cap="flat" cmpd="sng" algn="ctr">
                      <a:solidFill>
                        <a:srgbClr val="C39E92"/>
                      </a:solidFill>
                      <a:prstDash val="solid"/>
                      <a:round/>
                      <a:headEnd type="none" w="med" len="med"/>
                      <a:tailEnd type="none" w="med" len="med"/>
                    </a:lnB>
                    <a:solidFill>
                      <a:srgbClr val="D9D9D9"/>
                    </a:solidFill>
                  </a:tcPr>
                </a:tc>
                <a:tc>
                  <a:txBody>
                    <a:bodyPr/>
                    <a:lstStyle/>
                    <a:p>
                      <a:pPr algn="ctr">
                        <a:lnSpc>
                          <a:spcPts val="1200"/>
                        </a:lnSpc>
                        <a:spcAft>
                          <a:spcPts val="800"/>
                        </a:spcAft>
                      </a:pPr>
                      <a: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Ιδιωτική Συμμετοχή</a:t>
                      </a:r>
                      <a:b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br>
                      <a:r>
                        <a:rPr lang="en-GB" sz="1100" b="1">
                          <a:solidFill>
                            <a:srgbClr val="9B2D1F"/>
                          </a:solidFill>
                          <a:effectLst/>
                          <a:latin typeface="Calibri" panose="020F0502020204030204" pitchFamily="34" charset="0"/>
                          <a:ea typeface="Times New Roman" panose="02020603050405020304" pitchFamily="18" charset="0"/>
                          <a:cs typeface="Calibri" panose="020F0502020204030204" pitchFamily="34" charset="0"/>
                        </a:rPr>
                        <a:t>[Κ]</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9050" cap="flat" cmpd="sng" algn="ctr">
                      <a:solidFill>
                        <a:srgbClr val="C39E92"/>
                      </a:solidFill>
                      <a:prstDash val="solid"/>
                      <a:round/>
                      <a:headEnd type="none" w="med" len="med"/>
                      <a:tailEnd type="none" w="med" len="med"/>
                    </a:lnB>
                    <a:solidFill>
                      <a:srgbClr val="D9D9D9"/>
                    </a:solidFill>
                  </a:tcPr>
                </a:tc>
                <a:extLst>
                  <a:ext uri="{0D108BD9-81ED-4DB2-BD59-A6C34878D82A}">
                    <a16:rowId xmlns:a16="http://schemas.microsoft.com/office/drawing/2014/main" val="565017850"/>
                  </a:ext>
                </a:extLst>
              </a:tr>
              <a:tr h="1043565">
                <a:tc>
                  <a:txBody>
                    <a:bodyPr/>
                    <a:lstStyle/>
                    <a:p>
                      <a:pPr algn="l">
                        <a:lnSpc>
                          <a:spcPts val="1200"/>
                        </a:lnSpc>
                        <a:spcAft>
                          <a:spcPts val="800"/>
                        </a:spcAft>
                      </a:pPr>
                      <a:r>
                        <a:rPr lang="el-GR" sz="1100" b="1" dirty="0">
                          <a:effectLst/>
                          <a:latin typeface="Calibri" panose="020F0502020204030204" pitchFamily="34" charset="0"/>
                          <a:ea typeface="Times New Roman" panose="02020603050405020304" pitchFamily="18" charset="0"/>
                          <a:cs typeface="Calibri" panose="020F0502020204030204" pitchFamily="34" charset="0"/>
                        </a:rPr>
                        <a:t>Ενίσχυση Τουριστικών ΜΜΕ για τον εκσυγχρονισμό τους και την ποιοτική αναβάθμιση των </a:t>
                      </a:r>
                      <a:r>
                        <a:rPr lang="el-GR" sz="1100" b="1" dirty="0" err="1">
                          <a:effectLst/>
                          <a:latin typeface="Calibri" panose="020F0502020204030204" pitchFamily="34" charset="0"/>
                          <a:ea typeface="Times New Roman" panose="02020603050405020304" pitchFamily="18" charset="0"/>
                          <a:cs typeface="Calibri" panose="020F0502020204030204" pitchFamily="34" charset="0"/>
                        </a:rPr>
                        <a:t>παρεχομένων</a:t>
                      </a:r>
                      <a:r>
                        <a:rPr lang="el-GR" sz="1100" b="1" dirty="0">
                          <a:effectLst/>
                          <a:latin typeface="Calibri" panose="020F0502020204030204" pitchFamily="34" charset="0"/>
                          <a:ea typeface="Times New Roman" panose="02020603050405020304" pitchFamily="18" charset="0"/>
                          <a:cs typeface="Calibri" panose="020F0502020204030204" pitchFamily="34" charset="0"/>
                        </a:rPr>
                        <a:t> υπηρεσιών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9050" cap="flat" cmpd="sng" algn="ctr">
                      <a:solidFill>
                        <a:srgbClr val="C39E92"/>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192.447.590,33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9050" cap="flat" cmpd="sng" algn="ctr">
                      <a:solidFill>
                        <a:srgbClr val="C39E92"/>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88.942.657,53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9050" cap="flat" cmpd="sng" algn="ctr">
                      <a:solidFill>
                        <a:srgbClr val="C39E92"/>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103.504.932,80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9050" cap="flat" cmpd="sng" algn="ctr">
                      <a:solidFill>
                        <a:srgbClr val="C39E92"/>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extLst>
                  <a:ext uri="{0D108BD9-81ED-4DB2-BD59-A6C34878D82A}">
                    <a16:rowId xmlns:a16="http://schemas.microsoft.com/office/drawing/2014/main" val="586647898"/>
                  </a:ext>
                </a:extLst>
              </a:tr>
              <a:tr h="501806">
                <a:tc>
                  <a:txBody>
                    <a:bodyPr/>
                    <a:lstStyle/>
                    <a:p>
                      <a:pPr algn="l">
                        <a:lnSpc>
                          <a:spcPts val="1200"/>
                        </a:lnSpc>
                        <a:spcAft>
                          <a:spcPts val="800"/>
                        </a:spcAft>
                      </a:pPr>
                      <a:r>
                        <a:rPr lang="el-GR" sz="1100" b="1">
                          <a:effectLst/>
                          <a:latin typeface="Calibri" panose="020F0502020204030204" pitchFamily="34" charset="0"/>
                          <a:ea typeface="Times New Roman" panose="02020603050405020304" pitchFamily="18" charset="0"/>
                          <a:cs typeface="Calibri" panose="020F0502020204030204" pitchFamily="34" charset="0"/>
                        </a:rPr>
                        <a:t>Ενίσχυση της Ίδρυσης και Λειτουργίας Νέων Τουριστικών Μικρομεσαίων Επιχειρήσεων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1.222.311.479,06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610.721.969,92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611.589.509,14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extLst>
                  <a:ext uri="{0D108BD9-81ED-4DB2-BD59-A6C34878D82A}">
                    <a16:rowId xmlns:a16="http://schemas.microsoft.com/office/drawing/2014/main" val="810336802"/>
                  </a:ext>
                </a:extLst>
              </a:tr>
              <a:tr h="501806">
                <a:tc>
                  <a:txBody>
                    <a:bodyPr/>
                    <a:lstStyle/>
                    <a:p>
                      <a:pPr algn="l">
                        <a:lnSpc>
                          <a:spcPts val="1200"/>
                        </a:lnSpc>
                        <a:spcAft>
                          <a:spcPts val="800"/>
                        </a:spcAft>
                      </a:pPr>
                      <a:r>
                        <a:rPr lang="el-GR" sz="1100" b="1">
                          <a:effectLst/>
                          <a:latin typeface="Calibri" panose="020F0502020204030204" pitchFamily="34" charset="0"/>
                          <a:ea typeface="Times New Roman" panose="02020603050405020304" pitchFamily="18" charset="0"/>
                          <a:cs typeface="Calibri" panose="020F0502020204030204" pitchFamily="34" charset="0"/>
                        </a:rPr>
                        <a:t>ΨΗΦΙΑΚΟ ΒΗΜΑ- Τέταρτη (5η) Τροποποίηση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138.275.577,00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69.133.510,00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69.142.067,00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extLst>
                  <a:ext uri="{0D108BD9-81ED-4DB2-BD59-A6C34878D82A}">
                    <a16:rowId xmlns:a16="http://schemas.microsoft.com/office/drawing/2014/main" val="3615805387"/>
                  </a:ext>
                </a:extLst>
              </a:tr>
              <a:tr h="501806">
                <a:tc>
                  <a:txBody>
                    <a:bodyPr/>
                    <a:lstStyle/>
                    <a:p>
                      <a:pPr algn="l">
                        <a:lnSpc>
                          <a:spcPts val="1200"/>
                        </a:lnSpc>
                        <a:spcAft>
                          <a:spcPts val="800"/>
                        </a:spcAft>
                      </a:pPr>
                      <a:r>
                        <a:rPr lang="el-GR" sz="1100" b="1">
                          <a:effectLst/>
                          <a:latin typeface="Calibri" panose="020F0502020204030204" pitchFamily="34" charset="0"/>
                          <a:ea typeface="Times New Roman" panose="02020603050405020304" pitchFamily="18" charset="0"/>
                          <a:cs typeface="Calibri" panose="020F0502020204030204" pitchFamily="34" charset="0"/>
                        </a:rPr>
                        <a:t>ΨΗΦΙΑΚΟ ΑΛΜΑ-έβδομη (7η) τροποποίηση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79.520.529,00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39.760.172,00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39.760.357,00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extLst>
                  <a:ext uri="{0D108BD9-81ED-4DB2-BD59-A6C34878D82A}">
                    <a16:rowId xmlns:a16="http://schemas.microsoft.com/office/drawing/2014/main" val="4072644570"/>
                  </a:ext>
                </a:extLst>
              </a:tr>
              <a:tr h="501806">
                <a:tc>
                  <a:txBody>
                    <a:bodyPr/>
                    <a:lstStyle/>
                    <a:p>
                      <a:pPr algn="l">
                        <a:lnSpc>
                          <a:spcPts val="1200"/>
                        </a:lnSpc>
                        <a:spcAft>
                          <a:spcPts val="8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Σύσταση Ταμείου Επιχειρηματικότητας ΙΙ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880.000.000,00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880.000.000,00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extLst>
                  <a:ext uri="{0D108BD9-81ED-4DB2-BD59-A6C34878D82A}">
                    <a16:rowId xmlns:a16="http://schemas.microsoft.com/office/drawing/2014/main" val="1800403972"/>
                  </a:ext>
                </a:extLst>
              </a:tr>
              <a:tr h="501806">
                <a:tc>
                  <a:txBody>
                    <a:bodyPr/>
                    <a:lstStyle/>
                    <a:p>
                      <a:pPr algn="l">
                        <a:lnSpc>
                          <a:spcPts val="1200"/>
                        </a:lnSpc>
                        <a:spcAft>
                          <a:spcPts val="800"/>
                        </a:spcAft>
                      </a:pPr>
                      <a:r>
                        <a:rPr lang="en-GB" sz="1100" b="1">
                          <a:effectLst/>
                          <a:latin typeface="Calibri" panose="020F0502020204030204" pitchFamily="34" charset="0"/>
                          <a:ea typeface="Times New Roman" panose="02020603050405020304" pitchFamily="18" charset="0"/>
                          <a:cs typeface="Calibri" panose="020F0502020204030204" pitchFamily="34" charset="0"/>
                        </a:rPr>
                        <a:t>Σύσταση Ταμείου Εγγυοδοσίας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        100.000.000,00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dirty="0">
                          <a:effectLst/>
                          <a:latin typeface="Calibri" panose="020F0502020204030204" pitchFamily="34" charset="0"/>
                          <a:ea typeface="Times New Roman" panose="02020603050405020304" pitchFamily="18" charset="0"/>
                          <a:cs typeface="Calibri" panose="020F0502020204030204" pitchFamily="34" charset="0"/>
                        </a:rPr>
                        <a:t> €        100.000.000,00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tc>
                  <a:txBody>
                    <a:bodyPr/>
                    <a:lstStyle/>
                    <a:p>
                      <a:pPr algn="l">
                        <a:lnSpc>
                          <a:spcPts val="1200"/>
                        </a:lnSpc>
                        <a:spcAft>
                          <a:spcPts val="800"/>
                        </a:spcAft>
                      </a:pPr>
                      <a:r>
                        <a:rPr lang="en-GB" sz="1100">
                          <a:effectLst/>
                          <a:latin typeface="Calibri" panose="020F0502020204030204" pitchFamily="34" charset="0"/>
                          <a:ea typeface="Times New Roman" panose="02020603050405020304" pitchFamily="18" charset="0"/>
                          <a:cs typeface="Calibri" panose="020F0502020204030204" pitchFamily="34" charset="0"/>
                        </a:rPr>
                        <a:t>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noFill/>
                  </a:tcPr>
                </a:tc>
                <a:extLst>
                  <a:ext uri="{0D108BD9-81ED-4DB2-BD59-A6C34878D82A}">
                    <a16:rowId xmlns:a16="http://schemas.microsoft.com/office/drawing/2014/main" val="2035948170"/>
                  </a:ext>
                </a:extLst>
              </a:tr>
              <a:tr h="501806">
                <a:tc>
                  <a:txBody>
                    <a:bodyPr/>
                    <a:lstStyle/>
                    <a:p>
                      <a:pPr algn="l">
                        <a:lnSpc>
                          <a:spcPts val="1200"/>
                        </a:lnSpc>
                        <a:spcAft>
                          <a:spcPts val="80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Σύνολο</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solidFill>
                      <a:srgbClr val="D9D9D9"/>
                    </a:solidFill>
                  </a:tcPr>
                </a:tc>
                <a:tc>
                  <a:txBody>
                    <a:bodyPr/>
                    <a:lstStyle/>
                    <a:p>
                      <a:pPr algn="l">
                        <a:lnSpc>
                          <a:spcPts val="1200"/>
                        </a:lnSpc>
                        <a:spcAft>
                          <a:spcPts val="800"/>
                        </a:spcAft>
                      </a:pP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2.612.555.175,39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solidFill>
                      <a:srgbClr val="D9D9D9"/>
                    </a:solidFill>
                  </a:tcPr>
                </a:tc>
                <a:tc>
                  <a:txBody>
                    <a:bodyPr/>
                    <a:lstStyle/>
                    <a:p>
                      <a:pPr algn="l">
                        <a:lnSpc>
                          <a:spcPts val="1200"/>
                        </a:lnSpc>
                        <a:spcAft>
                          <a:spcPts val="800"/>
                        </a:spcAft>
                      </a:pPr>
                      <a:r>
                        <a:rPr lang="en-GB"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1.788.558.309,45 </a:t>
                      </a:r>
                      <a:endParaRPr lang="en-GB"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solidFill>
                      <a:srgbClr val="D9D9D9"/>
                    </a:solidFill>
                  </a:tcPr>
                </a:tc>
                <a:tc>
                  <a:txBody>
                    <a:bodyPr/>
                    <a:lstStyle/>
                    <a:p>
                      <a:pPr algn="l">
                        <a:lnSpc>
                          <a:spcPts val="1200"/>
                        </a:lnSpc>
                        <a:spcAft>
                          <a:spcPts val="800"/>
                        </a:spcAft>
                      </a:pPr>
                      <a:r>
                        <a:rPr lang="en-GB"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823.996.865,94 </a:t>
                      </a:r>
                      <a:endParaRPr lang="en-GB"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D7BEB6"/>
                      </a:solidFill>
                      <a:prstDash val="solid"/>
                      <a:round/>
                      <a:headEnd type="none" w="med" len="med"/>
                      <a:tailEnd type="none" w="med" len="med"/>
                    </a:lnL>
                    <a:lnR w="12700" cap="flat" cmpd="sng" algn="ctr">
                      <a:solidFill>
                        <a:srgbClr val="D7BEB6"/>
                      </a:solidFill>
                      <a:prstDash val="solid"/>
                      <a:round/>
                      <a:headEnd type="none" w="med" len="med"/>
                      <a:tailEnd type="none" w="med" len="med"/>
                    </a:lnR>
                    <a:lnT w="12700" cap="flat" cmpd="sng" algn="ctr">
                      <a:solidFill>
                        <a:srgbClr val="D7BEB6"/>
                      </a:solidFill>
                      <a:prstDash val="solid"/>
                      <a:round/>
                      <a:headEnd type="none" w="med" len="med"/>
                      <a:tailEnd type="none" w="med" len="med"/>
                    </a:lnT>
                    <a:lnB w="12700" cap="flat" cmpd="sng" algn="ctr">
                      <a:solidFill>
                        <a:srgbClr val="D7BEB6"/>
                      </a:solidFill>
                      <a:prstDash val="solid"/>
                      <a:round/>
                      <a:headEnd type="none" w="med" len="med"/>
                      <a:tailEnd type="none" w="med" len="med"/>
                    </a:lnB>
                    <a:solidFill>
                      <a:srgbClr val="D9D9D9"/>
                    </a:solidFill>
                  </a:tcPr>
                </a:tc>
                <a:extLst>
                  <a:ext uri="{0D108BD9-81ED-4DB2-BD59-A6C34878D82A}">
                    <a16:rowId xmlns:a16="http://schemas.microsoft.com/office/drawing/2014/main" val="833953384"/>
                  </a:ext>
                </a:extLst>
              </a:tr>
            </a:tbl>
          </a:graphicData>
        </a:graphic>
      </p:graphicFrame>
    </p:spTree>
    <p:extLst>
      <p:ext uri="{BB962C8B-B14F-4D97-AF65-F5344CB8AC3E}">
        <p14:creationId xmlns:p14="http://schemas.microsoft.com/office/powerpoint/2010/main" val="4112636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CACFB-4E81-2DFB-BF53-A18A74BB225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8D7BF5-FD4E-A7A2-1A9A-D482593273EA}"/>
              </a:ext>
            </a:extLst>
          </p:cNvPr>
          <p:cNvSpPr txBox="1"/>
          <p:nvPr/>
        </p:nvSpPr>
        <p:spPr>
          <a:xfrm>
            <a:off x="556644" y="384721"/>
            <a:ext cx="1508746"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4. </a:t>
            </a:r>
            <a:r>
              <a:rPr lang="el-GR" altLang="en-US" sz="1600" b="1" dirty="0">
                <a:latin typeface="Calibri" panose="020F0502020204030204" pitchFamily="34" charset="0"/>
                <a:ea typeface="Calibri" panose="020F0502020204030204" pitchFamily="34" charset="0"/>
                <a:cs typeface="Calibri" panose="020F0502020204030204" pitchFamily="34" charset="0"/>
              </a:rPr>
              <a:t>ΠΑΡΑΡΤΗΜΑ</a:t>
            </a:r>
            <a:endParaRPr lang="en-US" altLang="en-US" sz="1600" b="1"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3E6C4A49-4E05-1ECC-F874-4E69968F390F}"/>
              </a:ext>
            </a:extLst>
          </p:cNvPr>
          <p:cNvSpPr txBox="1"/>
          <p:nvPr/>
        </p:nvSpPr>
        <p:spPr>
          <a:xfrm>
            <a:off x="6040120" y="553998"/>
            <a:ext cx="610616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buClr>
                <a:srgbClr val="C00000"/>
              </a:buClr>
            </a:pPr>
            <a:r>
              <a:rPr lang="el-GR" sz="1400" b="1" dirty="0"/>
              <a:t>Δράσεις οριζόντιου χαρακτήρα που υποστηρίζουν την RIS και παραγωγικές επενδύσεις στους τομείς προτεραιότητάς της.</a:t>
            </a:r>
          </a:p>
        </p:txBody>
      </p:sp>
      <p:sp>
        <p:nvSpPr>
          <p:cNvPr id="10" name="Action Button: Go Back or Previous 9">
            <a:hlinkClick r:id="rId3" action="ppaction://hlinksldjump" highlightClick="1"/>
            <a:extLst>
              <a:ext uri="{FF2B5EF4-FFF2-40B4-BE49-F238E27FC236}">
                <a16:creationId xmlns:a16="http://schemas.microsoft.com/office/drawing/2014/main" id="{35618076-70FD-9847-37A1-288E51B259E8}"/>
              </a:ext>
            </a:extLst>
          </p:cNvPr>
          <p:cNvSpPr/>
          <p:nvPr/>
        </p:nvSpPr>
        <p:spPr>
          <a:xfrm>
            <a:off x="11887200" y="6248402"/>
            <a:ext cx="304800" cy="289562"/>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5" name="Table 4">
            <a:extLst>
              <a:ext uri="{FF2B5EF4-FFF2-40B4-BE49-F238E27FC236}">
                <a16:creationId xmlns:a16="http://schemas.microsoft.com/office/drawing/2014/main" id="{F361F289-9058-BA83-3625-2ECFACD8F42E}"/>
              </a:ext>
            </a:extLst>
          </p:cNvPr>
          <p:cNvGraphicFramePr>
            <a:graphicFrameLocks noGrp="1"/>
          </p:cNvGraphicFramePr>
          <p:nvPr>
            <p:extLst>
              <p:ext uri="{D42A27DB-BD31-4B8C-83A1-F6EECF244321}">
                <p14:modId xmlns:p14="http://schemas.microsoft.com/office/powerpoint/2010/main" val="489107120"/>
              </p:ext>
            </p:extLst>
          </p:nvPr>
        </p:nvGraphicFramePr>
        <p:xfrm>
          <a:off x="0" y="1077219"/>
          <a:ext cx="12146280" cy="5096268"/>
        </p:xfrm>
        <a:graphic>
          <a:graphicData uri="http://schemas.openxmlformats.org/drawingml/2006/table">
            <a:tbl>
              <a:tblPr/>
              <a:tblGrid>
                <a:gridCol w="1977843">
                  <a:extLst>
                    <a:ext uri="{9D8B030D-6E8A-4147-A177-3AD203B41FA5}">
                      <a16:colId xmlns:a16="http://schemas.microsoft.com/office/drawing/2014/main" val="3346820023"/>
                    </a:ext>
                  </a:extLst>
                </a:gridCol>
                <a:gridCol w="1954575">
                  <a:extLst>
                    <a:ext uri="{9D8B030D-6E8A-4147-A177-3AD203B41FA5}">
                      <a16:colId xmlns:a16="http://schemas.microsoft.com/office/drawing/2014/main" val="2951921069"/>
                    </a:ext>
                  </a:extLst>
                </a:gridCol>
                <a:gridCol w="2210529">
                  <a:extLst>
                    <a:ext uri="{9D8B030D-6E8A-4147-A177-3AD203B41FA5}">
                      <a16:colId xmlns:a16="http://schemas.microsoft.com/office/drawing/2014/main" val="3868374672"/>
                    </a:ext>
                  </a:extLst>
                </a:gridCol>
                <a:gridCol w="2233798">
                  <a:extLst>
                    <a:ext uri="{9D8B030D-6E8A-4147-A177-3AD203B41FA5}">
                      <a16:colId xmlns:a16="http://schemas.microsoft.com/office/drawing/2014/main" val="2488565817"/>
                    </a:ext>
                  </a:extLst>
                </a:gridCol>
                <a:gridCol w="2024380">
                  <a:extLst>
                    <a:ext uri="{9D8B030D-6E8A-4147-A177-3AD203B41FA5}">
                      <a16:colId xmlns:a16="http://schemas.microsoft.com/office/drawing/2014/main" val="3498336671"/>
                    </a:ext>
                  </a:extLst>
                </a:gridCol>
                <a:gridCol w="1745155">
                  <a:extLst>
                    <a:ext uri="{9D8B030D-6E8A-4147-A177-3AD203B41FA5}">
                      <a16:colId xmlns:a16="http://schemas.microsoft.com/office/drawing/2014/main" val="3015598265"/>
                    </a:ext>
                  </a:extLst>
                </a:gridCol>
              </a:tblGrid>
              <a:tr h="1200916">
                <a:tc>
                  <a:txBody>
                    <a:bodyPr/>
                    <a:lstStyle/>
                    <a:p>
                      <a:pPr algn="l" fontAlgn="ctr"/>
                      <a:endParaRPr lang="en-GB" sz="1400" b="0" i="0" u="none" strike="noStrike" dirty="0">
                        <a:solidFill>
                          <a:srgbClr val="000000"/>
                        </a:solidFill>
                        <a:effectLst/>
                        <a:latin typeface="Calibri" panose="020F0502020204030204" pitchFamily="34" charset="0"/>
                      </a:endParaRPr>
                    </a:p>
                  </a:txBody>
                  <a:tcPr marL="0" marR="0" marT="0" marB="0" anchor="ctr">
                    <a:lnL>
                      <a:noFill/>
                    </a:lnL>
                    <a:lnR>
                      <a:noFill/>
                    </a:lnR>
                    <a:lnT>
                      <a:noFill/>
                    </a:lnT>
                    <a:lnB>
                      <a:noFill/>
                    </a:lnB>
                    <a:noFill/>
                  </a:tcPr>
                </a:tc>
                <a:tc>
                  <a:txBody>
                    <a:bodyPr/>
                    <a:lstStyle/>
                    <a:p>
                      <a:pPr algn="l" fontAlgn="ctr"/>
                      <a:r>
                        <a:rPr lang="el-GR" sz="1400" b="0" i="0" u="none" strike="noStrike">
                          <a:solidFill>
                            <a:srgbClr val="FFFFFF"/>
                          </a:solidFill>
                          <a:effectLst/>
                          <a:latin typeface="Calibri" panose="020F0502020204030204" pitchFamily="34" charset="0"/>
                        </a:rPr>
                        <a:t> Πόροι Σχεδίου Δράσης της RIS3 </a:t>
                      </a:r>
                    </a:p>
                  </a:txBody>
                  <a:tcPr marL="0" marR="0" marT="0" marB="0" anchor="ctr">
                    <a:lnL>
                      <a:noFill/>
                    </a:lnL>
                    <a:lnR>
                      <a:noFill/>
                    </a:lnR>
                    <a:lnT>
                      <a:noFill/>
                    </a:lnT>
                    <a:lnB>
                      <a:noFill/>
                    </a:lnB>
                    <a:solidFill>
                      <a:srgbClr val="649696"/>
                    </a:solidFill>
                  </a:tcPr>
                </a:tc>
                <a:tc>
                  <a:txBody>
                    <a:bodyPr/>
                    <a:lstStyle/>
                    <a:p>
                      <a:pPr algn="l" fontAlgn="ctr"/>
                      <a:r>
                        <a:rPr lang="el-GR" sz="1400" b="0" i="0" u="none" strike="noStrike">
                          <a:solidFill>
                            <a:srgbClr val="FFFFFF"/>
                          </a:solidFill>
                          <a:effectLst/>
                          <a:latin typeface="Calibri" panose="020F0502020204030204" pitchFamily="34" charset="0"/>
                        </a:rPr>
                        <a:t> Π/Υ Προσκλήσεων ΕΠ </a:t>
                      </a:r>
                    </a:p>
                  </a:txBody>
                  <a:tcPr marL="0" marR="0" marT="0" marB="0" anchor="ctr">
                    <a:lnL>
                      <a:noFill/>
                    </a:lnL>
                    <a:lnR>
                      <a:noFill/>
                    </a:lnR>
                    <a:lnT>
                      <a:noFill/>
                    </a:lnT>
                    <a:lnB>
                      <a:noFill/>
                    </a:lnB>
                    <a:solidFill>
                      <a:srgbClr val="649696"/>
                    </a:solidFill>
                  </a:tcPr>
                </a:tc>
                <a:tc>
                  <a:txBody>
                    <a:bodyPr/>
                    <a:lstStyle/>
                    <a:p>
                      <a:pPr algn="l" fontAlgn="ctr"/>
                      <a:r>
                        <a:rPr lang="el-GR" sz="1400" b="0" i="0" u="none" strike="noStrike">
                          <a:solidFill>
                            <a:srgbClr val="FFFFFF"/>
                          </a:solidFill>
                          <a:effectLst/>
                          <a:latin typeface="Calibri" panose="020F0502020204030204" pitchFamily="34" charset="0"/>
                        </a:rPr>
                        <a:t> Π/Υ ΔΔ/Επιχορήγηση Εντάξεων</a:t>
                      </a:r>
                      <a:br>
                        <a:rPr lang="el-GR" sz="1400" b="0" i="0" u="none" strike="noStrike">
                          <a:solidFill>
                            <a:srgbClr val="FFFFFF"/>
                          </a:solidFill>
                          <a:effectLst/>
                          <a:latin typeface="Calibri" panose="020F0502020204030204" pitchFamily="34" charset="0"/>
                        </a:rPr>
                      </a:br>
                      <a:r>
                        <a:rPr lang="el-GR" sz="14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649696"/>
                    </a:solidFill>
                  </a:tcPr>
                </a:tc>
                <a:tc>
                  <a:txBody>
                    <a:bodyPr/>
                    <a:lstStyle/>
                    <a:p>
                      <a:pPr algn="l" fontAlgn="ctr"/>
                      <a:r>
                        <a:rPr lang="el-GR" sz="1400" b="0" i="0" u="none" strike="noStrike">
                          <a:solidFill>
                            <a:srgbClr val="FFFFFF"/>
                          </a:solidFill>
                          <a:effectLst/>
                          <a:latin typeface="Calibri" panose="020F0502020204030204" pitchFamily="34" charset="0"/>
                        </a:rPr>
                        <a:t> Ιδιωτική Συμμετοχή </a:t>
                      </a:r>
                    </a:p>
                  </a:txBody>
                  <a:tcPr marL="0" marR="0" marT="0" marB="0" anchor="ctr">
                    <a:lnL>
                      <a:noFill/>
                    </a:lnL>
                    <a:lnR>
                      <a:noFill/>
                    </a:lnR>
                    <a:lnT>
                      <a:noFill/>
                    </a:lnT>
                    <a:lnB>
                      <a:noFill/>
                    </a:lnB>
                    <a:solidFill>
                      <a:srgbClr val="649696"/>
                    </a:solidFill>
                  </a:tcPr>
                </a:tc>
                <a:tc>
                  <a:txBody>
                    <a:bodyPr/>
                    <a:lstStyle/>
                    <a:p>
                      <a:pPr algn="l" fontAlgn="ctr"/>
                      <a:r>
                        <a:rPr lang="el-GR" sz="1400" b="0" i="0" u="none" strike="noStrike">
                          <a:solidFill>
                            <a:srgbClr val="FFFFFF"/>
                          </a:solidFill>
                          <a:effectLst/>
                          <a:latin typeface="Calibri" panose="020F0502020204030204" pitchFamily="34" charset="0"/>
                        </a:rPr>
                        <a:t> Ύψος συμβάσεων</a:t>
                      </a:r>
                      <a:br>
                        <a:rPr lang="el-GR" sz="1400" b="0" i="0" u="none" strike="noStrike">
                          <a:solidFill>
                            <a:srgbClr val="FFFFFF"/>
                          </a:solidFill>
                          <a:effectLst/>
                          <a:latin typeface="Calibri" panose="020F0502020204030204" pitchFamily="34" charset="0"/>
                        </a:rPr>
                      </a:br>
                      <a:r>
                        <a:rPr lang="el-GR" sz="1400" b="0" i="0" u="none" strike="noStrike">
                          <a:solidFill>
                            <a:srgbClr val="FFFFFF"/>
                          </a:solidFill>
                          <a:effectLst/>
                          <a:latin typeface="Calibri" panose="020F0502020204030204" pitchFamily="34" charset="0"/>
                        </a:rPr>
                        <a:t> </a:t>
                      </a:r>
                    </a:p>
                  </a:txBody>
                  <a:tcPr marL="0" marR="0" marT="0" marB="0" anchor="ctr">
                    <a:lnL>
                      <a:noFill/>
                    </a:lnL>
                    <a:lnR>
                      <a:noFill/>
                    </a:lnR>
                    <a:lnT>
                      <a:noFill/>
                    </a:lnT>
                    <a:lnB>
                      <a:noFill/>
                    </a:lnB>
                    <a:solidFill>
                      <a:srgbClr val="649696"/>
                    </a:solidFill>
                  </a:tcPr>
                </a:tc>
                <a:extLst>
                  <a:ext uri="{0D108BD9-81ED-4DB2-BD59-A6C34878D82A}">
                    <a16:rowId xmlns:a16="http://schemas.microsoft.com/office/drawing/2014/main" val="2055544772"/>
                  </a:ext>
                </a:extLst>
              </a:tr>
              <a:tr h="306842">
                <a:tc>
                  <a:txBody>
                    <a:bodyPr/>
                    <a:lstStyle/>
                    <a:p>
                      <a:pPr algn="l" fontAlgn="ctr"/>
                      <a:r>
                        <a:rPr lang="pt-BR" sz="1400" b="0" i="0" u="none" strike="noStrike">
                          <a:solidFill>
                            <a:srgbClr val="000000"/>
                          </a:solidFill>
                          <a:effectLst/>
                          <a:latin typeface="Calibri" panose="020F0502020204030204" pitchFamily="34" charset="0"/>
                        </a:rPr>
                        <a:t> 1.α.1, 1.β.8 - 1a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183.000,00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215.380,62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209.527,44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198.370,07 </a:t>
                      </a:r>
                    </a:p>
                  </a:txBody>
                  <a:tcPr marL="0" marR="0" marT="0" marB="0" anchor="ctr">
                    <a:lnL>
                      <a:noFill/>
                    </a:lnL>
                    <a:lnR>
                      <a:noFill/>
                    </a:lnR>
                    <a:lnT>
                      <a:noFill/>
                    </a:lnT>
                    <a:lnB>
                      <a:noFill/>
                    </a:lnB>
                    <a:noFill/>
                  </a:tcPr>
                </a:tc>
                <a:extLst>
                  <a:ext uri="{0D108BD9-81ED-4DB2-BD59-A6C34878D82A}">
                    <a16:rowId xmlns:a16="http://schemas.microsoft.com/office/drawing/2014/main" val="1495111135"/>
                  </a:ext>
                </a:extLst>
              </a:tr>
              <a:tr h="619936">
                <a:tc>
                  <a:txBody>
                    <a:bodyPr/>
                    <a:lstStyle/>
                    <a:p>
                      <a:pPr algn="l" fontAlgn="ctr"/>
                      <a:r>
                        <a:rPr lang="el-GR" sz="1400" b="0" i="0" u="none" strike="noStrike">
                          <a:solidFill>
                            <a:srgbClr val="000000"/>
                          </a:solidFill>
                          <a:effectLst/>
                          <a:latin typeface="Calibri" panose="020F0502020204030204" pitchFamily="34" charset="0"/>
                        </a:rPr>
                        <a:t> 1.α.2, 1.β.5, 1.β.6, 1.γ.2, 1.δ.1, 1.δ.2, 2.β.1, 2.β.6, 2.α.5, 3.γ.2, 3.δ.1 - 1</a:t>
                      </a:r>
                      <a:r>
                        <a:rPr lang="en-GB" sz="1400" b="0" i="0" u="none" strike="noStrike">
                          <a:solidFill>
                            <a:srgbClr val="000000"/>
                          </a:solidFill>
                          <a:effectLst/>
                          <a:latin typeface="Calibri" panose="020F0502020204030204" pitchFamily="34" charset="0"/>
                        </a:rPr>
                        <a:t>b, 3b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1.204.600,00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797.459,42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814.448,92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140.502,81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676.783,88 </a:t>
                      </a:r>
                    </a:p>
                  </a:txBody>
                  <a:tcPr marL="0" marR="0" marT="0" marB="0" anchor="ctr">
                    <a:lnL>
                      <a:noFill/>
                    </a:lnL>
                    <a:lnR>
                      <a:noFill/>
                    </a:lnR>
                    <a:lnT>
                      <a:noFill/>
                    </a:lnT>
                    <a:lnB>
                      <a:noFill/>
                    </a:lnB>
                    <a:noFill/>
                  </a:tcPr>
                </a:tc>
                <a:extLst>
                  <a:ext uri="{0D108BD9-81ED-4DB2-BD59-A6C34878D82A}">
                    <a16:rowId xmlns:a16="http://schemas.microsoft.com/office/drawing/2014/main" val="3989475922"/>
                  </a:ext>
                </a:extLst>
              </a:tr>
              <a:tr h="306842">
                <a:tc>
                  <a:txBody>
                    <a:bodyPr/>
                    <a:lstStyle/>
                    <a:p>
                      <a:pPr algn="l" fontAlgn="ctr"/>
                      <a:r>
                        <a:rPr lang="pt-BR" sz="1400" b="0" i="0" u="none" strike="noStrike">
                          <a:solidFill>
                            <a:srgbClr val="000000"/>
                          </a:solidFill>
                          <a:effectLst/>
                          <a:latin typeface="Calibri" panose="020F0502020204030204" pitchFamily="34" charset="0"/>
                        </a:rPr>
                        <a:t> 1.γ.4, 1.γ.5 - 2a, 2c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29.694,09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53.817,07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39.948,56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39.352,50 </a:t>
                      </a:r>
                    </a:p>
                  </a:txBody>
                  <a:tcPr marL="0" marR="0" marT="0" marB="0" anchor="ctr">
                    <a:lnL>
                      <a:noFill/>
                    </a:lnL>
                    <a:lnR>
                      <a:noFill/>
                    </a:lnR>
                    <a:lnT>
                      <a:noFill/>
                    </a:lnT>
                    <a:lnB>
                      <a:noFill/>
                    </a:lnB>
                    <a:noFill/>
                  </a:tcPr>
                </a:tc>
                <a:extLst>
                  <a:ext uri="{0D108BD9-81ED-4DB2-BD59-A6C34878D82A}">
                    <a16:rowId xmlns:a16="http://schemas.microsoft.com/office/drawing/2014/main" val="707411351"/>
                  </a:ext>
                </a:extLst>
              </a:tr>
              <a:tr h="306842">
                <a:tc>
                  <a:txBody>
                    <a:bodyPr/>
                    <a:lstStyle/>
                    <a:p>
                      <a:pPr algn="l" fontAlgn="ctr"/>
                      <a:r>
                        <a:rPr lang="el-GR" sz="1400" b="0" i="0" u="none" strike="noStrike">
                          <a:solidFill>
                            <a:srgbClr val="000000"/>
                          </a:solidFill>
                          <a:effectLst/>
                          <a:latin typeface="Calibri" panose="020F0502020204030204" pitchFamily="34" charset="0"/>
                        </a:rPr>
                        <a:t> 2.β.2, 2.β.3 - 2b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142.000,00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256.500,00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191.973,70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108.907,75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164.496,29 </a:t>
                      </a:r>
                    </a:p>
                  </a:txBody>
                  <a:tcPr marL="0" marR="0" marT="0" marB="0" anchor="ctr">
                    <a:lnL>
                      <a:noFill/>
                    </a:lnL>
                    <a:lnR>
                      <a:noFill/>
                    </a:lnR>
                    <a:lnT>
                      <a:noFill/>
                    </a:lnT>
                    <a:lnB>
                      <a:noFill/>
                    </a:lnB>
                    <a:noFill/>
                  </a:tcPr>
                </a:tc>
                <a:extLst>
                  <a:ext uri="{0D108BD9-81ED-4DB2-BD59-A6C34878D82A}">
                    <a16:rowId xmlns:a16="http://schemas.microsoft.com/office/drawing/2014/main" val="1433259316"/>
                  </a:ext>
                </a:extLst>
              </a:tr>
              <a:tr h="413291">
                <a:tc>
                  <a:txBody>
                    <a:bodyPr/>
                    <a:lstStyle/>
                    <a:p>
                      <a:pPr algn="l" fontAlgn="ctr"/>
                      <a:r>
                        <a:rPr lang="el-GR" sz="1400" b="0" i="0" u="none" strike="noStrike">
                          <a:solidFill>
                            <a:srgbClr val="000000"/>
                          </a:solidFill>
                          <a:effectLst/>
                          <a:latin typeface="Calibri" panose="020F0502020204030204" pitchFamily="34" charset="0"/>
                        </a:rPr>
                        <a:t> 2.α.1, 2.α.2, 2.α.3, 2.α.4, 3.α.1 - 3</a:t>
                      </a:r>
                      <a:r>
                        <a:rPr lang="en-GB" sz="1400" b="0" i="0" u="none" strike="noStrike">
                          <a:solidFill>
                            <a:srgbClr val="000000"/>
                          </a:solidFill>
                          <a:effectLst/>
                          <a:latin typeface="Calibri" panose="020F0502020204030204" pitchFamily="34" charset="0"/>
                        </a:rPr>
                        <a:t>a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1.059.500,00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832.103,31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1.255.151,38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1.253.521,97 </a:t>
                      </a:r>
                    </a:p>
                  </a:txBody>
                  <a:tcPr marL="0" marR="0" marT="0" marB="0" anchor="ctr">
                    <a:lnL>
                      <a:noFill/>
                    </a:lnL>
                    <a:lnR>
                      <a:noFill/>
                    </a:lnR>
                    <a:lnT>
                      <a:noFill/>
                    </a:lnT>
                    <a:lnB>
                      <a:noFill/>
                    </a:lnB>
                    <a:noFill/>
                  </a:tcPr>
                </a:tc>
                <a:extLst>
                  <a:ext uri="{0D108BD9-81ED-4DB2-BD59-A6C34878D82A}">
                    <a16:rowId xmlns:a16="http://schemas.microsoft.com/office/drawing/2014/main" val="1656254467"/>
                  </a:ext>
                </a:extLst>
              </a:tr>
              <a:tr h="306842">
                <a:tc>
                  <a:txBody>
                    <a:bodyPr/>
                    <a:lstStyle/>
                    <a:p>
                      <a:pPr algn="l" fontAlgn="ctr"/>
                      <a:r>
                        <a:rPr lang="el-GR" sz="1400" b="0" i="0" u="none" strike="noStrike">
                          <a:solidFill>
                            <a:srgbClr val="000000"/>
                          </a:solidFill>
                          <a:effectLst/>
                          <a:latin typeface="Calibri" panose="020F0502020204030204" pitchFamily="34" charset="0"/>
                        </a:rPr>
                        <a:t> 1.β.7, 2.β.4, 2.β.5 - 3c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305.000,00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1.360.000,00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1.513.398,99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1.507.490,24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1.513.398,99 </a:t>
                      </a:r>
                    </a:p>
                  </a:txBody>
                  <a:tcPr marL="0" marR="0" marT="0" marB="0" anchor="ctr">
                    <a:lnL>
                      <a:noFill/>
                    </a:lnL>
                    <a:lnR>
                      <a:noFill/>
                    </a:lnR>
                    <a:lnT>
                      <a:noFill/>
                    </a:lnT>
                    <a:lnB>
                      <a:noFill/>
                    </a:lnB>
                    <a:noFill/>
                  </a:tcPr>
                </a:tc>
                <a:extLst>
                  <a:ext uri="{0D108BD9-81ED-4DB2-BD59-A6C34878D82A}">
                    <a16:rowId xmlns:a16="http://schemas.microsoft.com/office/drawing/2014/main" val="3495997563"/>
                  </a:ext>
                </a:extLst>
              </a:tr>
              <a:tr h="306842">
                <a:tc>
                  <a:txBody>
                    <a:bodyPr/>
                    <a:lstStyle/>
                    <a:p>
                      <a:pPr algn="l" fontAlgn="ctr"/>
                      <a:r>
                        <a:rPr lang="el-GR" sz="1400" b="0" i="0" u="none" strike="noStrike">
                          <a:solidFill>
                            <a:srgbClr val="000000"/>
                          </a:solidFill>
                          <a:effectLst/>
                          <a:latin typeface="Calibri" panose="020F0502020204030204" pitchFamily="34" charset="0"/>
                        </a:rPr>
                        <a:t> 2.δ.1, 2.δ.2 - 3d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26.000,00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90.313,50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47.628,42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42.158,31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47.628,42 </a:t>
                      </a:r>
                    </a:p>
                  </a:txBody>
                  <a:tcPr marL="0" marR="0" marT="0" marB="0" anchor="ctr">
                    <a:lnL>
                      <a:noFill/>
                    </a:lnL>
                    <a:lnR>
                      <a:noFill/>
                    </a:lnR>
                    <a:lnT>
                      <a:noFill/>
                    </a:lnT>
                    <a:lnB>
                      <a:noFill/>
                    </a:lnB>
                    <a:noFill/>
                  </a:tcPr>
                </a:tc>
                <a:extLst>
                  <a:ext uri="{0D108BD9-81ED-4DB2-BD59-A6C34878D82A}">
                    <a16:rowId xmlns:a16="http://schemas.microsoft.com/office/drawing/2014/main" val="2294255869"/>
                  </a:ext>
                </a:extLst>
              </a:tr>
              <a:tr h="306842">
                <a:tc>
                  <a:txBody>
                    <a:bodyPr/>
                    <a:lstStyle/>
                    <a:p>
                      <a:pPr algn="l" fontAlgn="ctr"/>
                      <a:r>
                        <a:rPr lang="el-GR" sz="1400" b="0" i="0" u="none" strike="noStrike">
                          <a:solidFill>
                            <a:srgbClr val="000000"/>
                          </a:solidFill>
                          <a:effectLst/>
                          <a:latin typeface="Calibri" panose="020F0502020204030204" pitchFamily="34" charset="0"/>
                        </a:rPr>
                        <a:t> 1.α.3 - 8</a:t>
                      </a:r>
                      <a:r>
                        <a:rPr lang="en-GB" sz="1400" b="0" i="0" u="none" strike="noStrike">
                          <a:solidFill>
                            <a:srgbClr val="000000"/>
                          </a:solidFill>
                          <a:effectLst/>
                          <a:latin typeface="Calibri" panose="020F0502020204030204" pitchFamily="34" charset="0"/>
                        </a:rPr>
                        <a:t>v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2.000,00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30.000,00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57.999,48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525,59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55.656,44 </a:t>
                      </a:r>
                    </a:p>
                  </a:txBody>
                  <a:tcPr marL="0" marR="0" marT="0" marB="0" anchor="ctr">
                    <a:lnL>
                      <a:noFill/>
                    </a:lnL>
                    <a:lnR>
                      <a:noFill/>
                    </a:lnR>
                    <a:lnT>
                      <a:noFill/>
                    </a:lnT>
                    <a:lnB>
                      <a:noFill/>
                    </a:lnB>
                    <a:noFill/>
                  </a:tcPr>
                </a:tc>
                <a:extLst>
                  <a:ext uri="{0D108BD9-81ED-4DB2-BD59-A6C34878D82A}">
                    <a16:rowId xmlns:a16="http://schemas.microsoft.com/office/drawing/2014/main" val="1019454380"/>
                  </a:ext>
                </a:extLst>
              </a:tr>
              <a:tr h="413291">
                <a:tc>
                  <a:txBody>
                    <a:bodyPr/>
                    <a:lstStyle/>
                    <a:p>
                      <a:pPr algn="l" fontAlgn="ctr"/>
                      <a:r>
                        <a:rPr lang="nn-NO" sz="1400" b="0" i="0" u="none" strike="noStrike">
                          <a:solidFill>
                            <a:srgbClr val="000000"/>
                          </a:solidFill>
                          <a:effectLst/>
                          <a:latin typeface="Calibri" panose="020F0502020204030204" pitchFamily="34" charset="0"/>
                        </a:rPr>
                        <a:t> 1.β.1, 1.β.2, 1.β.3 - 10ii, 10.2.i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80.050,00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107.878,43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97.504,49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0,00 </a:t>
                      </a:r>
                    </a:p>
                  </a:txBody>
                  <a:tcPr marL="0" marR="0" marT="0" marB="0" anchor="ctr">
                    <a:lnL>
                      <a:noFill/>
                    </a:lnL>
                    <a:lnR>
                      <a:noFill/>
                    </a:lnR>
                    <a:lnT>
                      <a:noFill/>
                    </a:lnT>
                    <a:lnB>
                      <a:noFill/>
                    </a:lnB>
                    <a:noFill/>
                  </a:tcPr>
                </a:tc>
                <a:tc>
                  <a:txBody>
                    <a:bodyPr/>
                    <a:lstStyle/>
                    <a:p>
                      <a:pPr algn="l" fontAlgn="ctr"/>
                      <a:r>
                        <a:rPr lang="en-GB" sz="1400" b="0" i="0" u="none" strike="noStrike" dirty="0">
                          <a:solidFill>
                            <a:srgbClr val="000000"/>
                          </a:solidFill>
                          <a:effectLst/>
                          <a:latin typeface="Calibri" panose="020F0502020204030204" pitchFamily="34" charset="0"/>
                        </a:rPr>
                        <a:t>97.324,63 </a:t>
                      </a:r>
                    </a:p>
                  </a:txBody>
                  <a:tcPr marL="0" marR="0" marT="0" marB="0" anchor="ctr">
                    <a:lnL>
                      <a:noFill/>
                    </a:lnL>
                    <a:lnR>
                      <a:noFill/>
                    </a:lnR>
                    <a:lnT>
                      <a:noFill/>
                    </a:lnT>
                    <a:lnB>
                      <a:noFill/>
                    </a:lnB>
                    <a:noFill/>
                  </a:tcPr>
                </a:tc>
                <a:extLst>
                  <a:ext uri="{0D108BD9-81ED-4DB2-BD59-A6C34878D82A}">
                    <a16:rowId xmlns:a16="http://schemas.microsoft.com/office/drawing/2014/main" val="3886340546"/>
                  </a:ext>
                </a:extLst>
              </a:tr>
              <a:tr h="306842">
                <a:tc>
                  <a:txBody>
                    <a:bodyPr/>
                    <a:lstStyle/>
                    <a:p>
                      <a:pPr algn="l" fontAlgn="ctr"/>
                      <a:r>
                        <a:rPr lang="el-GR" sz="1400" b="0" i="0" u="none" strike="noStrike">
                          <a:solidFill>
                            <a:srgbClr val="000000"/>
                          </a:solidFill>
                          <a:effectLst/>
                          <a:latin typeface="Calibri" panose="020F0502020204030204" pitchFamily="34" charset="0"/>
                        </a:rPr>
                        <a:t> 3.δ.3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4.800,00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3.000,00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1.400,00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0,00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992,32 </a:t>
                      </a:r>
                    </a:p>
                  </a:txBody>
                  <a:tcPr marL="0" marR="0" marT="0" marB="0" anchor="ctr">
                    <a:lnL>
                      <a:noFill/>
                    </a:lnL>
                    <a:lnR>
                      <a:noFill/>
                    </a:lnR>
                    <a:lnT>
                      <a:noFill/>
                    </a:lnT>
                    <a:lnB>
                      <a:noFill/>
                    </a:lnB>
                    <a:noFill/>
                  </a:tcPr>
                </a:tc>
                <a:extLst>
                  <a:ext uri="{0D108BD9-81ED-4DB2-BD59-A6C34878D82A}">
                    <a16:rowId xmlns:a16="http://schemas.microsoft.com/office/drawing/2014/main" val="3171251558"/>
                  </a:ext>
                </a:extLst>
              </a:tr>
              <a:tr h="253938">
                <a:tc>
                  <a:txBody>
                    <a:bodyPr/>
                    <a:lstStyle/>
                    <a:p>
                      <a:pPr algn="l" fontAlgn="ctr"/>
                      <a:r>
                        <a:rPr lang="el-GR" sz="1400" b="0" i="0" u="none" strike="noStrike">
                          <a:solidFill>
                            <a:srgbClr val="000000"/>
                          </a:solidFill>
                          <a:effectLst/>
                          <a:latin typeface="Calibri" panose="020F0502020204030204" pitchFamily="34" charset="0"/>
                        </a:rPr>
                        <a:t> ΣΥΝΟΛΟ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3.036.644,09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3.746.452,35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4.228.981,39 </a:t>
                      </a:r>
                    </a:p>
                  </a:txBody>
                  <a:tcPr marL="0" marR="0" marT="0" marB="0" anchor="ctr">
                    <a:lnL>
                      <a:noFill/>
                    </a:lnL>
                    <a:lnR>
                      <a:noFill/>
                    </a:lnR>
                    <a:lnT>
                      <a:noFill/>
                    </a:lnT>
                    <a:lnB>
                      <a:noFill/>
                    </a:lnB>
                    <a:noFill/>
                  </a:tcPr>
                </a:tc>
                <a:tc>
                  <a:txBody>
                    <a:bodyPr/>
                    <a:lstStyle/>
                    <a:p>
                      <a:pPr algn="l" fontAlgn="ctr"/>
                      <a:r>
                        <a:rPr lang="en-GB" sz="1400" b="0" i="0" u="none" strike="noStrike">
                          <a:solidFill>
                            <a:srgbClr val="000000"/>
                          </a:solidFill>
                          <a:effectLst/>
                          <a:latin typeface="Calibri" panose="020F0502020204030204" pitchFamily="34" charset="0"/>
                        </a:rPr>
                        <a:t>1.799.584,71 </a:t>
                      </a:r>
                    </a:p>
                  </a:txBody>
                  <a:tcPr marL="0" marR="0" marT="0" marB="0" anchor="ctr">
                    <a:lnL>
                      <a:noFill/>
                    </a:lnL>
                    <a:lnR>
                      <a:noFill/>
                    </a:lnR>
                    <a:lnT>
                      <a:noFill/>
                    </a:lnT>
                    <a:lnB>
                      <a:noFill/>
                    </a:lnB>
                    <a:noFill/>
                  </a:tcPr>
                </a:tc>
                <a:tc>
                  <a:txBody>
                    <a:bodyPr/>
                    <a:lstStyle/>
                    <a:p>
                      <a:pPr algn="l" fontAlgn="ctr"/>
                      <a:r>
                        <a:rPr lang="en-GB" sz="1400" b="0" i="0" u="none" strike="noStrike" dirty="0">
                          <a:solidFill>
                            <a:srgbClr val="000000"/>
                          </a:solidFill>
                          <a:effectLst/>
                          <a:latin typeface="Calibri" panose="020F0502020204030204" pitchFamily="34" charset="0"/>
                        </a:rPr>
                        <a:t>4.047.525,52 </a:t>
                      </a:r>
                    </a:p>
                  </a:txBody>
                  <a:tcPr marL="0" marR="0" marT="0" marB="0" anchor="ctr">
                    <a:lnL>
                      <a:noFill/>
                    </a:lnL>
                    <a:lnR>
                      <a:noFill/>
                    </a:lnR>
                    <a:lnT>
                      <a:noFill/>
                    </a:lnT>
                    <a:lnB>
                      <a:noFill/>
                    </a:lnB>
                    <a:noFill/>
                  </a:tcPr>
                </a:tc>
                <a:extLst>
                  <a:ext uri="{0D108BD9-81ED-4DB2-BD59-A6C34878D82A}">
                    <a16:rowId xmlns:a16="http://schemas.microsoft.com/office/drawing/2014/main" val="1835744795"/>
                  </a:ext>
                </a:extLst>
              </a:tr>
            </a:tbl>
          </a:graphicData>
        </a:graphic>
      </p:graphicFrame>
    </p:spTree>
    <p:extLst>
      <p:ext uri="{BB962C8B-B14F-4D97-AF65-F5344CB8AC3E}">
        <p14:creationId xmlns:p14="http://schemas.microsoft.com/office/powerpoint/2010/main" val="141767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FD0AAC-0488-BB8B-3249-23F6F74AB89C}"/>
              </a:ext>
            </a:extLst>
          </p:cNvPr>
          <p:cNvSpPr txBox="1"/>
          <p:nvPr/>
        </p:nvSpPr>
        <p:spPr>
          <a:xfrm>
            <a:off x="0" y="13364"/>
            <a:ext cx="5788565" cy="369332"/>
          </a:xfrm>
          <a:prstGeom prst="rect">
            <a:avLst/>
          </a:prstGeom>
          <a:noFill/>
        </p:spPr>
        <p:txBody>
          <a:bodyPr wrap="square" rtlCol="0">
            <a:spAutoFit/>
          </a:bodyPr>
          <a:lstStyle/>
          <a:p>
            <a:pPr algn="ctr"/>
            <a:r>
              <a:rPr lang="el-GR"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ΣΧΕΔΙΟ ΔΡΑΣΗΣ ΚΑΙ ΒΑΘΜΟΣ ΥΛΟΠΟΙΗΣΗΣ ΤΟΥ </a:t>
            </a:r>
            <a:endParaRPr lang="en-GB" dirty="0"/>
          </a:p>
        </p:txBody>
      </p:sp>
      <p:sp>
        <p:nvSpPr>
          <p:cNvPr id="5" name="TextBox 4">
            <a:extLst>
              <a:ext uri="{FF2B5EF4-FFF2-40B4-BE49-F238E27FC236}">
                <a16:creationId xmlns:a16="http://schemas.microsoft.com/office/drawing/2014/main" id="{E7B1BA3C-193A-1265-0CF6-E36A6C0810FE}"/>
              </a:ext>
            </a:extLst>
          </p:cNvPr>
          <p:cNvSpPr txBox="1"/>
          <p:nvPr/>
        </p:nvSpPr>
        <p:spPr>
          <a:xfrm>
            <a:off x="1528823" y="492796"/>
            <a:ext cx="1562928" cy="369332"/>
          </a:xfrm>
          <a:prstGeom prst="rect">
            <a:avLst/>
          </a:prstGeom>
          <a:noFill/>
        </p:spPr>
        <p:txBody>
          <a:bodyPr wrap="none" rtlCol="0">
            <a:spAutoFit/>
          </a:bodyPr>
          <a:lstStyle/>
          <a:p>
            <a:r>
              <a:rPr lang="el-GR" b="1" dirty="0">
                <a:solidFill>
                  <a:schemeClr val="bg2">
                    <a:lumMod val="25000"/>
                  </a:schemeClr>
                </a:solidFill>
              </a:rPr>
              <a:t>Περιεχόμενα</a:t>
            </a:r>
          </a:p>
        </p:txBody>
      </p:sp>
      <p:sp>
        <p:nvSpPr>
          <p:cNvPr id="3" name="TextBox 2">
            <a:extLst>
              <a:ext uri="{FF2B5EF4-FFF2-40B4-BE49-F238E27FC236}">
                <a16:creationId xmlns:a16="http://schemas.microsoft.com/office/drawing/2014/main" id="{EEC97A6C-8BD1-D48E-43A7-905649AF75BD}"/>
              </a:ext>
            </a:extLst>
          </p:cNvPr>
          <p:cNvSpPr txBox="1"/>
          <p:nvPr/>
        </p:nvSpPr>
        <p:spPr>
          <a:xfrm>
            <a:off x="1759932" y="1505665"/>
            <a:ext cx="8267141" cy="1045158"/>
          </a:xfrm>
          <a:prstGeom prst="rect">
            <a:avLst/>
          </a:prstGeom>
          <a:noFill/>
        </p:spPr>
        <p:txBody>
          <a:bodyPr wrap="square">
            <a:spAutoFit/>
          </a:bodyPr>
          <a:lstStyle/>
          <a:p>
            <a:pPr marL="342899" indent="-342899" algn="just">
              <a:lnSpc>
                <a:spcPct val="110000"/>
              </a:lnSpc>
              <a:spcAft>
                <a:spcPts val="600"/>
              </a:spcAft>
              <a:buFont typeface="+mj-lt"/>
              <a:buAutoNum type="arabicPeriod"/>
            </a:pPr>
            <a:r>
              <a:rPr lang="el-GR" altLang="en-US" sz="1600" b="1" dirty="0">
                <a:ea typeface="Calibri" panose="020F0502020204030204" pitchFamily="34" charset="0"/>
                <a:cs typeface="Arial" panose="020B0604020202020204" pitchFamily="34" charset="0"/>
              </a:rPr>
              <a:t>ΥΛΟΠΟΙΗΣΗ ΤΗΣ RIS3</a:t>
            </a:r>
          </a:p>
          <a:p>
            <a:pPr marL="342899" indent="-342899"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l-GR" altLang="en-US" sz="1600" b="1" dirty="0">
              <a:latin typeface="Calibri" panose="020F0502020204030204" pitchFamily="34" charset="0"/>
              <a:ea typeface="Calibri" panose="020F0502020204030204" pitchFamily="34" charset="0"/>
              <a:cs typeface="Calibri" panose="020F0502020204030204" pitchFamily="34" charset="0"/>
            </a:endParaRPr>
          </a:p>
          <a:p>
            <a:pPr marL="342899" indent="-342899"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ΣΥΜΠΕΡΑΣΜΑΤΑ ΚΑΙ ΠΡΟΤΑΣΕΙΣ</a:t>
            </a:r>
          </a:p>
        </p:txBody>
      </p:sp>
      <p:sp>
        <p:nvSpPr>
          <p:cNvPr id="2" name="Action Button: Go Forward or Next 1">
            <a:hlinkClick r:id="rId2" action="ppaction://hlinksldjump" highlightClick="1"/>
            <a:extLst>
              <a:ext uri="{FF2B5EF4-FFF2-40B4-BE49-F238E27FC236}">
                <a16:creationId xmlns:a16="http://schemas.microsoft.com/office/drawing/2014/main" id="{69F7DCF4-C0A5-8685-3424-F13DA59A1775}"/>
              </a:ext>
            </a:extLst>
          </p:cNvPr>
          <p:cNvSpPr/>
          <p:nvPr/>
        </p:nvSpPr>
        <p:spPr>
          <a:xfrm>
            <a:off x="4119513" y="1580478"/>
            <a:ext cx="248920" cy="20828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6" name="Action Button: Go Forward or Next 5">
            <a:hlinkClick r:id="rId3" action="ppaction://hlinksldjump" highlightClick="1"/>
            <a:extLst>
              <a:ext uri="{FF2B5EF4-FFF2-40B4-BE49-F238E27FC236}">
                <a16:creationId xmlns:a16="http://schemas.microsoft.com/office/drawing/2014/main" id="{14A76B32-D705-2139-0D08-EB6008538F5F}"/>
              </a:ext>
            </a:extLst>
          </p:cNvPr>
          <p:cNvSpPr/>
          <p:nvPr/>
        </p:nvSpPr>
        <p:spPr>
          <a:xfrm>
            <a:off x="3619282" y="1924104"/>
            <a:ext cx="248920" cy="20828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7" name="Action Button: Go Forward or Next 6">
            <a:hlinkClick r:id="rId4" action="ppaction://hlinksldjump" highlightClick="1"/>
            <a:extLst>
              <a:ext uri="{FF2B5EF4-FFF2-40B4-BE49-F238E27FC236}">
                <a16:creationId xmlns:a16="http://schemas.microsoft.com/office/drawing/2014/main" id="{B7F207A2-5BEA-7ECD-C47A-A7FA686CCE05}"/>
              </a:ext>
            </a:extLst>
          </p:cNvPr>
          <p:cNvSpPr/>
          <p:nvPr/>
        </p:nvSpPr>
        <p:spPr>
          <a:xfrm>
            <a:off x="4990881" y="2279725"/>
            <a:ext cx="248920" cy="20828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78421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EB983E-BCE8-6C9B-9D22-578709605992}"/>
              </a:ext>
            </a:extLst>
          </p:cNvPr>
          <p:cNvSpPr txBox="1"/>
          <p:nvPr/>
        </p:nvSpPr>
        <p:spPr>
          <a:xfrm>
            <a:off x="556644" y="384721"/>
            <a:ext cx="1508746"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4. </a:t>
            </a:r>
            <a:r>
              <a:rPr lang="el-GR" altLang="en-US" sz="1600" b="1" dirty="0">
                <a:latin typeface="Calibri" panose="020F0502020204030204" pitchFamily="34" charset="0"/>
                <a:ea typeface="Calibri" panose="020F0502020204030204" pitchFamily="34" charset="0"/>
                <a:cs typeface="Calibri" panose="020F0502020204030204" pitchFamily="34" charset="0"/>
              </a:rPr>
              <a:t>ΠΑΡΑΡΤΗΜΑ</a:t>
            </a:r>
            <a:endParaRPr lang="en-US" altLang="en-US" sz="1600" b="1" dirty="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56ABCA1B-F6AF-DC5A-E03B-EF5C441488B4}"/>
              </a:ext>
            </a:extLst>
          </p:cNvPr>
          <p:cNvSpPr txBox="1"/>
          <p:nvPr/>
        </p:nvSpPr>
        <p:spPr>
          <a:xfrm>
            <a:off x="5162550" y="792871"/>
            <a:ext cx="7029450" cy="268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200"/>
              </a:lnSpc>
              <a:spcBef>
                <a:spcPts val="600"/>
              </a:spcBef>
              <a:buClr>
                <a:srgbClr val="C00000"/>
              </a:buClr>
            </a:pPr>
            <a:r>
              <a:rPr lang="el-GR" b="1" dirty="0"/>
              <a:t>Προτάσεις που δεν υλοποιήθηκαν βάσει του Σχεδίου Δράσης</a:t>
            </a:r>
            <a:endParaRPr lang="el-GR" sz="1800" b="1" dirty="0"/>
          </a:p>
        </p:txBody>
      </p:sp>
      <p:pic>
        <p:nvPicPr>
          <p:cNvPr id="9" name="Picture 8">
            <a:extLst>
              <a:ext uri="{FF2B5EF4-FFF2-40B4-BE49-F238E27FC236}">
                <a16:creationId xmlns:a16="http://schemas.microsoft.com/office/drawing/2014/main" id="{6B308C65-6100-C1A1-6F8D-49518254CEF0}"/>
              </a:ext>
            </a:extLst>
          </p:cNvPr>
          <p:cNvPicPr>
            <a:picLocks noChangeAspect="1"/>
          </p:cNvPicPr>
          <p:nvPr/>
        </p:nvPicPr>
        <p:blipFill>
          <a:blip r:embed="rId3"/>
          <a:stretch>
            <a:fillRect/>
          </a:stretch>
        </p:blipFill>
        <p:spPr>
          <a:xfrm>
            <a:off x="1341120" y="1158240"/>
            <a:ext cx="9509760" cy="5402849"/>
          </a:xfrm>
          <a:prstGeom prst="rect">
            <a:avLst/>
          </a:prstGeom>
        </p:spPr>
      </p:pic>
      <p:sp>
        <p:nvSpPr>
          <p:cNvPr id="10" name="Action Button: Go Back or Previous 9">
            <a:hlinkClick r:id="" action="ppaction://hlinkshowjump?jump=previousslide" highlightClick="1"/>
            <a:extLst>
              <a:ext uri="{FF2B5EF4-FFF2-40B4-BE49-F238E27FC236}">
                <a16:creationId xmlns:a16="http://schemas.microsoft.com/office/drawing/2014/main" id="{1AE985A7-BDAD-5A92-88F0-94800F3E0998}"/>
              </a:ext>
            </a:extLst>
          </p:cNvPr>
          <p:cNvSpPr/>
          <p:nvPr/>
        </p:nvSpPr>
        <p:spPr>
          <a:xfrm>
            <a:off x="11811000" y="6192520"/>
            <a:ext cx="304800" cy="213360"/>
          </a:xfrm>
          <a:prstGeom prst="actionButtonBackPrevious">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81716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1">
            <a:extLst>
              <a:ext uri="{FF2B5EF4-FFF2-40B4-BE49-F238E27FC236}">
                <a16:creationId xmlns:a16="http://schemas.microsoft.com/office/drawing/2014/main" id="{22107262-299A-D2C6-5AAF-5C79D7F80AC7}"/>
              </a:ext>
            </a:extLst>
          </p:cNvPr>
          <p:cNvSpPr txBox="1"/>
          <p:nvPr/>
        </p:nvSpPr>
        <p:spPr>
          <a:xfrm>
            <a:off x="60960" y="1069575"/>
            <a:ext cx="12070080" cy="181588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jus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Ο προϋπολογισμός του Σχεδίου Δράσης προγραμματίστηκε ώστε να τροφοδοτείται από το Επιχειρησιακό Πρόγραμμα Ανταγωνιστικότητα Επιχειρηματικότητα και Καινοτομία (ΕΠΑνΕΚ) 2014 – 2020, το Πρόγραμμα Αγροτικής Ανάπτυξης (ΠΑΑ) 2014 – 2020, το Επιχειρησιακό Πρόγραμμα Ανθρώπινου Δυναμικού και Δια Βίου Μάθησης και το </a:t>
            </a:r>
            <a:r>
              <a:rPr lang="en-GB" sz="1400" dirty="0">
                <a:effectLst/>
                <a:latin typeface="Calibri" panose="020F0502020204030204" pitchFamily="34" charset="0"/>
                <a:ea typeface="Calibri" panose="020F0502020204030204" pitchFamily="34" charset="0"/>
                <a:cs typeface="Calibri" panose="020F0502020204030204" pitchFamily="34" charset="0"/>
              </a:rPr>
              <a:t>HORIZON</a:t>
            </a:r>
            <a:r>
              <a:rPr lang="el-GR" sz="1400" dirty="0">
                <a:effectLst/>
                <a:latin typeface="Calibri" panose="020F0502020204030204" pitchFamily="34" charset="0"/>
                <a:ea typeface="Calibri" panose="020F0502020204030204" pitchFamily="34" charset="0"/>
                <a:cs typeface="Calibri" panose="020F0502020204030204" pitchFamily="34" charset="0"/>
              </a:rPr>
              <a:t> 2020, με σαφή αναφορά ότι </a:t>
            </a:r>
            <a:r>
              <a:rPr lang="el-GR" sz="1400" i="1" dirty="0">
                <a:effectLst/>
                <a:latin typeface="Calibri" panose="020F0502020204030204" pitchFamily="34" charset="0"/>
                <a:ea typeface="Calibri" panose="020F0502020204030204" pitchFamily="34" charset="0"/>
                <a:cs typeface="Calibri" panose="020F0502020204030204" pitchFamily="34" charset="0"/>
              </a:rPr>
              <a:t>‘…ο προϋπολογισμός αυτός δεν επαρκούσε για την επίτευξη των στόχων της </a:t>
            </a:r>
            <a:r>
              <a:rPr lang="en-GB" sz="1400" i="1" dirty="0">
                <a:effectLst/>
                <a:latin typeface="Calibri" panose="020F0502020204030204" pitchFamily="34" charset="0"/>
                <a:ea typeface="Calibri" panose="020F0502020204030204" pitchFamily="34" charset="0"/>
                <a:cs typeface="Calibri" panose="020F0502020204030204" pitchFamily="34" charset="0"/>
              </a:rPr>
              <a:t>RIS</a:t>
            </a:r>
            <a:r>
              <a:rPr lang="el-GR" sz="1400" i="1" dirty="0">
                <a:effectLst/>
                <a:latin typeface="Calibri" panose="020F0502020204030204" pitchFamily="34" charset="0"/>
                <a:ea typeface="Calibri" panose="020F0502020204030204" pitchFamily="34" charset="0"/>
                <a:cs typeface="Calibri" panose="020F0502020204030204" pitchFamily="34" charset="0"/>
              </a:rPr>
              <a:t>3</a:t>
            </a:r>
            <a:r>
              <a:rPr lang="el-GR" sz="1400" dirty="0">
                <a:effectLst/>
                <a:latin typeface="Calibri" panose="020F0502020204030204" pitchFamily="34" charset="0"/>
                <a:ea typeface="Calibri" panose="020F0502020204030204" pitchFamily="34" charset="0"/>
                <a:cs typeface="Calibri" panose="020F0502020204030204" pitchFamily="34" charset="0"/>
              </a:rPr>
              <a:t>’. Για το σκοπό αυτό, εκτιμήθηκε ότι:</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800100" lvl="1" indent="-342900" algn="just">
              <a:buFont typeface="Arial" panose="020B0604020202020204" pitchFamily="34" charset="0"/>
              <a:buChar char="•"/>
            </a:pPr>
            <a:r>
              <a:rPr lang="el-GR" sz="1400" dirty="0">
                <a:effectLst/>
                <a:latin typeface="Calibri" panose="020F0502020204030204" pitchFamily="34" charset="0"/>
                <a:ea typeface="Calibri" panose="020F0502020204030204" pitchFamily="34" charset="0"/>
                <a:cs typeface="Calibri" panose="020F0502020204030204" pitchFamily="34" charset="0"/>
              </a:rPr>
              <a:t>θα έπρεπε να συνδυασθούν πολύ περισσότερα κονδύλια, μορφές ενίσχυσης, φορολογικά μέτρα και διαρθρωτικές αλλαγές καθώς και η θέσπιση νέων χρηματοδοτικών εργαλείων </a:t>
            </a:r>
            <a:endParaRPr lang="en-GB" sz="1400" dirty="0">
              <a:effectLst/>
              <a:latin typeface="Calibri" panose="020F050202020403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pPr>
            <a:r>
              <a:rPr lang="el-GR" sz="1400" dirty="0">
                <a:effectLst/>
                <a:latin typeface="Calibri" panose="020F0502020204030204" pitchFamily="34" charset="0"/>
                <a:ea typeface="Calibri" panose="020F0502020204030204" pitchFamily="34" charset="0"/>
              </a:rPr>
              <a:t>θα απαιτείτο κινητοποίηση δυνάμεων που αφορούν την αλυσίδα επιστήμης - καινοτομίας με ευκαιρίες μόχλευσης και αξιοποίηση μίγματος δημόσιων και ιδιωτικών πόρων με πολλαπλασιαστικό αποτέλεσμα. </a:t>
            </a:r>
          </a:p>
        </p:txBody>
      </p:sp>
      <p:sp>
        <p:nvSpPr>
          <p:cNvPr id="5" name="TextBox 4">
            <a:extLst>
              <a:ext uri="{FF2B5EF4-FFF2-40B4-BE49-F238E27FC236}">
                <a16:creationId xmlns:a16="http://schemas.microsoft.com/office/drawing/2014/main" id="{F1EDAED3-C91B-9FFB-515D-BBA3ECB43934}"/>
              </a:ext>
            </a:extLst>
          </p:cNvPr>
          <p:cNvSpPr txBox="1"/>
          <p:nvPr/>
        </p:nvSpPr>
        <p:spPr>
          <a:xfrm>
            <a:off x="556644" y="384721"/>
            <a:ext cx="2210542" cy="338554"/>
          </a:xfrm>
          <a:prstGeom prst="rect">
            <a:avLst/>
          </a:prstGeom>
          <a:noFill/>
        </p:spPr>
        <p:txBody>
          <a:bodyPr wrap="none" rtlCol="0">
            <a:spAutoFit/>
          </a:bodyPr>
          <a:lstStyle/>
          <a:p>
            <a:r>
              <a:rPr lang="en-GB" altLang="en-US" sz="1600" b="1" dirty="0">
                <a:ea typeface="Calibri" panose="020F0502020204030204" pitchFamily="34" charset="0"/>
                <a:cs typeface="Arial" panose="020B0604020202020204" pitchFamily="34" charset="0"/>
              </a:rPr>
              <a:t>1</a:t>
            </a:r>
            <a:r>
              <a:rPr lang="el-GR" altLang="en-US" sz="1600" b="1" dirty="0">
                <a:ea typeface="Calibri" panose="020F0502020204030204" pitchFamily="34" charset="0"/>
                <a:cs typeface="Arial" panose="020B0604020202020204" pitchFamily="34" charset="0"/>
              </a:rPr>
              <a:t>. ΥΛΟΠΟΙΗΣΗ ΤΗΣ RIS3</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95FB4E-AC63-943C-FBD0-56B391C9AADE}"/>
              </a:ext>
            </a:extLst>
          </p:cNvPr>
          <p:cNvSpPr txBox="1"/>
          <p:nvPr/>
        </p:nvSpPr>
        <p:spPr>
          <a:xfrm>
            <a:off x="661989" y="607910"/>
            <a:ext cx="11530012"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n-GB" sz="1400" b="1" dirty="0" err="1">
                <a:effectLst/>
                <a:latin typeface="Calibri" panose="020F0502020204030204" pitchFamily="34" charset="0"/>
                <a:ea typeface="Calibri" panose="020F0502020204030204" pitchFamily="34" charset="0"/>
                <a:cs typeface="Arial" panose="020B0604020202020204" pitchFamily="34" charset="0"/>
              </a:rPr>
              <a:t>Ορθότητ</a:t>
            </a:r>
            <a:r>
              <a:rPr lang="en-GB" sz="1400" b="1" dirty="0">
                <a:effectLst/>
                <a:latin typeface="Calibri" panose="020F0502020204030204" pitchFamily="34" charset="0"/>
                <a:ea typeface="Calibri" panose="020F0502020204030204" pitchFamily="34" charset="0"/>
                <a:cs typeface="Arial" panose="020B0604020202020204" pitchFamily="34" charset="0"/>
              </a:rPr>
              <a:t>α και επάρκεια χρηματοδοτικών πηγών, μέσων και εργαλείων – ορθότητα κατανομής και επάρκεια χρηματοδοτικών πόρων – ορθότητα κατανομής χρηματοδότησης ανά τομέα και ανά στρατηγική επιλογή</a:t>
            </a:r>
            <a:endParaRPr lang="en-GB" sz="1400"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2" name="Table 1">
            <a:extLst>
              <a:ext uri="{FF2B5EF4-FFF2-40B4-BE49-F238E27FC236}">
                <a16:creationId xmlns:a16="http://schemas.microsoft.com/office/drawing/2014/main" id="{25DCD97E-1416-57F7-B78E-3BA56AA62203}"/>
              </a:ext>
            </a:extLst>
          </p:cNvPr>
          <p:cNvGraphicFramePr>
            <a:graphicFrameLocks noGrp="1"/>
          </p:cNvGraphicFramePr>
          <p:nvPr>
            <p:extLst>
              <p:ext uri="{D42A27DB-BD31-4B8C-83A1-F6EECF244321}">
                <p14:modId xmlns:p14="http://schemas.microsoft.com/office/powerpoint/2010/main" val="75322218"/>
              </p:ext>
            </p:extLst>
          </p:nvPr>
        </p:nvGraphicFramePr>
        <p:xfrm>
          <a:off x="0" y="3972544"/>
          <a:ext cx="6096000" cy="2490318"/>
        </p:xfrm>
        <a:graphic>
          <a:graphicData uri="http://schemas.openxmlformats.org/drawingml/2006/table">
            <a:tbl>
              <a:tblPr firstRow="1" firstCol="1" bandRow="1">
                <a:tableStyleId>{C083E6E3-FA7D-4D7B-A595-EF9225AFEA82}</a:tableStyleId>
              </a:tblPr>
              <a:tblGrid>
                <a:gridCol w="1631975">
                  <a:extLst>
                    <a:ext uri="{9D8B030D-6E8A-4147-A177-3AD203B41FA5}">
                      <a16:colId xmlns:a16="http://schemas.microsoft.com/office/drawing/2014/main" val="537342137"/>
                    </a:ext>
                  </a:extLst>
                </a:gridCol>
                <a:gridCol w="992163">
                  <a:extLst>
                    <a:ext uri="{9D8B030D-6E8A-4147-A177-3AD203B41FA5}">
                      <a16:colId xmlns:a16="http://schemas.microsoft.com/office/drawing/2014/main" val="2666586231"/>
                    </a:ext>
                  </a:extLst>
                </a:gridCol>
                <a:gridCol w="985837">
                  <a:extLst>
                    <a:ext uri="{9D8B030D-6E8A-4147-A177-3AD203B41FA5}">
                      <a16:colId xmlns:a16="http://schemas.microsoft.com/office/drawing/2014/main" val="1835308470"/>
                    </a:ext>
                  </a:extLst>
                </a:gridCol>
                <a:gridCol w="804863">
                  <a:extLst>
                    <a:ext uri="{9D8B030D-6E8A-4147-A177-3AD203B41FA5}">
                      <a16:colId xmlns:a16="http://schemas.microsoft.com/office/drawing/2014/main" val="3438538788"/>
                    </a:ext>
                  </a:extLst>
                </a:gridCol>
                <a:gridCol w="1009650">
                  <a:extLst>
                    <a:ext uri="{9D8B030D-6E8A-4147-A177-3AD203B41FA5}">
                      <a16:colId xmlns:a16="http://schemas.microsoft.com/office/drawing/2014/main" val="1725162991"/>
                    </a:ext>
                  </a:extLst>
                </a:gridCol>
                <a:gridCol w="671512">
                  <a:extLst>
                    <a:ext uri="{9D8B030D-6E8A-4147-A177-3AD203B41FA5}">
                      <a16:colId xmlns:a16="http://schemas.microsoft.com/office/drawing/2014/main" val="279471564"/>
                    </a:ext>
                  </a:extLst>
                </a:gridCol>
              </a:tblGrid>
              <a:tr h="545876">
                <a:tc>
                  <a:txBody>
                    <a:bodyPr/>
                    <a:lstStyle/>
                    <a:p>
                      <a:pPr algn="l">
                        <a:lnSpc>
                          <a:spcPts val="1200"/>
                        </a:lnSpc>
                        <a:spcAft>
                          <a:spcPts val="800"/>
                        </a:spcAft>
                      </a:pPr>
                      <a:r>
                        <a:rPr lang="en-GB" sz="1000" dirty="0" err="1">
                          <a:effectLst/>
                        </a:rPr>
                        <a:t>Στρ</a:t>
                      </a:r>
                      <a:r>
                        <a:rPr lang="en-GB" sz="1000" dirty="0">
                          <a:effectLst/>
                        </a:rPr>
                        <a:t>ατηγική Επιλογή</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Π/Υ (€) (2015)</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Π/Υ (€) 2023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l-GR" sz="1000" dirty="0">
                          <a:effectLst/>
                        </a:rPr>
                        <a:t>%</a:t>
                      </a:r>
                      <a:r>
                        <a:rPr lang="en-GB" sz="1000" dirty="0">
                          <a:effectLst/>
                        </a:rPr>
                        <a:t> κατανομή  στις ΣΕ 2023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Μεταβολή</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l-GR" sz="1000" dirty="0">
                          <a:effectLst/>
                        </a:rPr>
                        <a:t>%</a:t>
                      </a:r>
                      <a:r>
                        <a:rPr lang="en-GB" sz="1000" dirty="0">
                          <a:effectLst/>
                        </a:rPr>
                        <a:t> μεταβολή</a:t>
                      </a:r>
                    </a:p>
                  </a:txBody>
                  <a:tcPr marL="68580" marR="68580" marT="36195" marB="36195" anchor="ctr"/>
                </a:tc>
                <a:extLst>
                  <a:ext uri="{0D108BD9-81ED-4DB2-BD59-A6C34878D82A}">
                    <a16:rowId xmlns:a16="http://schemas.microsoft.com/office/drawing/2014/main" val="4042905644"/>
                  </a:ext>
                </a:extLst>
              </a:tr>
              <a:tr h="499378">
                <a:tc>
                  <a:txBody>
                    <a:bodyPr/>
                    <a:lstStyle/>
                    <a:p>
                      <a:pPr algn="l">
                        <a:lnSpc>
                          <a:spcPts val="1200"/>
                        </a:lnSpc>
                        <a:spcAft>
                          <a:spcPts val="800"/>
                        </a:spcAft>
                      </a:pPr>
                      <a:r>
                        <a:rPr lang="el-GR" sz="1000">
                          <a:effectLst/>
                        </a:rPr>
                        <a:t>1. Επένδυση στη δημιουργία και διάχυση της Νέας Γνώσης</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981.444.092 €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614.758.791 €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10,11%</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-366.685.301 €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-37,36%</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extLst>
                  <a:ext uri="{0D108BD9-81ED-4DB2-BD59-A6C34878D82A}">
                    <a16:rowId xmlns:a16="http://schemas.microsoft.com/office/drawing/2014/main" val="3158128692"/>
                  </a:ext>
                </a:extLst>
              </a:tr>
              <a:tr h="355672">
                <a:tc>
                  <a:txBody>
                    <a:bodyPr/>
                    <a:lstStyle/>
                    <a:p>
                      <a:pPr algn="l">
                        <a:lnSpc>
                          <a:spcPts val="1200"/>
                        </a:lnSpc>
                        <a:spcAft>
                          <a:spcPts val="800"/>
                        </a:spcAft>
                      </a:pPr>
                      <a:r>
                        <a:rPr lang="el-GR" sz="1000">
                          <a:effectLst/>
                        </a:rPr>
                        <a:t>2. Επένδυση στην Έρευνα και Καινοτομία</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2.374.600.000 €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4.272.565.501 €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70,25%</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1.897.965.501 €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79,93%</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extLst>
                  <a:ext uri="{0D108BD9-81ED-4DB2-BD59-A6C34878D82A}">
                    <a16:rowId xmlns:a16="http://schemas.microsoft.com/office/drawing/2014/main" val="19258373"/>
                  </a:ext>
                </a:extLst>
              </a:tr>
              <a:tr h="643083">
                <a:tc>
                  <a:txBody>
                    <a:bodyPr/>
                    <a:lstStyle/>
                    <a:p>
                      <a:pPr algn="l">
                        <a:lnSpc>
                          <a:spcPts val="1200"/>
                        </a:lnSpc>
                        <a:spcAft>
                          <a:spcPts val="800"/>
                        </a:spcAft>
                      </a:pPr>
                      <a:r>
                        <a:rPr lang="el-GR" sz="1000">
                          <a:effectLst/>
                        </a:rPr>
                        <a:t>3: Ανάπτυξη καινοτομικής νοοτροπίας και θεσμών και διασυνδέσεων Ε.ΤΑ.Κ με την κοινωνία</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292.800.000 €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1.194.301.665 €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19,64%</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901.501.665 €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307,89%</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extLst>
                  <a:ext uri="{0D108BD9-81ED-4DB2-BD59-A6C34878D82A}">
                    <a16:rowId xmlns:a16="http://schemas.microsoft.com/office/drawing/2014/main" val="2271159861"/>
                  </a:ext>
                </a:extLst>
              </a:tr>
              <a:tr h="355672">
                <a:tc>
                  <a:txBody>
                    <a:bodyPr/>
                    <a:lstStyle/>
                    <a:p>
                      <a:pPr algn="l">
                        <a:lnSpc>
                          <a:spcPts val="1200"/>
                        </a:lnSpc>
                        <a:spcAft>
                          <a:spcPts val="800"/>
                        </a:spcAft>
                      </a:pPr>
                      <a:r>
                        <a:rPr lang="en-GB" sz="1000" dirty="0">
                          <a:effectLst/>
                        </a:rPr>
                        <a:t>Σύνολο</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3.648.844.092 €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6.081.625.957 €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100,00%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a:effectLst/>
                        </a:rPr>
                        <a:t>2.432.781.865 €</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tc>
                  <a:txBody>
                    <a:bodyPr/>
                    <a:lstStyle/>
                    <a:p>
                      <a:pPr algn="l">
                        <a:lnSpc>
                          <a:spcPts val="1200"/>
                        </a:lnSpc>
                        <a:spcAft>
                          <a:spcPts val="800"/>
                        </a:spcAft>
                      </a:pPr>
                      <a:r>
                        <a:rPr lang="en-GB" sz="1000" dirty="0">
                          <a:effectLst/>
                        </a:rPr>
                        <a:t>66,67%</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36195" marB="36195" anchor="ctr"/>
                </a:tc>
                <a:extLst>
                  <a:ext uri="{0D108BD9-81ED-4DB2-BD59-A6C34878D82A}">
                    <a16:rowId xmlns:a16="http://schemas.microsoft.com/office/drawing/2014/main" val="1024716018"/>
                  </a:ext>
                </a:extLst>
              </a:tr>
            </a:tbl>
          </a:graphicData>
        </a:graphic>
      </p:graphicFrame>
      <p:graphicFrame>
        <p:nvGraphicFramePr>
          <p:cNvPr id="6" name="Διάγραμμα 3">
            <a:extLst>
              <a:ext uri="{FF2B5EF4-FFF2-40B4-BE49-F238E27FC236}">
                <a16:creationId xmlns:a16="http://schemas.microsoft.com/office/drawing/2014/main" id="{20A6A9F1-DAC2-1A46-8380-3E32CA967553}"/>
              </a:ext>
            </a:extLst>
          </p:cNvPr>
          <p:cNvGraphicFramePr/>
          <p:nvPr>
            <p:extLst>
              <p:ext uri="{D42A27DB-BD31-4B8C-83A1-F6EECF244321}">
                <p14:modId xmlns:p14="http://schemas.microsoft.com/office/powerpoint/2010/main" val="2559459193"/>
              </p:ext>
            </p:extLst>
          </p:nvPr>
        </p:nvGraphicFramePr>
        <p:xfrm>
          <a:off x="-16128" y="2609923"/>
          <a:ext cx="6096001" cy="1382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Διάγραμμα 3">
            <a:extLst>
              <a:ext uri="{FF2B5EF4-FFF2-40B4-BE49-F238E27FC236}">
                <a16:creationId xmlns:a16="http://schemas.microsoft.com/office/drawing/2014/main" id="{C4CE89FA-0A61-BCD9-EC41-7CB7CC4D36F5}"/>
              </a:ext>
            </a:extLst>
          </p:cNvPr>
          <p:cNvGraphicFramePr/>
          <p:nvPr>
            <p:extLst>
              <p:ext uri="{D42A27DB-BD31-4B8C-83A1-F6EECF244321}">
                <p14:modId xmlns:p14="http://schemas.microsoft.com/office/powerpoint/2010/main" val="2401576006"/>
              </p:ext>
            </p:extLst>
          </p:nvPr>
        </p:nvGraphicFramePr>
        <p:xfrm>
          <a:off x="6095999" y="2609923"/>
          <a:ext cx="6096001" cy="13827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Table 11">
            <a:extLst>
              <a:ext uri="{FF2B5EF4-FFF2-40B4-BE49-F238E27FC236}">
                <a16:creationId xmlns:a16="http://schemas.microsoft.com/office/drawing/2014/main" id="{C6CEBD12-4E61-51DC-863A-F5AEF925FB39}"/>
              </a:ext>
            </a:extLst>
          </p:cNvPr>
          <p:cNvGraphicFramePr>
            <a:graphicFrameLocks noGrp="1"/>
          </p:cNvGraphicFramePr>
          <p:nvPr>
            <p:extLst>
              <p:ext uri="{D42A27DB-BD31-4B8C-83A1-F6EECF244321}">
                <p14:modId xmlns:p14="http://schemas.microsoft.com/office/powerpoint/2010/main" val="3242744057"/>
              </p:ext>
            </p:extLst>
          </p:nvPr>
        </p:nvGraphicFramePr>
        <p:xfrm>
          <a:off x="6213091" y="3972545"/>
          <a:ext cx="5995035" cy="2490317"/>
        </p:xfrm>
        <a:graphic>
          <a:graphicData uri="http://schemas.openxmlformats.org/drawingml/2006/table">
            <a:tbl>
              <a:tblPr firstRow="1" firstCol="1" bandRow="1">
                <a:tableStyleId>{C083E6E3-FA7D-4D7B-A595-EF9225AFEA82}</a:tableStyleId>
              </a:tblPr>
              <a:tblGrid>
                <a:gridCol w="1421130">
                  <a:extLst>
                    <a:ext uri="{9D8B030D-6E8A-4147-A177-3AD203B41FA5}">
                      <a16:colId xmlns:a16="http://schemas.microsoft.com/office/drawing/2014/main" val="2109389285"/>
                    </a:ext>
                  </a:extLst>
                </a:gridCol>
                <a:gridCol w="1100138">
                  <a:extLst>
                    <a:ext uri="{9D8B030D-6E8A-4147-A177-3AD203B41FA5}">
                      <a16:colId xmlns:a16="http://schemas.microsoft.com/office/drawing/2014/main" val="2794700475"/>
                    </a:ext>
                  </a:extLst>
                </a:gridCol>
                <a:gridCol w="1376362">
                  <a:extLst>
                    <a:ext uri="{9D8B030D-6E8A-4147-A177-3AD203B41FA5}">
                      <a16:colId xmlns:a16="http://schemas.microsoft.com/office/drawing/2014/main" val="1069730799"/>
                    </a:ext>
                  </a:extLst>
                </a:gridCol>
                <a:gridCol w="981075">
                  <a:extLst>
                    <a:ext uri="{9D8B030D-6E8A-4147-A177-3AD203B41FA5}">
                      <a16:colId xmlns:a16="http://schemas.microsoft.com/office/drawing/2014/main" val="2839692154"/>
                    </a:ext>
                  </a:extLst>
                </a:gridCol>
                <a:gridCol w="1116330">
                  <a:extLst>
                    <a:ext uri="{9D8B030D-6E8A-4147-A177-3AD203B41FA5}">
                      <a16:colId xmlns:a16="http://schemas.microsoft.com/office/drawing/2014/main" val="986798696"/>
                    </a:ext>
                  </a:extLst>
                </a:gridCol>
              </a:tblGrid>
              <a:tr h="526817">
                <a:tc>
                  <a:txBody>
                    <a:bodyPr/>
                    <a:lstStyle/>
                    <a:p>
                      <a:pPr algn="l">
                        <a:lnSpc>
                          <a:spcPts val="1200"/>
                        </a:lnSpc>
                        <a:spcAft>
                          <a:spcPts val="800"/>
                        </a:spcAft>
                      </a:pPr>
                      <a:r>
                        <a:rPr lang="en-GB" sz="1000" dirty="0">
                          <a:solidFill>
                            <a:schemeClr val="tx1"/>
                          </a:solidFill>
                          <a:effectLst/>
                        </a:rPr>
                        <a:t>ΕΠ ΕΣΠΑ 2014-2020</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2015</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a:solidFill>
                            <a:schemeClr val="tx1"/>
                          </a:solidFill>
                          <a:effectLst/>
                        </a:rPr>
                        <a:t>2023</a:t>
                      </a:r>
                      <a:endParaRPr lang="en-GB"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a:solidFill>
                            <a:schemeClr val="tx1"/>
                          </a:solidFill>
                          <a:effectLst/>
                        </a:rPr>
                        <a:t>Μεταβολή €</a:t>
                      </a:r>
                      <a:endParaRPr lang="en-GB"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l-GR" sz="1000" dirty="0">
                          <a:solidFill>
                            <a:schemeClr val="tx1"/>
                          </a:solidFill>
                          <a:effectLst/>
                        </a:rPr>
                        <a:t>%</a:t>
                      </a:r>
                      <a:r>
                        <a:rPr lang="en-GB" sz="1000" dirty="0">
                          <a:solidFill>
                            <a:schemeClr val="tx1"/>
                          </a:solidFill>
                          <a:effectLst/>
                        </a:rPr>
                        <a:t> μεταβολή</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7637608"/>
                  </a:ext>
                </a:extLst>
              </a:tr>
              <a:tr h="589050">
                <a:tc>
                  <a:txBody>
                    <a:bodyPr/>
                    <a:lstStyle/>
                    <a:p>
                      <a:pPr algn="l">
                        <a:lnSpc>
                          <a:spcPts val="1200"/>
                        </a:lnSpc>
                        <a:spcAft>
                          <a:spcPts val="800"/>
                        </a:spcAft>
                      </a:pPr>
                      <a:r>
                        <a:rPr lang="en-GB" sz="1000" dirty="0">
                          <a:solidFill>
                            <a:schemeClr val="tx1"/>
                          </a:solidFill>
                          <a:effectLst/>
                        </a:rPr>
                        <a:t>ΕΠΑΝΕΚ</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3.140.900</a:t>
                      </a:r>
                      <a:r>
                        <a:rPr lang="el-GR" sz="1000" dirty="0">
                          <a:solidFill>
                            <a:schemeClr val="tx1"/>
                          </a:solidFill>
                          <a:effectLst/>
                        </a:rPr>
                        <a:t>.000</a:t>
                      </a:r>
                      <a:r>
                        <a:rPr lang="en-GB" sz="1000" dirty="0">
                          <a:solidFill>
                            <a:schemeClr val="tx1"/>
                          </a:solidFill>
                          <a:effectLst/>
                        </a:rPr>
                        <a:t>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5.878.554.466,48 €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2.737.654.466 €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87,16%</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024052093"/>
                  </a:ext>
                </a:extLst>
              </a:tr>
              <a:tr h="392700">
                <a:tc>
                  <a:txBody>
                    <a:bodyPr/>
                    <a:lstStyle/>
                    <a:p>
                      <a:pPr algn="l">
                        <a:lnSpc>
                          <a:spcPts val="1200"/>
                        </a:lnSpc>
                        <a:spcAft>
                          <a:spcPts val="800"/>
                        </a:spcAft>
                      </a:pPr>
                      <a:r>
                        <a:rPr lang="en-GB" sz="1000" dirty="0">
                          <a:solidFill>
                            <a:schemeClr val="tx1"/>
                          </a:solidFill>
                          <a:effectLst/>
                        </a:rPr>
                        <a:t>ΕΠΑΝΑΔ</a:t>
                      </a:r>
                      <a:r>
                        <a:rPr lang="el-GR" sz="1000" dirty="0">
                          <a:solidFill>
                            <a:schemeClr val="tx1"/>
                          </a:solidFill>
                          <a:effectLst/>
                        </a:rPr>
                        <a:t>-ΕΔΒΜ</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92.950.000 €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a:solidFill>
                            <a:schemeClr val="tx1"/>
                          </a:solidFill>
                          <a:effectLst/>
                        </a:rPr>
                        <a:t>110.063.078,08 €</a:t>
                      </a:r>
                      <a:endParaRPr lang="en-GB"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a:solidFill>
                            <a:schemeClr val="tx1"/>
                          </a:solidFill>
                          <a:effectLst/>
                        </a:rPr>
                        <a:t>17.113.078 €</a:t>
                      </a:r>
                      <a:endParaRPr lang="en-GB"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a:solidFill>
                            <a:schemeClr val="tx1"/>
                          </a:solidFill>
                          <a:effectLst/>
                        </a:rPr>
                        <a:t>18,41%</a:t>
                      </a:r>
                      <a:endParaRPr lang="en-GB"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24970464"/>
                  </a:ext>
                </a:extLst>
              </a:tr>
              <a:tr h="392700">
                <a:tc>
                  <a:txBody>
                    <a:bodyPr/>
                    <a:lstStyle/>
                    <a:p>
                      <a:pPr algn="l">
                        <a:lnSpc>
                          <a:spcPts val="1200"/>
                        </a:lnSpc>
                        <a:spcAft>
                          <a:spcPts val="800"/>
                        </a:spcAft>
                      </a:pPr>
                      <a:r>
                        <a:rPr lang="en-GB" sz="1000" dirty="0">
                          <a:solidFill>
                            <a:schemeClr val="tx1"/>
                          </a:solidFill>
                          <a:effectLst/>
                        </a:rPr>
                        <a:t>ΜΔΤ</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14.694.092 €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39.948.562,00 €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25.254.470 €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171,87%</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37166403"/>
                  </a:ext>
                </a:extLst>
              </a:tr>
              <a:tr h="589050">
                <a:tc>
                  <a:txBody>
                    <a:bodyPr/>
                    <a:lstStyle/>
                    <a:p>
                      <a:pPr algn="l">
                        <a:lnSpc>
                          <a:spcPts val="1200"/>
                        </a:lnSpc>
                        <a:spcAft>
                          <a:spcPts val="800"/>
                        </a:spcAft>
                      </a:pPr>
                      <a:r>
                        <a:rPr lang="en-GB" sz="1000" dirty="0">
                          <a:solidFill>
                            <a:schemeClr val="tx1"/>
                          </a:solidFill>
                          <a:effectLst/>
                        </a:rPr>
                        <a:t> Σύνολο</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3.248.544.092 €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6.028.566.107 €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2.780.022.015 €</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l">
                        <a:lnSpc>
                          <a:spcPts val="1200"/>
                        </a:lnSpc>
                        <a:spcAft>
                          <a:spcPts val="800"/>
                        </a:spcAft>
                      </a:pPr>
                      <a:r>
                        <a:rPr lang="en-GB" sz="1000" dirty="0">
                          <a:solidFill>
                            <a:schemeClr val="tx1"/>
                          </a:solidFill>
                          <a:effectLst/>
                        </a:rPr>
                        <a:t>85,58%</a:t>
                      </a:r>
                      <a:endParaRPr lang="en-GB"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49509776"/>
                  </a:ext>
                </a:extLst>
              </a:tr>
            </a:tbl>
          </a:graphicData>
        </a:graphic>
      </p:graphicFrame>
      <p:sp>
        <p:nvSpPr>
          <p:cNvPr id="3" name="Action Button: Go Forward or Next 2">
            <a:hlinkClick r:id="rId13" action="ppaction://hlinksldjump" highlightClick="1"/>
            <a:extLst>
              <a:ext uri="{FF2B5EF4-FFF2-40B4-BE49-F238E27FC236}">
                <a16:creationId xmlns:a16="http://schemas.microsoft.com/office/drawing/2014/main" id="{FCCD0433-4568-0912-0D01-2F8630F13E02}"/>
              </a:ext>
            </a:extLst>
          </p:cNvPr>
          <p:cNvSpPr/>
          <p:nvPr/>
        </p:nvSpPr>
        <p:spPr>
          <a:xfrm>
            <a:off x="2581169" y="3489960"/>
            <a:ext cx="248920" cy="20828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7605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11" grpId="0">
        <p:bldAsOne/>
      </p:bldGraphic>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Διάγραμμα 3">
            <a:extLst>
              <a:ext uri="{FF2B5EF4-FFF2-40B4-BE49-F238E27FC236}">
                <a16:creationId xmlns:a16="http://schemas.microsoft.com/office/drawing/2014/main" id="{E47282CB-0AC3-EB0D-E2B5-0F17853A9170}"/>
              </a:ext>
            </a:extLst>
          </p:cNvPr>
          <p:cNvGraphicFramePr/>
          <p:nvPr>
            <p:extLst>
              <p:ext uri="{D42A27DB-BD31-4B8C-83A1-F6EECF244321}">
                <p14:modId xmlns:p14="http://schemas.microsoft.com/office/powerpoint/2010/main" val="2247585346"/>
              </p:ext>
            </p:extLst>
          </p:nvPr>
        </p:nvGraphicFramePr>
        <p:xfrm>
          <a:off x="44068" y="1323000"/>
          <a:ext cx="4942270" cy="504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1EDAED3-C91B-9FFB-515D-BBA3ECB43934}"/>
              </a:ext>
            </a:extLst>
          </p:cNvPr>
          <p:cNvSpPr txBox="1"/>
          <p:nvPr/>
        </p:nvSpPr>
        <p:spPr>
          <a:xfrm>
            <a:off x="556644" y="384721"/>
            <a:ext cx="2210542" cy="584775"/>
          </a:xfrm>
          <a:prstGeom prst="rect">
            <a:avLst/>
          </a:prstGeom>
          <a:noFill/>
        </p:spPr>
        <p:txBody>
          <a:bodyPr wrap="none" rtlCol="0">
            <a:spAutoFit/>
          </a:bodyPr>
          <a:lstStyle/>
          <a:p>
            <a:r>
              <a:rPr lang="en-GB" altLang="en-US" sz="1600" b="1" dirty="0">
                <a:ea typeface="Calibri" panose="020F0502020204030204" pitchFamily="34" charset="0"/>
                <a:cs typeface="Arial" panose="020B0604020202020204" pitchFamily="34" charset="0"/>
              </a:rPr>
              <a:t>1</a:t>
            </a:r>
            <a:r>
              <a:rPr lang="el-GR" altLang="en-US" sz="1600" b="1" dirty="0">
                <a:ea typeface="Calibri" panose="020F0502020204030204" pitchFamily="34" charset="0"/>
                <a:cs typeface="Arial" panose="020B0604020202020204" pitchFamily="34" charset="0"/>
              </a:rPr>
              <a:t>. ΥΛΟΠΟΙΗΣΗ ΤΗΣ RIS3</a:t>
            </a:r>
            <a:endParaRPr lang="en-US" altLang="en-US" sz="1600" b="1" dirty="0">
              <a:ea typeface="Calibri" panose="020F0502020204030204" pitchFamily="34" charset="0"/>
              <a:cs typeface="Arial" panose="020B0604020202020204" pitchFamily="34" charset="0"/>
            </a:endParaRPr>
          </a:p>
          <a:p>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95FB4E-AC63-943C-FBD0-56B391C9AADE}"/>
              </a:ext>
            </a:extLst>
          </p:cNvPr>
          <p:cNvSpPr txBox="1"/>
          <p:nvPr/>
        </p:nvSpPr>
        <p:spPr>
          <a:xfrm>
            <a:off x="7562850" y="708362"/>
            <a:ext cx="462915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b="1" dirty="0">
                <a:effectLst/>
                <a:latin typeface="Calibri" panose="020F0502020204030204" pitchFamily="34" charset="0"/>
                <a:ea typeface="Calibri" panose="020F0502020204030204" pitchFamily="34" charset="0"/>
                <a:cs typeface="Arial" panose="020B0604020202020204" pitchFamily="34" charset="0"/>
              </a:rPr>
              <a:t>Βαθμός εφαρμογής σχεδίου δράσης της RIS3</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4" name="Table 3">
            <a:extLst>
              <a:ext uri="{FF2B5EF4-FFF2-40B4-BE49-F238E27FC236}">
                <a16:creationId xmlns:a16="http://schemas.microsoft.com/office/drawing/2014/main" id="{9F831CC1-E8CA-8EFF-E78F-A06D8AF20C9D}"/>
              </a:ext>
            </a:extLst>
          </p:cNvPr>
          <p:cNvGraphicFramePr>
            <a:graphicFrameLocks noGrp="1"/>
          </p:cNvGraphicFramePr>
          <p:nvPr>
            <p:extLst>
              <p:ext uri="{D42A27DB-BD31-4B8C-83A1-F6EECF244321}">
                <p14:modId xmlns:p14="http://schemas.microsoft.com/office/powerpoint/2010/main" val="234113285"/>
              </p:ext>
            </p:extLst>
          </p:nvPr>
        </p:nvGraphicFramePr>
        <p:xfrm>
          <a:off x="4981575" y="1162366"/>
          <a:ext cx="7210425" cy="1647117"/>
        </p:xfrm>
        <a:graphic>
          <a:graphicData uri="http://schemas.openxmlformats.org/drawingml/2006/table">
            <a:tbl>
              <a:tblPr firstRow="1" firstCol="1" bandRow="1">
                <a:tableStyleId>{C083E6E3-FA7D-4D7B-A595-EF9225AFEA82}</a:tableStyleId>
              </a:tblPr>
              <a:tblGrid>
                <a:gridCol w="642938">
                  <a:extLst>
                    <a:ext uri="{9D8B030D-6E8A-4147-A177-3AD203B41FA5}">
                      <a16:colId xmlns:a16="http://schemas.microsoft.com/office/drawing/2014/main" val="853375173"/>
                    </a:ext>
                  </a:extLst>
                </a:gridCol>
                <a:gridCol w="752475">
                  <a:extLst>
                    <a:ext uri="{9D8B030D-6E8A-4147-A177-3AD203B41FA5}">
                      <a16:colId xmlns:a16="http://schemas.microsoft.com/office/drawing/2014/main" val="670217395"/>
                    </a:ext>
                  </a:extLst>
                </a:gridCol>
                <a:gridCol w="900112">
                  <a:extLst>
                    <a:ext uri="{9D8B030D-6E8A-4147-A177-3AD203B41FA5}">
                      <a16:colId xmlns:a16="http://schemas.microsoft.com/office/drawing/2014/main" val="1856177883"/>
                    </a:ext>
                  </a:extLst>
                </a:gridCol>
                <a:gridCol w="904875">
                  <a:extLst>
                    <a:ext uri="{9D8B030D-6E8A-4147-A177-3AD203B41FA5}">
                      <a16:colId xmlns:a16="http://schemas.microsoft.com/office/drawing/2014/main" val="1226919082"/>
                    </a:ext>
                  </a:extLst>
                </a:gridCol>
                <a:gridCol w="771525">
                  <a:extLst>
                    <a:ext uri="{9D8B030D-6E8A-4147-A177-3AD203B41FA5}">
                      <a16:colId xmlns:a16="http://schemas.microsoft.com/office/drawing/2014/main" val="2225594316"/>
                    </a:ext>
                  </a:extLst>
                </a:gridCol>
                <a:gridCol w="733425">
                  <a:extLst>
                    <a:ext uri="{9D8B030D-6E8A-4147-A177-3AD203B41FA5}">
                      <a16:colId xmlns:a16="http://schemas.microsoft.com/office/drawing/2014/main" val="3984506728"/>
                    </a:ext>
                  </a:extLst>
                </a:gridCol>
                <a:gridCol w="819150">
                  <a:extLst>
                    <a:ext uri="{9D8B030D-6E8A-4147-A177-3AD203B41FA5}">
                      <a16:colId xmlns:a16="http://schemas.microsoft.com/office/drawing/2014/main" val="200023077"/>
                    </a:ext>
                  </a:extLst>
                </a:gridCol>
                <a:gridCol w="760106">
                  <a:extLst>
                    <a:ext uri="{9D8B030D-6E8A-4147-A177-3AD203B41FA5}">
                      <a16:colId xmlns:a16="http://schemas.microsoft.com/office/drawing/2014/main" val="1094426840"/>
                    </a:ext>
                  </a:extLst>
                </a:gridCol>
                <a:gridCol w="925819">
                  <a:extLst>
                    <a:ext uri="{9D8B030D-6E8A-4147-A177-3AD203B41FA5}">
                      <a16:colId xmlns:a16="http://schemas.microsoft.com/office/drawing/2014/main" val="3906436830"/>
                    </a:ext>
                  </a:extLst>
                </a:gridCol>
              </a:tblGrid>
              <a:tr h="473389">
                <a:tc>
                  <a:txBody>
                    <a:bodyPr/>
                    <a:lstStyle/>
                    <a:p>
                      <a:endParaRPr lang="en-GB" sz="1000" dirty="0">
                        <a:effectLst/>
                        <a:latin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l-GR" sz="1000" dirty="0">
                          <a:effectLst/>
                        </a:rPr>
                        <a:t>Πόροι Σχεδίου Δράσης της </a:t>
                      </a:r>
                      <a:r>
                        <a:rPr lang="en-GB" sz="1000" dirty="0">
                          <a:effectLst/>
                        </a:rPr>
                        <a:t>RIS</a:t>
                      </a:r>
                      <a:r>
                        <a:rPr lang="el-GR" sz="1000" dirty="0">
                          <a:effectLst/>
                        </a:rPr>
                        <a:t>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l-GR" sz="1000" dirty="0">
                          <a:effectLst/>
                        </a:rPr>
                        <a:t>Ενεργοποιημένοι Πόροι Σχεδίου Δράσης της </a:t>
                      </a:r>
                      <a:r>
                        <a:rPr lang="en-GB" sz="1000" dirty="0">
                          <a:effectLst/>
                        </a:rPr>
                        <a:t>RIS</a:t>
                      </a:r>
                      <a:r>
                        <a:rPr lang="el-GR" sz="1000" dirty="0">
                          <a:effectLst/>
                        </a:rPr>
                        <a:t>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n-GB" sz="1000" dirty="0">
                          <a:effectLst/>
                        </a:rPr>
                        <a:t>Π/Υ Προσκλήσεων ΕΠ</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l-GR" sz="1000">
                          <a:effectLst/>
                        </a:rPr>
                        <a:t>Π/Υ ΔΔ/Επιχορήγηση Εντάξεων</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n-GB" sz="1000">
                          <a:effectLst/>
                        </a:rPr>
                        <a:t>Ιδιωτική Συμμετοχή</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n-GB" sz="1000">
                          <a:effectLst/>
                        </a:rPr>
                        <a:t>Ύψος συμβάσεων</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n-GB" sz="1000" dirty="0" err="1">
                          <a:effectLst/>
                        </a:rPr>
                        <a:t>Ύψος</a:t>
                      </a:r>
                      <a:r>
                        <a:rPr lang="en-GB" sz="1000" dirty="0">
                          <a:effectLst/>
                        </a:rPr>
                        <a:t> </a:t>
                      </a:r>
                      <a:r>
                        <a:rPr lang="en-GB" sz="1000" dirty="0" err="1">
                          <a:effectLst/>
                        </a:rPr>
                        <a:t>Πληρωμών</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ctr">
                        <a:lnSpc>
                          <a:spcPts val="1200"/>
                        </a:lnSpc>
                        <a:spcAft>
                          <a:spcPts val="800"/>
                        </a:spcAft>
                      </a:pPr>
                      <a:r>
                        <a:rPr lang="en-GB" sz="1000" dirty="0" err="1">
                          <a:effectLst/>
                        </a:rPr>
                        <a:t>Ύψος</a:t>
                      </a:r>
                      <a:r>
                        <a:rPr lang="en-GB" sz="1000" dirty="0">
                          <a:effectLst/>
                        </a:rPr>
                        <a:t> </a:t>
                      </a:r>
                      <a:r>
                        <a:rPr lang="en-GB" sz="1000" dirty="0" err="1">
                          <a:effectLst/>
                        </a:rPr>
                        <a:t>Πληρωμών</a:t>
                      </a:r>
                      <a:r>
                        <a:rPr lang="en-GB" sz="1000" dirty="0">
                          <a:effectLst/>
                        </a:rPr>
                        <a:t> (</a:t>
                      </a:r>
                      <a:r>
                        <a:rPr lang="en-GB" sz="1000" dirty="0" err="1">
                          <a:effectLst/>
                        </a:rPr>
                        <a:t>Ιδιωτ</a:t>
                      </a:r>
                      <a:r>
                        <a:rPr lang="en-GB" sz="1000" dirty="0">
                          <a:effectLst/>
                        </a:rPr>
                        <a:t>. </a:t>
                      </a:r>
                      <a:r>
                        <a:rPr lang="en-GB" sz="1000" dirty="0" err="1">
                          <a:effectLst/>
                        </a:rPr>
                        <a:t>Συμμ</a:t>
                      </a:r>
                      <a:r>
                        <a:rPr lang="en-GB" sz="1000" dirty="0">
                          <a:effectLst/>
                        </a:rPr>
                        <a:t>.)</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extLst>
                  <a:ext uri="{0D108BD9-81ED-4DB2-BD59-A6C34878D82A}">
                    <a16:rowId xmlns:a16="http://schemas.microsoft.com/office/drawing/2014/main" val="1324237866"/>
                  </a:ext>
                </a:extLst>
              </a:tr>
              <a:tr h="193439">
                <a:tc>
                  <a:txBody>
                    <a:bodyPr/>
                    <a:lstStyle/>
                    <a:p>
                      <a:pPr algn="l">
                        <a:lnSpc>
                          <a:spcPts val="1200"/>
                        </a:lnSpc>
                        <a:spcAft>
                          <a:spcPts val="800"/>
                        </a:spcAft>
                      </a:pPr>
                      <a:r>
                        <a:rPr lang="en-GB" sz="1000">
                          <a:effectLst/>
                        </a:rPr>
                        <a:t>ΕΠΑνΕΚ</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3.125.900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2.926.900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3.569.756</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4.078.969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1.799.584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3.899.919</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2.517.601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906.632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extLst>
                  <a:ext uri="{0D108BD9-81ED-4DB2-BD59-A6C34878D82A}">
                    <a16:rowId xmlns:a16="http://schemas.microsoft.com/office/drawing/2014/main" val="3369400311"/>
                  </a:ext>
                </a:extLst>
              </a:tr>
              <a:tr h="193439">
                <a:tc>
                  <a:txBody>
                    <a:bodyPr/>
                    <a:lstStyle/>
                    <a:p>
                      <a:pPr algn="l">
                        <a:lnSpc>
                          <a:spcPts val="1200"/>
                        </a:lnSpc>
                        <a:spcAft>
                          <a:spcPts val="800"/>
                        </a:spcAft>
                      </a:pPr>
                      <a:r>
                        <a:rPr lang="en-GB" sz="1000">
                          <a:effectLst/>
                        </a:rPr>
                        <a:t>ΕΠΑΝΑΔ-ΔΒΜ</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92.950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80.050</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122.878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110.063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0,00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108.253</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88.274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0,00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extLst>
                  <a:ext uri="{0D108BD9-81ED-4DB2-BD59-A6C34878D82A}">
                    <a16:rowId xmlns:a16="http://schemas.microsoft.com/office/drawing/2014/main" val="1794904906"/>
                  </a:ext>
                </a:extLst>
              </a:tr>
              <a:tr h="193439">
                <a:tc>
                  <a:txBody>
                    <a:bodyPr/>
                    <a:lstStyle/>
                    <a:p>
                      <a:pPr algn="l">
                        <a:lnSpc>
                          <a:spcPts val="1200"/>
                        </a:lnSpc>
                        <a:spcAft>
                          <a:spcPts val="800"/>
                        </a:spcAft>
                      </a:pPr>
                      <a:r>
                        <a:rPr lang="en-GB" sz="1000">
                          <a:effectLst/>
                        </a:rPr>
                        <a:t>ΜΔΤ</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29.694</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29.694</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53.817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39.948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0,00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39.352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16.824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0,00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extLst>
                  <a:ext uri="{0D108BD9-81ED-4DB2-BD59-A6C34878D82A}">
                    <a16:rowId xmlns:a16="http://schemas.microsoft.com/office/drawing/2014/main" val="4135927747"/>
                  </a:ext>
                </a:extLst>
              </a:tr>
              <a:tr h="193439">
                <a:tc>
                  <a:txBody>
                    <a:bodyPr/>
                    <a:lstStyle/>
                    <a:p>
                      <a:pPr algn="l">
                        <a:lnSpc>
                          <a:spcPts val="1200"/>
                        </a:lnSpc>
                        <a:spcAft>
                          <a:spcPts val="800"/>
                        </a:spcAft>
                      </a:pPr>
                      <a:r>
                        <a:rPr lang="en-GB" sz="1000">
                          <a:effectLst/>
                        </a:rPr>
                        <a:t>ΣΥΝΟΛΟ</a:t>
                      </a:r>
                      <a:endParaRPr lang="en-GB" sz="100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3.248.544</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3.036.644</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3.746.452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4.228.981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1.799.584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4.047.525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2.622.700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tc>
                  <a:txBody>
                    <a:bodyPr/>
                    <a:lstStyle/>
                    <a:p>
                      <a:pPr algn="l">
                        <a:lnSpc>
                          <a:spcPts val="1200"/>
                        </a:lnSpc>
                        <a:spcAft>
                          <a:spcPts val="800"/>
                        </a:spcAft>
                      </a:pPr>
                      <a:r>
                        <a:rPr lang="en-GB" sz="1000" dirty="0">
                          <a:effectLst/>
                        </a:rPr>
                        <a:t>906.632 </a:t>
                      </a:r>
                      <a:endParaRPr lang="en-GB" sz="1000" dirty="0">
                        <a:effectLst/>
                        <a:latin typeface="Calibri" panose="020F0502020204030204" pitchFamily="34" charset="0"/>
                        <a:ea typeface="Calibri" panose="020F0502020204030204" pitchFamily="34" charset="0"/>
                        <a:cs typeface="Arial" panose="020B0604020202020204" pitchFamily="34" charset="0"/>
                      </a:endParaRPr>
                    </a:p>
                  </a:txBody>
                  <a:tcPr marL="65955" marR="65955" marT="0" marB="0" anchor="ctr"/>
                </a:tc>
                <a:extLst>
                  <a:ext uri="{0D108BD9-81ED-4DB2-BD59-A6C34878D82A}">
                    <a16:rowId xmlns:a16="http://schemas.microsoft.com/office/drawing/2014/main" val="3300768243"/>
                  </a:ext>
                </a:extLst>
              </a:tr>
            </a:tbl>
          </a:graphicData>
        </a:graphic>
      </p:graphicFrame>
      <p:pic>
        <p:nvPicPr>
          <p:cNvPr id="3" name="Picture 2">
            <a:extLst>
              <a:ext uri="{FF2B5EF4-FFF2-40B4-BE49-F238E27FC236}">
                <a16:creationId xmlns:a16="http://schemas.microsoft.com/office/drawing/2014/main" id="{D7AA1AD3-8A8C-EEFC-C5CB-B1C91D73D674}"/>
              </a:ext>
            </a:extLst>
          </p:cNvPr>
          <p:cNvPicPr>
            <a:picLocks noChangeAspect="1"/>
          </p:cNvPicPr>
          <p:nvPr/>
        </p:nvPicPr>
        <p:blipFill>
          <a:blip r:embed="rId8"/>
          <a:stretch>
            <a:fillRect/>
          </a:stretch>
        </p:blipFill>
        <p:spPr>
          <a:xfrm>
            <a:off x="4981574" y="2957851"/>
            <a:ext cx="7210425" cy="2726238"/>
          </a:xfrm>
          <a:prstGeom prst="rect">
            <a:avLst/>
          </a:prstGeom>
        </p:spPr>
      </p:pic>
    </p:spTree>
    <p:extLst>
      <p:ext uri="{BB962C8B-B14F-4D97-AF65-F5344CB8AC3E}">
        <p14:creationId xmlns:p14="http://schemas.microsoft.com/office/powerpoint/2010/main" val="462963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DAED3-C91B-9FFB-515D-BBA3ECB43934}"/>
              </a:ext>
            </a:extLst>
          </p:cNvPr>
          <p:cNvSpPr txBox="1"/>
          <p:nvPr/>
        </p:nvSpPr>
        <p:spPr>
          <a:xfrm>
            <a:off x="556644" y="384721"/>
            <a:ext cx="2210542" cy="338554"/>
          </a:xfrm>
          <a:prstGeom prst="rect">
            <a:avLst/>
          </a:prstGeom>
          <a:noFill/>
        </p:spPr>
        <p:txBody>
          <a:bodyPr wrap="none" rtlCol="0">
            <a:spAutoFit/>
          </a:bodyPr>
          <a:lstStyle/>
          <a:p>
            <a:r>
              <a:rPr lang="en-GB" altLang="en-US" sz="1600" b="1" dirty="0">
                <a:ea typeface="Calibri" panose="020F0502020204030204" pitchFamily="34" charset="0"/>
                <a:cs typeface="Arial" panose="020B0604020202020204" pitchFamily="34" charset="0"/>
              </a:rPr>
              <a:t>1</a:t>
            </a:r>
            <a:r>
              <a:rPr lang="el-GR" altLang="en-US" sz="1600" b="1" dirty="0">
                <a:ea typeface="Calibri" panose="020F0502020204030204" pitchFamily="34" charset="0"/>
                <a:cs typeface="Arial" panose="020B0604020202020204" pitchFamily="34" charset="0"/>
              </a:rPr>
              <a:t>. ΥΛΟΠΟΙΗΣΗ ΤΗΣ RIS3</a:t>
            </a:r>
            <a:endParaRPr lang="en-US" altLang="en-US" sz="1600" b="1" dirty="0">
              <a:ea typeface="Calibri" panose="020F0502020204030204" pitchFamily="34" charset="0"/>
              <a:cs typeface="Arial" panose="020B0604020202020204" pitchFamily="34" charset="0"/>
            </a:endParaRPr>
          </a:p>
        </p:txBody>
      </p:sp>
      <p:graphicFrame>
        <p:nvGraphicFramePr>
          <p:cNvPr id="2" name="Διάγραμμα 3">
            <a:extLst>
              <a:ext uri="{FF2B5EF4-FFF2-40B4-BE49-F238E27FC236}">
                <a16:creationId xmlns:a16="http://schemas.microsoft.com/office/drawing/2014/main" id="{52C0E5A1-E554-885D-86AA-5D4CD2A874D2}"/>
              </a:ext>
            </a:extLst>
          </p:cNvPr>
          <p:cNvGraphicFramePr/>
          <p:nvPr>
            <p:extLst>
              <p:ext uri="{D42A27DB-BD31-4B8C-83A1-F6EECF244321}">
                <p14:modId xmlns:p14="http://schemas.microsoft.com/office/powerpoint/2010/main" val="344096781"/>
              </p:ext>
            </p:extLst>
          </p:nvPr>
        </p:nvGraphicFramePr>
        <p:xfrm>
          <a:off x="-177503" y="1077694"/>
          <a:ext cx="12310335" cy="763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FE95FB4E-AC63-943C-FBD0-56B391C9AADE}"/>
              </a:ext>
            </a:extLst>
          </p:cNvPr>
          <p:cNvSpPr txBox="1"/>
          <p:nvPr/>
        </p:nvSpPr>
        <p:spPr>
          <a:xfrm>
            <a:off x="7519595" y="708362"/>
            <a:ext cx="467240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b="1" dirty="0">
                <a:effectLst/>
                <a:latin typeface="Calibri" panose="020F0502020204030204" pitchFamily="34" charset="0"/>
                <a:ea typeface="Calibri" panose="020F0502020204030204" pitchFamily="34" charset="0"/>
                <a:cs typeface="Arial" panose="020B0604020202020204" pitchFamily="34" charset="0"/>
              </a:rPr>
              <a:t>Βαθμός εφαρμογής σχεδίου δράσης της RIS3</a:t>
            </a:r>
            <a:r>
              <a:rPr lang="en-GB" b="1" dirty="0">
                <a:effectLst/>
                <a:latin typeface="Calibri" panose="020F0502020204030204" pitchFamily="34" charset="0"/>
                <a:ea typeface="Calibri" panose="020F0502020204030204" pitchFamily="34" charset="0"/>
                <a:cs typeface="Arial" panose="020B0604020202020204" pitchFamily="34" charset="0"/>
              </a:rPr>
              <a:t> </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13" name="Γράφημα 3">
            <a:extLst>
              <a:ext uri="{FF2B5EF4-FFF2-40B4-BE49-F238E27FC236}">
                <a16:creationId xmlns:a16="http://schemas.microsoft.com/office/drawing/2014/main" id="{AC884FDD-7106-4EB2-B921-E5E6F2F819B7}"/>
              </a:ext>
            </a:extLst>
          </p:cNvPr>
          <p:cNvGraphicFramePr>
            <a:graphicFrameLocks/>
          </p:cNvGraphicFramePr>
          <p:nvPr>
            <p:extLst>
              <p:ext uri="{D42A27DB-BD31-4B8C-83A1-F6EECF244321}">
                <p14:modId xmlns:p14="http://schemas.microsoft.com/office/powerpoint/2010/main" val="291239745"/>
              </p:ext>
            </p:extLst>
          </p:nvPr>
        </p:nvGraphicFramePr>
        <p:xfrm>
          <a:off x="0" y="1715846"/>
          <a:ext cx="12192000" cy="4808668"/>
        </p:xfrm>
        <a:graphic>
          <a:graphicData uri="http://schemas.openxmlformats.org/drawingml/2006/chart">
            <c:chart xmlns:c="http://schemas.openxmlformats.org/drawingml/2006/chart" xmlns:r="http://schemas.openxmlformats.org/officeDocument/2006/relationships" r:id="rId8"/>
          </a:graphicData>
        </a:graphic>
      </p:graphicFrame>
      <p:sp>
        <p:nvSpPr>
          <p:cNvPr id="14" name="Action Button: Go Forward or Next 13">
            <a:hlinkClick r:id="rId9" action="ppaction://hlinksldjump" highlightClick="1"/>
            <a:extLst>
              <a:ext uri="{FF2B5EF4-FFF2-40B4-BE49-F238E27FC236}">
                <a16:creationId xmlns:a16="http://schemas.microsoft.com/office/drawing/2014/main" id="{2DAB1149-36D2-2A81-4E33-903189AE2AA2}"/>
              </a:ext>
            </a:extLst>
          </p:cNvPr>
          <p:cNvSpPr/>
          <p:nvPr/>
        </p:nvSpPr>
        <p:spPr>
          <a:xfrm>
            <a:off x="3480100" y="1427411"/>
            <a:ext cx="188258" cy="218508"/>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483353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DAED3-C91B-9FFB-515D-BBA3ECB43934}"/>
              </a:ext>
            </a:extLst>
          </p:cNvPr>
          <p:cNvSpPr txBox="1"/>
          <p:nvPr/>
        </p:nvSpPr>
        <p:spPr>
          <a:xfrm>
            <a:off x="556644" y="384721"/>
            <a:ext cx="2210542"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2. ΥΛΟΠΟΙΗΣΗ ΤΗΣ RIS3</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95FB4E-AC63-943C-FBD0-56B391C9AADE}"/>
              </a:ext>
            </a:extLst>
          </p:cNvPr>
          <p:cNvSpPr txBox="1"/>
          <p:nvPr/>
        </p:nvSpPr>
        <p:spPr>
          <a:xfrm>
            <a:off x="4714875" y="708362"/>
            <a:ext cx="747712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Συσχέτιση της </a:t>
            </a:r>
            <a:r>
              <a:rPr lang="en-GB" sz="1800" b="1" dirty="0">
                <a:effectLst/>
                <a:latin typeface="Calibri" panose="020F0502020204030204" pitchFamily="34" charset="0"/>
                <a:ea typeface="Calibri" panose="020F0502020204030204" pitchFamily="34" charset="0"/>
              </a:rPr>
              <a:t>RIS</a:t>
            </a:r>
            <a:r>
              <a:rPr lang="el-GR" sz="1800" b="1" dirty="0">
                <a:effectLst/>
                <a:latin typeface="Calibri" panose="020F0502020204030204" pitchFamily="34" charset="0"/>
                <a:ea typeface="Calibri" panose="020F0502020204030204" pitchFamily="34" charset="0"/>
              </a:rPr>
              <a:t>3 με άλλα εθνικά ή διεθνή προγράμματα / πρωτοβουλίες</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4" name="Διάγραμμα 3">
            <a:extLst>
              <a:ext uri="{FF2B5EF4-FFF2-40B4-BE49-F238E27FC236}">
                <a16:creationId xmlns:a16="http://schemas.microsoft.com/office/drawing/2014/main" id="{33C15E82-62A2-258C-B5A0-5A61C87127E0}"/>
              </a:ext>
            </a:extLst>
          </p:cNvPr>
          <p:cNvGraphicFramePr/>
          <p:nvPr>
            <p:extLst>
              <p:ext uri="{D42A27DB-BD31-4B8C-83A1-F6EECF244321}">
                <p14:modId xmlns:p14="http://schemas.microsoft.com/office/powerpoint/2010/main" val="2473955116"/>
              </p:ext>
            </p:extLst>
          </p:nvPr>
        </p:nvGraphicFramePr>
        <p:xfrm>
          <a:off x="140877" y="1161633"/>
          <a:ext cx="12051123" cy="5081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19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EDAED3-C91B-9FFB-515D-BBA3ECB43934}"/>
              </a:ext>
            </a:extLst>
          </p:cNvPr>
          <p:cNvSpPr txBox="1"/>
          <p:nvPr/>
        </p:nvSpPr>
        <p:spPr>
          <a:xfrm>
            <a:off x="556644" y="384721"/>
            <a:ext cx="2210542"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2. ΥΛΟΠΟΙΗΣΗ ΤΗΣ RIS3</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95FB4E-AC63-943C-FBD0-56B391C9AADE}"/>
              </a:ext>
            </a:extLst>
          </p:cNvPr>
          <p:cNvSpPr txBox="1"/>
          <p:nvPr/>
        </p:nvSpPr>
        <p:spPr>
          <a:xfrm>
            <a:off x="2466975" y="708362"/>
            <a:ext cx="972502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Διερεύνηση αιτίων μη υλοποίησης προγραμμάτων που προβλέφθηκαν στο σχέδιο δράσης της RIS3</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2" name="Διάγραμμα 3">
            <a:extLst>
              <a:ext uri="{FF2B5EF4-FFF2-40B4-BE49-F238E27FC236}">
                <a16:creationId xmlns:a16="http://schemas.microsoft.com/office/drawing/2014/main" id="{8AC229F2-EE81-9C9A-A73A-99C5B95A4B17}"/>
              </a:ext>
            </a:extLst>
          </p:cNvPr>
          <p:cNvGraphicFramePr/>
          <p:nvPr>
            <p:extLst>
              <p:ext uri="{D42A27DB-BD31-4B8C-83A1-F6EECF244321}">
                <p14:modId xmlns:p14="http://schemas.microsoft.com/office/powerpoint/2010/main" val="3137271087"/>
              </p:ext>
            </p:extLst>
          </p:nvPr>
        </p:nvGraphicFramePr>
        <p:xfrm>
          <a:off x="176210" y="1131130"/>
          <a:ext cx="11953878" cy="465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ction Button: Go Forward or Next 2">
            <a:hlinkClick r:id="rId8" action="ppaction://hlinksldjump" highlightClick="1"/>
            <a:extLst>
              <a:ext uri="{FF2B5EF4-FFF2-40B4-BE49-F238E27FC236}">
                <a16:creationId xmlns:a16="http://schemas.microsoft.com/office/drawing/2014/main" id="{2E8A3512-A561-076C-7524-9427DA851313}"/>
              </a:ext>
            </a:extLst>
          </p:cNvPr>
          <p:cNvSpPr/>
          <p:nvPr/>
        </p:nvSpPr>
        <p:spPr>
          <a:xfrm>
            <a:off x="3784600" y="1656080"/>
            <a:ext cx="279400" cy="228600"/>
          </a:xfrm>
          <a:prstGeom prst="actionButtonForwardNex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99030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EE712-5BA9-0748-FBA1-0FD000A33B4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C596A3D-19DF-2457-83CB-C651FE55F588}"/>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66E88102-B480-EDDF-D6A0-2153F0239E4D}"/>
              </a:ext>
            </a:extLst>
          </p:cNvPr>
          <p:cNvSpPr txBox="1"/>
          <p:nvPr/>
        </p:nvSpPr>
        <p:spPr>
          <a:xfrm>
            <a:off x="10515600" y="742536"/>
            <a:ext cx="1676400"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Μεθοδολογία</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3" name="Διάγραμμα 3">
            <a:extLst>
              <a:ext uri="{FF2B5EF4-FFF2-40B4-BE49-F238E27FC236}">
                <a16:creationId xmlns:a16="http://schemas.microsoft.com/office/drawing/2014/main" id="{1EC6C1CD-AB27-C404-908B-596205C0B6A2}"/>
              </a:ext>
            </a:extLst>
          </p:cNvPr>
          <p:cNvGraphicFramePr/>
          <p:nvPr>
            <p:extLst>
              <p:ext uri="{D42A27DB-BD31-4B8C-83A1-F6EECF244321}">
                <p14:modId xmlns:p14="http://schemas.microsoft.com/office/powerpoint/2010/main" val="3144364236"/>
              </p:ext>
            </p:extLst>
          </p:nvPr>
        </p:nvGraphicFramePr>
        <p:xfrm>
          <a:off x="186967" y="1190291"/>
          <a:ext cx="12005034" cy="4850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600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A3B0-A7DF-76C6-31F7-299555B49E5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83CC1CB-E989-C796-AE8D-9F9476D994DA}"/>
              </a:ext>
            </a:extLst>
          </p:cNvPr>
          <p:cNvSpPr txBox="1"/>
          <p:nvPr/>
        </p:nvSpPr>
        <p:spPr>
          <a:xfrm>
            <a:off x="556644" y="384721"/>
            <a:ext cx="1752788" cy="338554"/>
          </a:xfrm>
          <a:prstGeom prst="rect">
            <a:avLst/>
          </a:prstGeom>
          <a:noFill/>
        </p:spPr>
        <p:txBody>
          <a:bodyPr wrap="none" rtlCol="0">
            <a:spAutoFit/>
          </a:bodyPr>
          <a:lstStyle/>
          <a:p>
            <a:r>
              <a:rPr lang="el-GR" altLang="en-US" sz="1600" b="1" dirty="0">
                <a:ea typeface="Calibri" panose="020F0502020204030204" pitchFamily="34" charset="0"/>
                <a:cs typeface="Arial" panose="020B0604020202020204" pitchFamily="34" charset="0"/>
              </a:rPr>
              <a:t>3. </a:t>
            </a:r>
            <a:r>
              <a:rPr lang="el-GR" altLang="en-US" sz="1600" b="1" dirty="0">
                <a:latin typeface="Calibri" panose="020F0502020204030204" pitchFamily="34" charset="0"/>
                <a:ea typeface="Calibri" panose="020F0502020204030204" pitchFamily="34" charset="0"/>
                <a:cs typeface="Arial" panose="020B0604020202020204" pitchFamily="34" charset="0"/>
              </a:rPr>
              <a:t>ΕΡΕΥΝΑ ΠΕΔΙΟΥ</a:t>
            </a:r>
            <a:endParaRPr lang="en-US" altLang="en-US" sz="1600" b="1" dirty="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718AC597-E1C6-DA13-49EB-D524AD0516C8}"/>
              </a:ext>
            </a:extLst>
          </p:cNvPr>
          <p:cNvSpPr txBox="1"/>
          <p:nvPr/>
        </p:nvSpPr>
        <p:spPr>
          <a:xfrm>
            <a:off x="8299525" y="742536"/>
            <a:ext cx="3892475"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algn="just">
              <a:buClr>
                <a:srgbClr val="800000"/>
              </a:buClr>
              <a:buSzPts val="1200"/>
            </a:pPr>
            <a:r>
              <a:rPr lang="el-GR" sz="1800" b="1" dirty="0">
                <a:effectLst/>
                <a:latin typeface="Calibri" panose="020F0502020204030204" pitchFamily="34" charset="0"/>
                <a:ea typeface="Calibri" panose="020F0502020204030204" pitchFamily="34" charset="0"/>
              </a:rPr>
              <a:t>Δράση Ερευνώ-Δημιουργώ-Καινοτομώ</a:t>
            </a:r>
            <a:endParaRPr lang="en-GB" b="1" dirty="0">
              <a:latin typeface="Calibri" panose="020F0502020204030204" pitchFamily="34" charset="0"/>
              <a:ea typeface="Meiryo" panose="020B0604030504040204" pitchFamily="34" charset="-128"/>
              <a:cs typeface="Times New Roman" panose="02020603050405020304" pitchFamily="18" charset="0"/>
            </a:endParaRPr>
          </a:p>
        </p:txBody>
      </p:sp>
      <p:graphicFrame>
        <p:nvGraphicFramePr>
          <p:cNvPr id="3" name="Διάγραμμα 3">
            <a:extLst>
              <a:ext uri="{FF2B5EF4-FFF2-40B4-BE49-F238E27FC236}">
                <a16:creationId xmlns:a16="http://schemas.microsoft.com/office/drawing/2014/main" id="{EADFD3F8-2DD0-28AE-283C-E795B9CF9E26}"/>
              </a:ext>
            </a:extLst>
          </p:cNvPr>
          <p:cNvGraphicFramePr/>
          <p:nvPr/>
        </p:nvGraphicFramePr>
        <p:xfrm>
          <a:off x="186967" y="1190292"/>
          <a:ext cx="12005034" cy="124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Chart 12">
            <a:extLst>
              <a:ext uri="{FF2B5EF4-FFF2-40B4-BE49-F238E27FC236}">
                <a16:creationId xmlns:a16="http://schemas.microsoft.com/office/drawing/2014/main" id="{D15A7343-F41C-DB63-6B52-D855B7BC09C2}"/>
              </a:ext>
            </a:extLst>
          </p:cNvPr>
          <p:cNvGraphicFramePr>
            <a:graphicFrameLocks/>
          </p:cNvGraphicFramePr>
          <p:nvPr/>
        </p:nvGraphicFramePr>
        <p:xfrm>
          <a:off x="868800" y="2434342"/>
          <a:ext cx="10454400" cy="39744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273096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F9ADD2-D9F3-409C-AAFA-BF46CF278E94}">
  <ds:schemaRefs>
    <ds:schemaRef ds:uri="http://schemas.microsoft.com/sharepoint/v3/contenttype/forms"/>
  </ds:schemaRefs>
</ds:datastoreItem>
</file>

<file path=customXml/itemProps2.xml><?xml version="1.0" encoding="utf-8"?>
<ds:datastoreItem xmlns:ds="http://schemas.openxmlformats.org/officeDocument/2006/customXml" ds:itemID="{A7FA45AA-78EF-4DF0-8046-60BB9765E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8066</TotalTime>
  <Words>3401</Words>
  <Application>Microsoft Office PowerPoint</Application>
  <PresentationFormat>Widescreen</PresentationFormat>
  <Paragraphs>354</Paragraphs>
  <Slides>20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CeraGR-Black</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Konstantinos Tsinikos</cp:lastModifiedBy>
  <cp:revision>97</cp:revision>
  <dcterms:created xsi:type="dcterms:W3CDTF">2023-07-05T16:39:25Z</dcterms:created>
  <dcterms:modified xsi:type="dcterms:W3CDTF">2024-12-03T05:19:00Z</dcterms:modified>
</cp:coreProperties>
</file>