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3"/>
  </p:sldMasterIdLst>
  <p:notesMasterIdLst>
    <p:notesMasterId r:id="rId19"/>
  </p:notesMasterIdLst>
  <p:sldIdLst>
    <p:sldId id="256" r:id="rId4"/>
    <p:sldId id="257" r:id="rId5"/>
    <p:sldId id="402" r:id="rId6"/>
    <p:sldId id="391" r:id="rId7"/>
    <p:sldId id="259" r:id="rId8"/>
    <p:sldId id="337" r:id="rId9"/>
    <p:sldId id="392" r:id="rId10"/>
    <p:sldId id="403" r:id="rId11"/>
    <p:sldId id="404" r:id="rId12"/>
    <p:sldId id="400" r:id="rId13"/>
    <p:sldId id="394" r:id="rId14"/>
    <p:sldId id="405" r:id="rId15"/>
    <p:sldId id="398" r:id="rId16"/>
    <p:sldId id="406" r:id="rId17"/>
    <p:sldId id="397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D70267-A44C-79B0-82FF-393C25068DE1}" name="Rafail Koumeri" initials="" userId="S::rcoum@planet.gr::9086bef0-2abc-4276-9568-c82b9bc290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176B3"/>
    <a:srgbClr val="FFEAC9"/>
    <a:srgbClr val="DACBB9"/>
    <a:srgbClr val="886B48"/>
    <a:srgbClr val="FFDFAB"/>
    <a:srgbClr val="FFE9CA"/>
    <a:srgbClr val="E6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907" autoAdjust="0"/>
  </p:normalViewPr>
  <p:slideViewPr>
    <p:cSldViewPr snapToGrid="0">
      <p:cViewPr varScale="1">
        <p:scale>
          <a:sx n="77" d="100"/>
          <a:sy n="77" d="100"/>
        </p:scale>
        <p:origin x="137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D455E-49DA-4BF8-A753-C625D33FF1EE}" type="doc">
      <dgm:prSet loTypeId="urn:microsoft.com/office/officeart/2005/8/layout/radial6" loCatId="relationship" qsTypeId="urn:microsoft.com/office/officeart/2005/8/quickstyle/simple1" qsCatId="simple" csTypeId="urn:microsoft.com/office/officeart/2005/8/colors/accent5_3" csCatId="accent5" phldr="1"/>
      <dgm:spPr/>
    </dgm:pt>
    <dgm:pt modelId="{D5F4C359-C4A8-4A61-BD41-BE601B6FAFD2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l-GR" sz="1200" b="1" dirty="0">
              <a:solidFill>
                <a:schemeClr val="bg1"/>
              </a:solidFill>
            </a:rPr>
            <a:t>Αξιολογικό Πλαίσιο</a:t>
          </a:r>
        </a:p>
      </dgm:t>
    </dgm:pt>
    <dgm:pt modelId="{124D51B4-0AA5-4785-9AAC-226C26B5CBE4}" type="parTrans" cxnId="{2299FEAE-807A-420C-9174-BE79D77E418A}">
      <dgm:prSet/>
      <dgm:spPr/>
      <dgm:t>
        <a:bodyPr/>
        <a:lstStyle/>
        <a:p>
          <a:pPr algn="l"/>
          <a:endParaRPr lang="el-GR" sz="900" b="1"/>
        </a:p>
      </dgm:t>
    </dgm:pt>
    <dgm:pt modelId="{C5DD1489-1BC4-467A-9DC9-3E1B47DBF2F9}" type="sibTrans" cxnId="{2299FEAE-807A-420C-9174-BE79D77E418A}">
      <dgm:prSet/>
      <dgm:spPr/>
      <dgm:t>
        <a:bodyPr/>
        <a:lstStyle/>
        <a:p>
          <a:pPr algn="l"/>
          <a:endParaRPr lang="el-GR" sz="900" b="1"/>
        </a:p>
      </dgm:t>
    </dgm:pt>
    <dgm:pt modelId="{67ECE992-92CA-4089-B364-0BFE7482707C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l-GR" sz="1000" b="1" dirty="0"/>
            <a:t>Μέθοδοι</a:t>
          </a:r>
          <a:r>
            <a:rPr lang="el-GR" sz="900" b="1" dirty="0"/>
            <a:t> και Εργαλεία</a:t>
          </a:r>
        </a:p>
      </dgm:t>
    </dgm:pt>
    <dgm:pt modelId="{3702A424-0867-4283-9A3A-E74DA8426034}" type="parTrans" cxnId="{7E6E43C7-6548-446F-AC1F-C37173930881}">
      <dgm:prSet/>
      <dgm:spPr/>
      <dgm:t>
        <a:bodyPr/>
        <a:lstStyle/>
        <a:p>
          <a:pPr algn="l"/>
          <a:endParaRPr lang="el-GR" sz="900" b="1"/>
        </a:p>
      </dgm:t>
    </dgm:pt>
    <dgm:pt modelId="{AA33D996-92A7-41B5-A1AC-DD60E364205C}" type="sibTrans" cxnId="{7E6E43C7-6548-446F-AC1F-C37173930881}">
      <dgm:prSet/>
      <dgm:spPr>
        <a:solidFill>
          <a:srgbClr val="FFEAC9"/>
        </a:solidFill>
      </dgm:spPr>
      <dgm:t>
        <a:bodyPr/>
        <a:lstStyle/>
        <a:p>
          <a:pPr algn="l"/>
          <a:endParaRPr lang="el-GR" sz="900" b="1"/>
        </a:p>
      </dgm:t>
    </dgm:pt>
    <dgm:pt modelId="{BA9117E9-2EC1-4BE1-B30A-12B2357AA5A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l-GR" sz="1000" b="1" dirty="0"/>
            <a:t>Κριτήρια</a:t>
          </a:r>
        </a:p>
      </dgm:t>
    </dgm:pt>
    <dgm:pt modelId="{2FEE12FE-11BB-4503-ABE2-D0C568E8890D}" type="parTrans" cxnId="{B41F1356-175A-4F60-9164-9D1F3D00369E}">
      <dgm:prSet/>
      <dgm:spPr/>
      <dgm:t>
        <a:bodyPr/>
        <a:lstStyle/>
        <a:p>
          <a:pPr algn="l"/>
          <a:endParaRPr lang="el-GR" sz="900" b="1"/>
        </a:p>
      </dgm:t>
    </dgm:pt>
    <dgm:pt modelId="{74040A0E-6ABC-4BC1-8D5D-8CEA7DABB2A6}" type="sibTrans" cxnId="{B41F1356-175A-4F60-9164-9D1F3D00369E}">
      <dgm:prSet/>
      <dgm:spPr>
        <a:solidFill>
          <a:srgbClr val="FFEAC9"/>
        </a:solidFill>
      </dgm:spPr>
      <dgm:t>
        <a:bodyPr/>
        <a:lstStyle/>
        <a:p>
          <a:pPr algn="l"/>
          <a:endParaRPr lang="el-GR" sz="900" b="1"/>
        </a:p>
      </dgm:t>
    </dgm:pt>
    <dgm:pt modelId="{9C58D4F0-FDE6-4B3C-838C-51E76A99A0C6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l-GR" sz="900" b="1" dirty="0"/>
            <a:t>Αξιολογικά Ερωτήματα</a:t>
          </a:r>
        </a:p>
      </dgm:t>
    </dgm:pt>
    <dgm:pt modelId="{DAC46171-A9AC-4BC3-9E6E-069E8B519561}" type="parTrans" cxnId="{CF40F7A1-595C-4010-BA41-62A1F631B745}">
      <dgm:prSet/>
      <dgm:spPr/>
      <dgm:t>
        <a:bodyPr/>
        <a:lstStyle/>
        <a:p>
          <a:endParaRPr lang="en-GB"/>
        </a:p>
      </dgm:t>
    </dgm:pt>
    <dgm:pt modelId="{A86CB80C-8C20-496B-B275-E2EBA84211FA}" type="sibTrans" cxnId="{CF40F7A1-595C-4010-BA41-62A1F631B745}">
      <dgm:prSet/>
      <dgm:spPr>
        <a:solidFill>
          <a:srgbClr val="FFEAC9"/>
        </a:solidFill>
      </dgm:spPr>
      <dgm:t>
        <a:bodyPr/>
        <a:lstStyle/>
        <a:p>
          <a:endParaRPr lang="en-GB"/>
        </a:p>
      </dgm:t>
    </dgm:pt>
    <dgm:pt modelId="{AF28EC9F-68D5-41BE-B963-B2B485E5AFAC}" type="pres">
      <dgm:prSet presAssocID="{3A6D455E-49DA-4BF8-A753-C625D33FF1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76CDC1-6B49-4BC0-927D-FED21FBBD9BA}" type="pres">
      <dgm:prSet presAssocID="{D5F4C359-C4A8-4A61-BD41-BE601B6FAFD2}" presName="centerShape" presStyleLbl="node0" presStyleIdx="0" presStyleCnt="1" custScaleX="134133" custScaleY="135116"/>
      <dgm:spPr/>
    </dgm:pt>
    <dgm:pt modelId="{85425662-BB60-4B75-A5A6-427EFEE04A53}" type="pres">
      <dgm:prSet presAssocID="{9C58D4F0-FDE6-4B3C-838C-51E76A99A0C6}" presName="node" presStyleLbl="node1" presStyleIdx="0" presStyleCnt="3" custScaleX="130668" custScaleY="132977" custRadScaleRad="92444" custRadScaleInc="-717">
        <dgm:presLayoutVars>
          <dgm:bulletEnabled val="1"/>
        </dgm:presLayoutVars>
      </dgm:prSet>
      <dgm:spPr/>
    </dgm:pt>
    <dgm:pt modelId="{C5778C0A-51EB-4D7A-8C11-25EE879A5633}" type="pres">
      <dgm:prSet presAssocID="{9C58D4F0-FDE6-4B3C-838C-51E76A99A0C6}" presName="dummy" presStyleCnt="0"/>
      <dgm:spPr/>
    </dgm:pt>
    <dgm:pt modelId="{8A7259DD-BE0C-4FF0-B3CA-D5405F6761F4}" type="pres">
      <dgm:prSet presAssocID="{A86CB80C-8C20-496B-B275-E2EBA84211FA}" presName="sibTrans" presStyleLbl="sibTrans2D1" presStyleIdx="0" presStyleCnt="3" custScaleX="108518" custScaleY="106301"/>
      <dgm:spPr/>
    </dgm:pt>
    <dgm:pt modelId="{912FC5D0-12C7-4CE1-9449-602B372A9215}" type="pres">
      <dgm:prSet presAssocID="{67ECE992-92CA-4089-B364-0BFE7482707C}" presName="node" presStyleLbl="node1" presStyleIdx="1" presStyleCnt="3" custScaleX="132097" custScaleY="130795">
        <dgm:presLayoutVars>
          <dgm:bulletEnabled val="1"/>
        </dgm:presLayoutVars>
      </dgm:prSet>
      <dgm:spPr/>
    </dgm:pt>
    <dgm:pt modelId="{A029AF9F-5BD5-43FB-897B-86CAB6EA51C9}" type="pres">
      <dgm:prSet presAssocID="{67ECE992-92CA-4089-B364-0BFE7482707C}" presName="dummy" presStyleCnt="0"/>
      <dgm:spPr/>
    </dgm:pt>
    <dgm:pt modelId="{772AACD1-CC0D-4A80-B287-5EC48BA78F7A}" type="pres">
      <dgm:prSet presAssocID="{AA33D996-92A7-41B5-A1AC-DD60E364205C}" presName="sibTrans" presStyleLbl="sibTrans2D1" presStyleIdx="1" presStyleCnt="3"/>
      <dgm:spPr/>
    </dgm:pt>
    <dgm:pt modelId="{C88B9DEF-87AB-4BD5-9DDD-38D1762D08A5}" type="pres">
      <dgm:prSet presAssocID="{BA9117E9-2EC1-4BE1-B30A-12B2357AA5A2}" presName="node" presStyleLbl="node1" presStyleIdx="2" presStyleCnt="3" custScaleX="134902" custScaleY="133294">
        <dgm:presLayoutVars>
          <dgm:bulletEnabled val="1"/>
        </dgm:presLayoutVars>
      </dgm:prSet>
      <dgm:spPr/>
    </dgm:pt>
    <dgm:pt modelId="{44A4B807-8785-43BE-B72F-645F97CDB20C}" type="pres">
      <dgm:prSet presAssocID="{BA9117E9-2EC1-4BE1-B30A-12B2357AA5A2}" presName="dummy" presStyleCnt="0"/>
      <dgm:spPr/>
    </dgm:pt>
    <dgm:pt modelId="{1678C2A3-3A4D-4C57-9259-03CB52189F70}" type="pres">
      <dgm:prSet presAssocID="{74040A0E-6ABC-4BC1-8D5D-8CEA7DABB2A6}" presName="sibTrans" presStyleLbl="sibTrans2D1" presStyleIdx="2" presStyleCnt="3"/>
      <dgm:spPr/>
    </dgm:pt>
  </dgm:ptLst>
  <dgm:cxnLst>
    <dgm:cxn modelId="{2BFB9D54-A26A-4691-B3DC-9DFB146C1A0E}" type="presOf" srcId="{AA33D996-92A7-41B5-A1AC-DD60E364205C}" destId="{772AACD1-CC0D-4A80-B287-5EC48BA78F7A}" srcOrd="0" destOrd="0" presId="urn:microsoft.com/office/officeart/2005/8/layout/radial6"/>
    <dgm:cxn modelId="{B41F1356-175A-4F60-9164-9D1F3D00369E}" srcId="{D5F4C359-C4A8-4A61-BD41-BE601B6FAFD2}" destId="{BA9117E9-2EC1-4BE1-B30A-12B2357AA5A2}" srcOrd="2" destOrd="0" parTransId="{2FEE12FE-11BB-4503-ABE2-D0C568E8890D}" sibTransId="{74040A0E-6ABC-4BC1-8D5D-8CEA7DABB2A6}"/>
    <dgm:cxn modelId="{3259748A-AE75-4ED3-B16F-F84B92C7D90E}" type="presOf" srcId="{3A6D455E-49DA-4BF8-A753-C625D33FF1EE}" destId="{AF28EC9F-68D5-41BE-B963-B2B485E5AFAC}" srcOrd="0" destOrd="0" presId="urn:microsoft.com/office/officeart/2005/8/layout/radial6"/>
    <dgm:cxn modelId="{01536F8B-7228-46CE-9FE6-2EC6E3841919}" type="presOf" srcId="{BA9117E9-2EC1-4BE1-B30A-12B2357AA5A2}" destId="{C88B9DEF-87AB-4BD5-9DDD-38D1762D08A5}" srcOrd="0" destOrd="0" presId="urn:microsoft.com/office/officeart/2005/8/layout/radial6"/>
    <dgm:cxn modelId="{B27B4B95-9803-45DF-856A-BB6DB882EEB3}" type="presOf" srcId="{A86CB80C-8C20-496B-B275-E2EBA84211FA}" destId="{8A7259DD-BE0C-4FF0-B3CA-D5405F6761F4}" srcOrd="0" destOrd="0" presId="urn:microsoft.com/office/officeart/2005/8/layout/radial6"/>
    <dgm:cxn modelId="{CF40F7A1-595C-4010-BA41-62A1F631B745}" srcId="{D5F4C359-C4A8-4A61-BD41-BE601B6FAFD2}" destId="{9C58D4F0-FDE6-4B3C-838C-51E76A99A0C6}" srcOrd="0" destOrd="0" parTransId="{DAC46171-A9AC-4BC3-9E6E-069E8B519561}" sibTransId="{A86CB80C-8C20-496B-B275-E2EBA84211FA}"/>
    <dgm:cxn modelId="{2299FEAE-807A-420C-9174-BE79D77E418A}" srcId="{3A6D455E-49DA-4BF8-A753-C625D33FF1EE}" destId="{D5F4C359-C4A8-4A61-BD41-BE601B6FAFD2}" srcOrd="0" destOrd="0" parTransId="{124D51B4-0AA5-4785-9AAC-226C26B5CBE4}" sibTransId="{C5DD1489-1BC4-467A-9DC9-3E1B47DBF2F9}"/>
    <dgm:cxn modelId="{CA43E7B6-44A4-43DD-A360-36621420CAB1}" type="presOf" srcId="{9C58D4F0-FDE6-4B3C-838C-51E76A99A0C6}" destId="{85425662-BB60-4B75-A5A6-427EFEE04A53}" srcOrd="0" destOrd="0" presId="urn:microsoft.com/office/officeart/2005/8/layout/radial6"/>
    <dgm:cxn modelId="{36BAA3B7-068A-40B7-B266-502A9608B405}" type="presOf" srcId="{74040A0E-6ABC-4BC1-8D5D-8CEA7DABB2A6}" destId="{1678C2A3-3A4D-4C57-9259-03CB52189F70}" srcOrd="0" destOrd="0" presId="urn:microsoft.com/office/officeart/2005/8/layout/radial6"/>
    <dgm:cxn modelId="{7E6E43C7-6548-446F-AC1F-C37173930881}" srcId="{D5F4C359-C4A8-4A61-BD41-BE601B6FAFD2}" destId="{67ECE992-92CA-4089-B364-0BFE7482707C}" srcOrd="1" destOrd="0" parTransId="{3702A424-0867-4283-9A3A-E74DA8426034}" sibTransId="{AA33D996-92A7-41B5-A1AC-DD60E364205C}"/>
    <dgm:cxn modelId="{12209DD4-1B0C-4422-AD86-CBA0BED0334E}" type="presOf" srcId="{67ECE992-92CA-4089-B364-0BFE7482707C}" destId="{912FC5D0-12C7-4CE1-9449-602B372A9215}" srcOrd="0" destOrd="0" presId="urn:microsoft.com/office/officeart/2005/8/layout/radial6"/>
    <dgm:cxn modelId="{6FB1EFEC-8D9C-4A3B-960E-4097C8ED1E0C}" type="presOf" srcId="{D5F4C359-C4A8-4A61-BD41-BE601B6FAFD2}" destId="{B076CDC1-6B49-4BC0-927D-FED21FBBD9BA}" srcOrd="0" destOrd="0" presId="urn:microsoft.com/office/officeart/2005/8/layout/radial6"/>
    <dgm:cxn modelId="{35CCB24E-BE98-4C8C-905A-256BC5F6795B}" type="presParOf" srcId="{AF28EC9F-68D5-41BE-B963-B2B485E5AFAC}" destId="{B076CDC1-6B49-4BC0-927D-FED21FBBD9BA}" srcOrd="0" destOrd="0" presId="urn:microsoft.com/office/officeart/2005/8/layout/radial6"/>
    <dgm:cxn modelId="{472D3460-F2A5-4D98-AABD-57B228E7CAD0}" type="presParOf" srcId="{AF28EC9F-68D5-41BE-B963-B2B485E5AFAC}" destId="{85425662-BB60-4B75-A5A6-427EFEE04A53}" srcOrd="1" destOrd="0" presId="urn:microsoft.com/office/officeart/2005/8/layout/radial6"/>
    <dgm:cxn modelId="{17B20ACB-484E-4974-8D7A-BB14EC91151C}" type="presParOf" srcId="{AF28EC9F-68D5-41BE-B963-B2B485E5AFAC}" destId="{C5778C0A-51EB-4D7A-8C11-25EE879A5633}" srcOrd="2" destOrd="0" presId="urn:microsoft.com/office/officeart/2005/8/layout/radial6"/>
    <dgm:cxn modelId="{6E241345-9A59-4B0E-A3D0-B38A79E8EADB}" type="presParOf" srcId="{AF28EC9F-68D5-41BE-B963-B2B485E5AFAC}" destId="{8A7259DD-BE0C-4FF0-B3CA-D5405F6761F4}" srcOrd="3" destOrd="0" presId="urn:microsoft.com/office/officeart/2005/8/layout/radial6"/>
    <dgm:cxn modelId="{D2366429-47F3-4C10-A728-2F58334A25C9}" type="presParOf" srcId="{AF28EC9F-68D5-41BE-B963-B2B485E5AFAC}" destId="{912FC5D0-12C7-4CE1-9449-602B372A9215}" srcOrd="4" destOrd="0" presId="urn:microsoft.com/office/officeart/2005/8/layout/radial6"/>
    <dgm:cxn modelId="{0CCE6DF7-6CDE-457B-BB52-C7824806F42C}" type="presParOf" srcId="{AF28EC9F-68D5-41BE-B963-B2B485E5AFAC}" destId="{A029AF9F-5BD5-43FB-897B-86CAB6EA51C9}" srcOrd="5" destOrd="0" presId="urn:microsoft.com/office/officeart/2005/8/layout/radial6"/>
    <dgm:cxn modelId="{2AD5602A-8BD1-4EED-ABC1-582F0D7631C1}" type="presParOf" srcId="{AF28EC9F-68D5-41BE-B963-B2B485E5AFAC}" destId="{772AACD1-CC0D-4A80-B287-5EC48BA78F7A}" srcOrd="6" destOrd="0" presId="urn:microsoft.com/office/officeart/2005/8/layout/radial6"/>
    <dgm:cxn modelId="{5769D510-DF64-4682-BB78-FA06B158C9E4}" type="presParOf" srcId="{AF28EC9F-68D5-41BE-B963-B2B485E5AFAC}" destId="{C88B9DEF-87AB-4BD5-9DDD-38D1762D08A5}" srcOrd="7" destOrd="0" presId="urn:microsoft.com/office/officeart/2005/8/layout/radial6"/>
    <dgm:cxn modelId="{86DA67DA-8EC1-4867-A656-14712E3E6590}" type="presParOf" srcId="{AF28EC9F-68D5-41BE-B963-B2B485E5AFAC}" destId="{44A4B807-8785-43BE-B72F-645F97CDB20C}" srcOrd="8" destOrd="0" presId="urn:microsoft.com/office/officeart/2005/8/layout/radial6"/>
    <dgm:cxn modelId="{AC3D6643-C629-4BA7-B6C0-F7C134C2573F}" type="presParOf" srcId="{AF28EC9F-68D5-41BE-B963-B2B485E5AFAC}" destId="{1678C2A3-3A4D-4C57-9259-03CB52189F7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CA0C9-2B7B-4280-8D4A-012A88EDB1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ECFA39-4B52-45C5-B16E-5784322BD3A9}">
      <dgm:prSet phldrT="[Κείμενο]" custT="1"/>
      <dgm:spPr>
        <a:solidFill>
          <a:srgbClr val="FFEAC9">
            <a:alpha val="50000"/>
          </a:srgbClr>
        </a:solidFill>
      </dgm:spPr>
      <dgm:t>
        <a:bodyPr/>
        <a:lstStyle/>
        <a:p>
          <a:pPr algn="l"/>
          <a:r>
            <a:rPr lang="el-GR" sz="1400" b="1" i="1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τη συνολική αποτίμηση της αναγκαιότητας, της στοχοθέτησης, των προτεραιοτήτων, των δράσεων και της προτεινόμενης δομής διακυβέρνησης της Στρατηγικής </a:t>
          </a:r>
          <a:endParaRPr lang="en-GB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299FD1-B66E-4331-B29F-FB263D6B731F}" type="parTrans" cxnId="{C8D1409A-6135-4F3A-A646-518361EABDC3}">
      <dgm:prSet/>
      <dgm:spPr/>
      <dgm:t>
        <a:bodyPr/>
        <a:lstStyle/>
        <a:p>
          <a:pPr algn="l"/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4C4E28F-C7B5-4809-97E5-7BB27BD01F02}" type="sibTrans" cxnId="{C8D1409A-6135-4F3A-A646-518361EABDC3}">
      <dgm:prSet/>
      <dgm:spPr/>
      <dgm:t>
        <a:bodyPr/>
        <a:lstStyle/>
        <a:p>
          <a:pPr algn="l"/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4B1E924-DC27-4A08-A84D-E6A2EE210F42}">
      <dgm:prSet custT="1"/>
      <dgm:spPr>
        <a:solidFill>
          <a:srgbClr val="FFEAC9">
            <a:alpha val="50000"/>
          </a:srgbClr>
        </a:solidFill>
      </dgm:spPr>
      <dgm:t>
        <a:bodyPr/>
        <a:lstStyle/>
        <a:p>
          <a:pPr algn="l"/>
          <a:r>
            <a:rPr lang="el-GR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τη μ</a:t>
          </a:r>
          <a:r>
            <a:rPr lang="el-GR" sz="1400" b="1" i="1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ελέτη της συνεισφοράς των Δράσεων στους στόχους και τα αποτελέσματα της Στρατηγικής στο τέλος της προγραμματικής περιόδου 2014 – 2020</a:t>
          </a:r>
          <a:endParaRPr lang="en-US" sz="1400" b="1" i="1" u="none" strike="noStrike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71A63AD-4FE5-40E9-86FA-12EADD81A8A9}" type="parTrans" cxnId="{E01CF520-CC67-4FD3-9CFC-3CEE4B1AEA99}">
      <dgm:prSet/>
      <dgm:spPr/>
      <dgm:t>
        <a:bodyPr/>
        <a:lstStyle/>
        <a:p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007C9EC-596D-4A5C-8C6C-9BC00524CD72}" type="sibTrans" cxnId="{E01CF520-CC67-4FD3-9CFC-3CEE4B1AEA99}">
      <dgm:prSet/>
      <dgm:spPr/>
      <dgm:t>
        <a:bodyPr/>
        <a:lstStyle/>
        <a:p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99CC3DC-722A-42B8-A468-FF574340DF94}">
      <dgm:prSet custT="1"/>
      <dgm:spPr>
        <a:solidFill>
          <a:srgbClr val="FFEAC9">
            <a:alpha val="50000"/>
          </a:srgbClr>
        </a:solidFill>
      </dgm:spPr>
      <dgm:t>
        <a:bodyPr/>
        <a:lstStyle/>
        <a:p>
          <a:pPr algn="l"/>
          <a:r>
            <a:rPr lang="el-GR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την ε</a:t>
          </a:r>
          <a:r>
            <a:rPr lang="el-GR" sz="1400" b="1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ρμηνεία των αιτίων επιτυχίας ή απόκλισης των αποτελεσμάτων εφαρμογής της Στρατηγικής και τον καθορισμό των απαραίτητων διορθωτικών παρεμβάσεων</a:t>
          </a:r>
          <a:endParaRPr lang="en-GB" sz="1400" b="1" i="1" u="none" strike="noStrike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0C7E301B-E940-468F-8DA8-1D4784341F56}" type="parTrans" cxnId="{A670C4C7-3EA9-46E4-A6C4-7CAD0D0A9205}">
      <dgm:prSet/>
      <dgm:spPr/>
      <dgm:t>
        <a:bodyPr/>
        <a:lstStyle/>
        <a:p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045711C-0F7B-4748-8731-7DD0ED1A0798}" type="sibTrans" cxnId="{A670C4C7-3EA9-46E4-A6C4-7CAD0D0A9205}">
      <dgm:prSet/>
      <dgm:spPr/>
      <dgm:t>
        <a:bodyPr/>
        <a:lstStyle/>
        <a:p>
          <a:endParaRPr lang="en-GB" sz="12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66F1E-8756-46D8-8D8A-F2C8A9906537}" type="pres">
      <dgm:prSet presAssocID="{F2ACA0C9-2B7B-4280-8D4A-012A88EDB147}" presName="linearFlow" presStyleCnt="0">
        <dgm:presLayoutVars>
          <dgm:dir/>
          <dgm:resizeHandles val="exact"/>
        </dgm:presLayoutVars>
      </dgm:prSet>
      <dgm:spPr/>
    </dgm:pt>
    <dgm:pt modelId="{EB33A343-C5A5-4031-B065-585DF2DBD0E4}" type="pres">
      <dgm:prSet presAssocID="{C1ECFA39-4B52-45C5-B16E-5784322BD3A9}" presName="composite" presStyleCnt="0"/>
      <dgm:spPr/>
    </dgm:pt>
    <dgm:pt modelId="{F077BBE8-BEE1-4476-B96C-F33987A01055}" type="pres">
      <dgm:prSet presAssocID="{C1ECFA39-4B52-45C5-B16E-5784322BD3A9}" presName="imgShp" presStyleLbl="fgImgPlace1" presStyleIdx="0" presStyleCnt="3"/>
      <dgm:spPr>
        <a:solidFill>
          <a:schemeClr val="tx1">
            <a:lumMod val="75000"/>
            <a:lumOff val="25000"/>
          </a:schemeClr>
        </a:solidFill>
      </dgm:spPr>
    </dgm:pt>
    <dgm:pt modelId="{8AFBF404-275B-4FAC-8FDF-0C5344AA2A49}" type="pres">
      <dgm:prSet presAssocID="{C1ECFA39-4B52-45C5-B16E-5784322BD3A9}" presName="txShp" presStyleLbl="node1" presStyleIdx="0" presStyleCnt="3" custLinFactNeighborX="-821" custLinFactNeighborY="-456">
        <dgm:presLayoutVars>
          <dgm:bulletEnabled val="1"/>
        </dgm:presLayoutVars>
      </dgm:prSet>
      <dgm:spPr/>
    </dgm:pt>
    <dgm:pt modelId="{9D30A219-24D5-440C-BBD8-6FE748C32463}" type="pres">
      <dgm:prSet presAssocID="{74C4E28F-C7B5-4809-97E5-7BB27BD01F02}" presName="spacing" presStyleCnt="0"/>
      <dgm:spPr/>
    </dgm:pt>
    <dgm:pt modelId="{2251FDB6-96E7-4C4D-B66B-D614592ABDA0}" type="pres">
      <dgm:prSet presAssocID="{04B1E924-DC27-4A08-A84D-E6A2EE210F42}" presName="composite" presStyleCnt="0"/>
      <dgm:spPr/>
    </dgm:pt>
    <dgm:pt modelId="{9E6B7AE2-2CD1-4A18-981A-D817BA82706C}" type="pres">
      <dgm:prSet presAssocID="{04B1E924-DC27-4A08-A84D-E6A2EE210F42}" presName="imgShp" presStyleLbl="fgImgPlace1" presStyleIdx="1" presStyleCnt="3"/>
      <dgm:spPr>
        <a:solidFill>
          <a:schemeClr val="tx1">
            <a:lumMod val="75000"/>
            <a:lumOff val="25000"/>
          </a:schemeClr>
        </a:solidFill>
      </dgm:spPr>
    </dgm:pt>
    <dgm:pt modelId="{91CC332B-B5E6-421E-9CEA-BE43DD20A630}" type="pres">
      <dgm:prSet presAssocID="{04B1E924-DC27-4A08-A84D-E6A2EE210F42}" presName="txShp" presStyleLbl="node1" presStyleIdx="1" presStyleCnt="3">
        <dgm:presLayoutVars>
          <dgm:bulletEnabled val="1"/>
        </dgm:presLayoutVars>
      </dgm:prSet>
      <dgm:spPr/>
    </dgm:pt>
    <dgm:pt modelId="{2DFC5428-EA26-44E8-9FE1-98CE3C99DE4A}" type="pres">
      <dgm:prSet presAssocID="{9007C9EC-596D-4A5C-8C6C-9BC00524CD72}" presName="spacing" presStyleCnt="0"/>
      <dgm:spPr/>
    </dgm:pt>
    <dgm:pt modelId="{3CC8CB07-071A-4DEA-939E-C7322D27B40F}" type="pres">
      <dgm:prSet presAssocID="{F99CC3DC-722A-42B8-A468-FF574340DF94}" presName="composite" presStyleCnt="0"/>
      <dgm:spPr/>
    </dgm:pt>
    <dgm:pt modelId="{359C3311-61C6-4E5B-8201-6766F93CD3EC}" type="pres">
      <dgm:prSet presAssocID="{F99CC3DC-722A-42B8-A468-FF574340DF94}" presName="imgShp" presStyleLbl="fgImgPlace1" presStyleIdx="2" presStyleCnt="3"/>
      <dgm:spPr>
        <a:solidFill>
          <a:schemeClr val="tx1">
            <a:lumMod val="75000"/>
            <a:lumOff val="25000"/>
          </a:schemeClr>
        </a:solidFill>
      </dgm:spPr>
    </dgm:pt>
    <dgm:pt modelId="{95C15DE1-316F-44DF-860E-EBCB1C2AA17C}" type="pres">
      <dgm:prSet presAssocID="{F99CC3DC-722A-42B8-A468-FF574340DF94}" presName="txShp" presStyleLbl="node1" presStyleIdx="2" presStyleCnt="3">
        <dgm:presLayoutVars>
          <dgm:bulletEnabled val="1"/>
        </dgm:presLayoutVars>
      </dgm:prSet>
      <dgm:spPr/>
    </dgm:pt>
  </dgm:ptLst>
  <dgm:cxnLst>
    <dgm:cxn modelId="{E01CF520-CC67-4FD3-9CFC-3CEE4B1AEA99}" srcId="{F2ACA0C9-2B7B-4280-8D4A-012A88EDB147}" destId="{04B1E924-DC27-4A08-A84D-E6A2EE210F42}" srcOrd="1" destOrd="0" parTransId="{C71A63AD-4FE5-40E9-86FA-12EADD81A8A9}" sibTransId="{9007C9EC-596D-4A5C-8C6C-9BC00524CD72}"/>
    <dgm:cxn modelId="{4834A836-A760-443D-881B-F96EA945F5AA}" type="presOf" srcId="{C1ECFA39-4B52-45C5-B16E-5784322BD3A9}" destId="{8AFBF404-275B-4FAC-8FDF-0C5344AA2A49}" srcOrd="0" destOrd="0" presId="urn:microsoft.com/office/officeart/2005/8/layout/vList3"/>
    <dgm:cxn modelId="{71433168-B4BE-481A-8E36-3C9F95185258}" type="presOf" srcId="{F99CC3DC-722A-42B8-A468-FF574340DF94}" destId="{95C15DE1-316F-44DF-860E-EBCB1C2AA17C}" srcOrd="0" destOrd="0" presId="urn:microsoft.com/office/officeart/2005/8/layout/vList3"/>
    <dgm:cxn modelId="{DDFA3C58-3763-4B10-A5FE-C6931011CEF3}" type="presOf" srcId="{04B1E924-DC27-4A08-A84D-E6A2EE210F42}" destId="{91CC332B-B5E6-421E-9CEA-BE43DD20A630}" srcOrd="0" destOrd="0" presId="urn:microsoft.com/office/officeart/2005/8/layout/vList3"/>
    <dgm:cxn modelId="{C8D1409A-6135-4F3A-A646-518361EABDC3}" srcId="{F2ACA0C9-2B7B-4280-8D4A-012A88EDB147}" destId="{C1ECFA39-4B52-45C5-B16E-5784322BD3A9}" srcOrd="0" destOrd="0" parTransId="{49299FD1-B66E-4331-B29F-FB263D6B731F}" sibTransId="{74C4E28F-C7B5-4809-97E5-7BB27BD01F02}"/>
    <dgm:cxn modelId="{A670C4C7-3EA9-46E4-A6C4-7CAD0D0A9205}" srcId="{F2ACA0C9-2B7B-4280-8D4A-012A88EDB147}" destId="{F99CC3DC-722A-42B8-A468-FF574340DF94}" srcOrd="2" destOrd="0" parTransId="{0C7E301B-E940-468F-8DA8-1D4784341F56}" sibTransId="{6045711C-0F7B-4748-8731-7DD0ED1A0798}"/>
    <dgm:cxn modelId="{99B26EFB-FAC2-43B3-B126-5977EB33763C}" type="presOf" srcId="{F2ACA0C9-2B7B-4280-8D4A-012A88EDB147}" destId="{4E066F1E-8756-46D8-8D8A-F2C8A9906537}" srcOrd="0" destOrd="0" presId="urn:microsoft.com/office/officeart/2005/8/layout/vList3"/>
    <dgm:cxn modelId="{FC8C6122-2EDD-4BB8-AC2B-BF80EABACC88}" type="presParOf" srcId="{4E066F1E-8756-46D8-8D8A-F2C8A9906537}" destId="{EB33A343-C5A5-4031-B065-585DF2DBD0E4}" srcOrd="0" destOrd="0" presId="urn:microsoft.com/office/officeart/2005/8/layout/vList3"/>
    <dgm:cxn modelId="{CE3778C6-95F6-4474-8357-070338041F57}" type="presParOf" srcId="{EB33A343-C5A5-4031-B065-585DF2DBD0E4}" destId="{F077BBE8-BEE1-4476-B96C-F33987A01055}" srcOrd="0" destOrd="0" presId="urn:microsoft.com/office/officeart/2005/8/layout/vList3"/>
    <dgm:cxn modelId="{E0255A92-6FE9-4C58-8171-721AB3EB2C38}" type="presParOf" srcId="{EB33A343-C5A5-4031-B065-585DF2DBD0E4}" destId="{8AFBF404-275B-4FAC-8FDF-0C5344AA2A49}" srcOrd="1" destOrd="0" presId="urn:microsoft.com/office/officeart/2005/8/layout/vList3"/>
    <dgm:cxn modelId="{C6A701C3-EAEF-405A-BEA4-FF2D9BC9170D}" type="presParOf" srcId="{4E066F1E-8756-46D8-8D8A-F2C8A9906537}" destId="{9D30A219-24D5-440C-BBD8-6FE748C32463}" srcOrd="1" destOrd="0" presId="urn:microsoft.com/office/officeart/2005/8/layout/vList3"/>
    <dgm:cxn modelId="{FE46CA0F-D3EC-4479-8866-1B91D477FDAC}" type="presParOf" srcId="{4E066F1E-8756-46D8-8D8A-F2C8A9906537}" destId="{2251FDB6-96E7-4C4D-B66B-D614592ABDA0}" srcOrd="2" destOrd="0" presId="urn:microsoft.com/office/officeart/2005/8/layout/vList3"/>
    <dgm:cxn modelId="{2E828363-5DFC-4470-80C9-E0BC4077466E}" type="presParOf" srcId="{2251FDB6-96E7-4C4D-B66B-D614592ABDA0}" destId="{9E6B7AE2-2CD1-4A18-981A-D817BA82706C}" srcOrd="0" destOrd="0" presId="urn:microsoft.com/office/officeart/2005/8/layout/vList3"/>
    <dgm:cxn modelId="{68DC9149-0E8C-4D4E-AE81-4CA1905DBEFC}" type="presParOf" srcId="{2251FDB6-96E7-4C4D-B66B-D614592ABDA0}" destId="{91CC332B-B5E6-421E-9CEA-BE43DD20A630}" srcOrd="1" destOrd="0" presId="urn:microsoft.com/office/officeart/2005/8/layout/vList3"/>
    <dgm:cxn modelId="{AFB43BD3-0255-4E32-A3AD-264849E1C9B4}" type="presParOf" srcId="{4E066F1E-8756-46D8-8D8A-F2C8A9906537}" destId="{2DFC5428-EA26-44E8-9FE1-98CE3C99DE4A}" srcOrd="3" destOrd="0" presId="urn:microsoft.com/office/officeart/2005/8/layout/vList3"/>
    <dgm:cxn modelId="{49011371-BFD8-4354-B638-957245F42458}" type="presParOf" srcId="{4E066F1E-8756-46D8-8D8A-F2C8A9906537}" destId="{3CC8CB07-071A-4DEA-939E-C7322D27B40F}" srcOrd="4" destOrd="0" presId="urn:microsoft.com/office/officeart/2005/8/layout/vList3"/>
    <dgm:cxn modelId="{84A2F1E3-31BC-4DD5-895F-930ADD681A26}" type="presParOf" srcId="{3CC8CB07-071A-4DEA-939E-C7322D27B40F}" destId="{359C3311-61C6-4E5B-8201-6766F93CD3EC}" srcOrd="0" destOrd="0" presId="urn:microsoft.com/office/officeart/2005/8/layout/vList3"/>
    <dgm:cxn modelId="{09579BAF-BE28-4FA3-B8AC-1572612C521E}" type="presParOf" srcId="{3CC8CB07-071A-4DEA-939E-C7322D27B40F}" destId="{95C15DE1-316F-44DF-860E-EBCB1C2AA17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8C2A3-3A4D-4C57-9259-03CB52189F70}">
      <dsp:nvSpPr>
        <dsp:cNvPr id="0" name=""/>
        <dsp:cNvSpPr/>
      </dsp:nvSpPr>
      <dsp:spPr>
        <a:xfrm>
          <a:off x="1649259" y="524801"/>
          <a:ext cx="2465404" cy="2465404"/>
        </a:xfrm>
        <a:prstGeom prst="blockArc">
          <a:avLst>
            <a:gd name="adj1" fmla="val 9289517"/>
            <a:gd name="adj2" fmla="val 16050009"/>
            <a:gd name="adj3" fmla="val 4643"/>
          </a:avLst>
        </a:prstGeom>
        <a:solidFill>
          <a:srgbClr val="FFE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AACD1-CC0D-4A80-B287-5EC48BA78F7A}">
      <dsp:nvSpPr>
        <dsp:cNvPr id="0" name=""/>
        <dsp:cNvSpPr/>
      </dsp:nvSpPr>
      <dsp:spPr>
        <a:xfrm>
          <a:off x="1602312" y="434953"/>
          <a:ext cx="2465404" cy="246540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FFE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59DD-BE0C-4FF0-B3CA-D5405F6761F4}">
      <dsp:nvSpPr>
        <dsp:cNvPr id="0" name=""/>
        <dsp:cNvSpPr/>
      </dsp:nvSpPr>
      <dsp:spPr>
        <a:xfrm>
          <a:off x="1450163" y="447557"/>
          <a:ext cx="2675408" cy="2620750"/>
        </a:xfrm>
        <a:prstGeom prst="blockArc">
          <a:avLst>
            <a:gd name="adj1" fmla="val 16318725"/>
            <a:gd name="adj2" fmla="val 1509134"/>
            <a:gd name="adj3" fmla="val 4643"/>
          </a:avLst>
        </a:prstGeom>
        <a:solidFill>
          <a:srgbClr val="FFE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CDC1-6B49-4BC0-927D-FED21FBBD9BA}">
      <dsp:nvSpPr>
        <dsp:cNvPr id="0" name=""/>
        <dsp:cNvSpPr/>
      </dsp:nvSpPr>
      <dsp:spPr>
        <a:xfrm>
          <a:off x="2073378" y="900436"/>
          <a:ext cx="1523274" cy="1534437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bg1"/>
              </a:solidFill>
            </a:rPr>
            <a:t>Αξιολογικό Πλαίσιο</a:t>
          </a:r>
        </a:p>
      </dsp:txBody>
      <dsp:txXfrm>
        <a:off x="2296456" y="1125149"/>
        <a:ext cx="1077118" cy="1085011"/>
      </dsp:txXfrm>
    </dsp:sp>
    <dsp:sp modelId="{85425662-BB60-4B75-A5A6-427EFEE04A53}">
      <dsp:nvSpPr>
        <dsp:cNvPr id="0" name=""/>
        <dsp:cNvSpPr/>
      </dsp:nvSpPr>
      <dsp:spPr>
        <a:xfrm>
          <a:off x="2310069" y="26014"/>
          <a:ext cx="1038746" cy="1057102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Αξιολογικά Ερωτήματα</a:t>
          </a:r>
        </a:p>
      </dsp:txBody>
      <dsp:txXfrm>
        <a:off x="2462190" y="180823"/>
        <a:ext cx="734504" cy="747484"/>
      </dsp:txXfrm>
    </dsp:sp>
    <dsp:sp modelId="{912FC5D0-12C7-4CE1-9449-602B372A9215}">
      <dsp:nvSpPr>
        <dsp:cNvPr id="0" name=""/>
        <dsp:cNvSpPr/>
      </dsp:nvSpPr>
      <dsp:spPr>
        <a:xfrm>
          <a:off x="3352729" y="1749819"/>
          <a:ext cx="1050106" cy="103975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Μέθοδοι</a:t>
          </a:r>
          <a:r>
            <a:rPr lang="el-GR" sz="900" b="1" kern="1200" dirty="0"/>
            <a:t> και Εργαλεία</a:t>
          </a:r>
        </a:p>
      </dsp:txBody>
      <dsp:txXfrm>
        <a:off x="3506513" y="1902088"/>
        <a:ext cx="742538" cy="735218"/>
      </dsp:txXfrm>
    </dsp:sp>
    <dsp:sp modelId="{C88B9DEF-87AB-4BD5-9DDD-38D1762D08A5}">
      <dsp:nvSpPr>
        <dsp:cNvPr id="0" name=""/>
        <dsp:cNvSpPr/>
      </dsp:nvSpPr>
      <dsp:spPr>
        <a:xfrm>
          <a:off x="1256045" y="1739886"/>
          <a:ext cx="1072405" cy="1059622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Κριτήρια</a:t>
          </a:r>
        </a:p>
      </dsp:txBody>
      <dsp:txXfrm>
        <a:off x="1413095" y="1895064"/>
        <a:ext cx="758305" cy="74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404-275B-4FAC-8FDF-0C5344AA2A49}">
      <dsp:nvSpPr>
        <dsp:cNvPr id="0" name=""/>
        <dsp:cNvSpPr/>
      </dsp:nvSpPr>
      <dsp:spPr>
        <a:xfrm rot="10800000">
          <a:off x="1467220" y="0"/>
          <a:ext cx="4841147" cy="1150319"/>
        </a:xfrm>
        <a:prstGeom prst="homePlate">
          <a:avLst/>
        </a:prstGeom>
        <a:solidFill>
          <a:srgbClr val="FFEAC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i="1" u="none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τη συνολική αποτίμηση της αναγκαιότητας, της στοχοθέτησης, των προτεραιοτήτων, των δράσεων και της προτεινόμενης δομής διακυβέρνησης της Στρατηγικής 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1754800" y="0"/>
        <a:ext cx="4553567" cy="1150319"/>
      </dsp:txXfrm>
    </dsp:sp>
    <dsp:sp modelId="{F077BBE8-BEE1-4476-B96C-F33987A01055}">
      <dsp:nvSpPr>
        <dsp:cNvPr id="0" name=""/>
        <dsp:cNvSpPr/>
      </dsp:nvSpPr>
      <dsp:spPr>
        <a:xfrm>
          <a:off x="931806" y="390"/>
          <a:ext cx="1150319" cy="1150319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C332B-B5E6-421E-9CEA-BE43DD20A630}">
      <dsp:nvSpPr>
        <dsp:cNvPr id="0" name=""/>
        <dsp:cNvSpPr/>
      </dsp:nvSpPr>
      <dsp:spPr>
        <a:xfrm rot="10800000">
          <a:off x="1506966" y="1494089"/>
          <a:ext cx="4841147" cy="1150319"/>
        </a:xfrm>
        <a:prstGeom prst="homePlate">
          <a:avLst/>
        </a:prstGeom>
        <a:solidFill>
          <a:srgbClr val="FFEAC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τη μ</a:t>
          </a:r>
          <a:r>
            <a:rPr lang="el-GR" sz="1400" b="1" i="1" u="none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ελέτη της συνεισφοράς των Δράσεων στους στόχους και τα αποτελέσματα της Στρατηγικής στο τέλος της προγραμματικής περιόδου 2014 – 2020</a:t>
          </a:r>
          <a:endParaRPr lang="en-US" sz="1400" b="1" i="1" u="none" strike="noStrike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 rot="10800000">
        <a:off x="1794546" y="1494089"/>
        <a:ext cx="4553567" cy="1150319"/>
      </dsp:txXfrm>
    </dsp:sp>
    <dsp:sp modelId="{9E6B7AE2-2CD1-4A18-981A-D817BA82706C}">
      <dsp:nvSpPr>
        <dsp:cNvPr id="0" name=""/>
        <dsp:cNvSpPr/>
      </dsp:nvSpPr>
      <dsp:spPr>
        <a:xfrm>
          <a:off x="931806" y="1494089"/>
          <a:ext cx="1150319" cy="1150319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15DE1-316F-44DF-860E-EBCB1C2AA17C}">
      <dsp:nvSpPr>
        <dsp:cNvPr id="0" name=""/>
        <dsp:cNvSpPr/>
      </dsp:nvSpPr>
      <dsp:spPr>
        <a:xfrm rot="10800000">
          <a:off x="1506966" y="2987788"/>
          <a:ext cx="4841147" cy="1150319"/>
        </a:xfrm>
        <a:prstGeom prst="homePlate">
          <a:avLst/>
        </a:prstGeom>
        <a:solidFill>
          <a:srgbClr val="FFEAC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την ε</a:t>
          </a:r>
          <a:r>
            <a:rPr lang="el-GR" sz="1400" b="1" i="1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ρμηνεία των αιτίων επιτυχίας ή απόκλισης των αποτελεσμάτων εφαρμογής της Στρατηγικής και τον καθορισμό των απαραίτητων διορθωτικών παρεμβάσεων</a:t>
          </a:r>
          <a:endParaRPr lang="en-GB" sz="1400" b="1" i="1" u="none" strike="noStrike" kern="1200" dirty="0">
            <a:solidFill>
              <a:schemeClr val="tx1">
                <a:lumMod val="65000"/>
                <a:lumOff val="35000"/>
              </a:schemeClr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 rot="10800000">
        <a:off x="1794546" y="2987788"/>
        <a:ext cx="4553567" cy="1150319"/>
      </dsp:txXfrm>
    </dsp:sp>
    <dsp:sp modelId="{359C3311-61C6-4E5B-8201-6766F93CD3EC}">
      <dsp:nvSpPr>
        <dsp:cNvPr id="0" name=""/>
        <dsp:cNvSpPr/>
      </dsp:nvSpPr>
      <dsp:spPr>
        <a:xfrm>
          <a:off x="931806" y="2987788"/>
          <a:ext cx="1150319" cy="1150319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E6CD-5652-4D62-84E0-E20B6A8BCE40}" type="datetimeFigureOut">
              <a:rPr lang="el-GR" smtClean="0"/>
              <a:t>3/12/2024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572D-55AB-4BD2-88A4-9D37177CD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F1FA-94A0-7B2A-EBD9-08E9E943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628DB-6A4E-7BA9-842B-3020E1935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513D-1D41-8F12-4032-C8B152FC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DBFE-8C9F-4D8B-8330-4936AFD944BF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2397D-C15F-FB4C-9845-E73D090F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22F0-E6C6-9FBB-EAA7-0B4B15F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055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3EAF-E886-C153-D601-5AAC68A1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7F141-55CE-1AD6-CA96-7F1927A0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2523-C2D3-A803-BB3D-561D5CFD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C930-C694-4E56-89A2-073D48F98267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3BFBB-6503-73F9-738D-DA8CE62A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6D5E-DC8B-9725-14C3-B66D8E61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47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23800-2D00-3A38-1B15-7686A7AEC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A152-197A-6FC4-AF2E-3F307FE1B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5C1A5-0696-1E7D-0077-C085D0CA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B5AF-F205-4D66-AC55-D23E0CE83F20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F39A-F7F8-D21D-D2FE-29AACF43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1BEC-D1E2-2CAC-F3AE-65D57664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7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98D8564-1A4C-B817-B62D-5ADCA2A17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538914"/>
            <a:ext cx="656703" cy="167994"/>
          </a:xfrm>
          <a:prstGeom prst="rect">
            <a:avLst/>
          </a:prstGeom>
        </p:spPr>
      </p:pic>
      <p:sp>
        <p:nvSpPr>
          <p:cNvPr id="9" name="object 85">
            <a:extLst>
              <a:ext uri="{FF2B5EF4-FFF2-40B4-BE49-F238E27FC236}">
                <a16:creationId xmlns:a16="http://schemas.microsoft.com/office/drawing/2014/main" id="{D8E99F74-E676-C0AE-CF2F-A38C4FDE5913}"/>
              </a:ext>
            </a:extLst>
          </p:cNvPr>
          <p:cNvSpPr txBox="1"/>
          <p:nvPr userDrawn="1"/>
        </p:nvSpPr>
        <p:spPr>
          <a:xfrm>
            <a:off x="2580217" y="6588419"/>
            <a:ext cx="4745566" cy="167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l-G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Παραδοτέα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64F0C-35D2-34EA-1597-11734A0F1C1C}"/>
              </a:ext>
            </a:extLst>
          </p:cNvPr>
          <p:cNvSpPr txBox="1"/>
          <p:nvPr userDrawn="1"/>
        </p:nvSpPr>
        <p:spPr>
          <a:xfrm>
            <a:off x="9248172" y="648553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A1843-2C61-1CFA-E5F7-312975810C8E}"/>
              </a:ext>
            </a:extLst>
          </p:cNvPr>
          <p:cNvSpPr txBox="1"/>
          <p:nvPr userDrawn="1"/>
        </p:nvSpPr>
        <p:spPr>
          <a:xfrm>
            <a:off x="-3810" y="6312"/>
            <a:ext cx="9906000" cy="369332"/>
          </a:xfrm>
          <a:prstGeom prst="rect">
            <a:avLst/>
          </a:prstGeom>
          <a:solidFill>
            <a:srgbClr val="FFDFA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501B-28A2-65AD-AE34-F0443745FB22}"/>
              </a:ext>
            </a:extLst>
          </p:cNvPr>
          <p:cNvSpPr txBox="1"/>
          <p:nvPr userDrawn="1"/>
        </p:nvSpPr>
        <p:spPr>
          <a:xfrm>
            <a:off x="-3810" y="375644"/>
            <a:ext cx="9906000" cy="683532"/>
          </a:xfrm>
          <a:prstGeom prst="rect">
            <a:avLst/>
          </a:prstGeom>
          <a:solidFill>
            <a:srgbClr val="FFE9CA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n-US" dirty="0"/>
              <a:t>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A500F-1F85-DBB8-6B15-99E580E4B456}"/>
              </a:ext>
            </a:extLst>
          </p:cNvPr>
          <p:cNvCxnSpPr/>
          <p:nvPr userDrawn="1"/>
        </p:nvCxnSpPr>
        <p:spPr>
          <a:xfrm>
            <a:off x="-7970" y="1059176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6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D484-B831-3F27-90D8-5905DEB5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C651-2F05-64FB-C97A-870F38B9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3336-631F-095C-C33B-A09CD82B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E71A-43E3-448C-9CBF-F0D1648BF9CA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E29-BB61-04C9-63C8-4928B94B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F8E8-5EE2-21CC-6D88-C0BF97B2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6138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B269-4F2E-3AB3-A128-97BE29DB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FC53E-D1C9-9CF0-B45E-A42FDA4D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1DE2-63BF-11B6-8339-E6D91B84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52E5-0C80-450A-8744-7CCD71D687F6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3D49-2461-D7D4-4D87-E9CCC4E4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9EFD0-DC11-7C29-3459-D1D2DC6E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5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8473-48FB-DE68-9EB0-FBE45E63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2F91-5772-10F7-F899-435BED081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8A0C-FC3D-5E4C-4941-C973E2E8D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47229-8024-69DE-6368-875D98DA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DDB9-14CD-4563-A3B8-8CCCD38E66E5}" type="datetime1">
              <a:rPr lang="el-GR" smtClean="0"/>
              <a:t>3/12/2024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CA537-9699-7CF5-90E6-763A8E7C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E28B-F214-9C99-86A7-066DEF80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86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A4A6-F302-B473-84B1-0BFFCB44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957BF-3516-86E6-0BBE-9126BB74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90C94-2AD8-8540-997F-D1F64CCF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864A9-C403-6B64-A556-D180A3E0F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ECC05-0EDD-5C0F-ACB9-ACC226E2C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2FD3C-6C3C-41D4-2BC5-795177B3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1B9-A620-4E1E-AAAF-4E09E3B684D7}" type="datetime1">
              <a:rPr lang="el-GR" smtClean="0"/>
              <a:t>3/12/2024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22834-CAAB-4B12-2D0D-AF213B6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BA268-39EA-0EBE-8CEB-6F72BE45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F7C0-A322-4668-96EF-54C8BDE7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03E40-A8A0-01C4-758A-392FBA3B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6D2-962B-4803-8E76-412864BF27D8}" type="datetime1">
              <a:rPr lang="el-GR" smtClean="0"/>
              <a:t>3/12/2024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03BA-3025-01F7-A308-BF3A4D9B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B65FB-CE11-44D3-BA49-5197262D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96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E15A-BBED-EC07-7156-D4BC5C22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CA13-C190-46D7-8DEA-9C7636A1E2A8}" type="datetime1">
              <a:rPr lang="el-GR" smtClean="0"/>
              <a:t>3/12/2024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F115C-90E0-D553-D8A5-54E10ED4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6124-D44C-9718-829C-DFCD9E95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4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97EA-DAC6-ED9B-DD8D-BAD8692D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FEC4-CC54-FBCC-F8E5-393E93F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1117D-D0B1-E5F5-D9A7-FFAB50038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C79A-69C5-F33A-5B27-4565E04E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CBD-CD47-4521-BA04-8778F1897A5A}" type="datetime1">
              <a:rPr lang="el-GR" smtClean="0"/>
              <a:t>3/12/2024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97341-7FE0-3F68-D183-6FE7AF48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2496F-6E08-8194-6555-CA23508A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18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0CB2-CF0B-606E-76C1-6A9CD0EF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A6CB1-3388-1B58-48EF-A535DDC88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D0520-5496-2B6D-25DD-F1AC6EC6C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9EB0A-3583-82B5-99BD-7ADABDE1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2FD-4581-4673-97AC-1A82E0C5D6D0}" type="datetime1">
              <a:rPr lang="el-GR" smtClean="0"/>
              <a:t>3/12/2024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A61E9-7096-0BC2-E499-55C40445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88F8-4F90-23DC-E645-DBEA84E5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05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BAB7E-E95F-26FA-CC38-3B9B4EC7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8895-BBF9-9E4E-43C5-0BCEB818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7165E-FE5C-06B6-43F4-888422F35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E71A-43E3-448C-9CBF-F0D1648BF9CA}" type="datetime1">
              <a:rPr lang="el-GR" smtClean="0"/>
              <a:t>3/12/2024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E4E21-EF5C-D72B-615E-035D58CC5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A10AE-C336-FD92-F68A-E171C845C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5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408553E1-7D07-6213-3CC4-19757393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2" y="0"/>
            <a:ext cx="9899854" cy="6857999"/>
          </a:xfrm>
          <a:prstGeom prst="rect">
            <a:avLst/>
          </a:prstGeom>
        </p:spPr>
      </p:pic>
      <p:sp>
        <p:nvSpPr>
          <p:cNvPr id="4" name="object 87">
            <a:extLst>
              <a:ext uri="{FF2B5EF4-FFF2-40B4-BE49-F238E27FC236}">
                <a16:creationId xmlns:a16="http://schemas.microsoft.com/office/drawing/2014/main" id="{E6F37633-6C30-092E-3D89-E7D011BDAFEC}"/>
              </a:ext>
            </a:extLst>
          </p:cNvPr>
          <p:cNvSpPr/>
          <p:nvPr/>
        </p:nvSpPr>
        <p:spPr>
          <a:xfrm>
            <a:off x="4229830" y="6186155"/>
            <a:ext cx="1174525" cy="434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1885CC-453E-F7E5-5D6A-F8C7409B8716}"/>
              </a:ext>
            </a:extLst>
          </p:cNvPr>
          <p:cNvGrpSpPr/>
          <p:nvPr/>
        </p:nvGrpSpPr>
        <p:grpSpPr>
          <a:xfrm>
            <a:off x="3576201" y="6713490"/>
            <a:ext cx="2411098" cy="80315"/>
            <a:chOff x="2265551" y="8649618"/>
            <a:chExt cx="2411098" cy="80315"/>
          </a:xfrm>
        </p:grpSpPr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DB0C34EC-74FA-2DA9-1966-8025115F213E}"/>
                </a:ext>
              </a:extLst>
            </p:cNvPr>
            <p:cNvSpPr/>
            <p:nvPr/>
          </p:nvSpPr>
          <p:spPr>
            <a:xfrm>
              <a:off x="2265551" y="8653659"/>
              <a:ext cx="59160" cy="57956"/>
            </a:xfrm>
            <a:custGeom>
              <a:avLst/>
              <a:gdLst/>
              <a:ahLst/>
              <a:cxnLst/>
              <a:rect l="l" t="t" r="r" b="b"/>
              <a:pathLst>
                <a:path w="69900" h="68478">
                  <a:moveTo>
                    <a:pt x="11582" y="8839"/>
                  </a:moveTo>
                  <a:lnTo>
                    <a:pt x="11785" y="8839"/>
                  </a:lnTo>
                  <a:lnTo>
                    <a:pt x="14914" y="20444"/>
                  </a:lnTo>
                  <a:lnTo>
                    <a:pt x="18888" y="33001"/>
                  </a:lnTo>
                  <a:lnTo>
                    <a:pt x="19710" y="35458"/>
                  </a:lnTo>
                  <a:lnTo>
                    <a:pt x="30784" y="68072"/>
                  </a:lnTo>
                  <a:lnTo>
                    <a:pt x="37490" y="68072"/>
                  </a:lnTo>
                  <a:lnTo>
                    <a:pt x="49580" y="34848"/>
                  </a:lnTo>
                  <a:lnTo>
                    <a:pt x="54000" y="22261"/>
                  </a:lnTo>
                  <a:lnTo>
                    <a:pt x="57695" y="10609"/>
                  </a:lnTo>
                  <a:lnTo>
                    <a:pt x="58521" y="8839"/>
                  </a:lnTo>
                  <a:lnTo>
                    <a:pt x="58719" y="21070"/>
                  </a:lnTo>
                  <a:lnTo>
                    <a:pt x="59317" y="34244"/>
                  </a:lnTo>
                  <a:lnTo>
                    <a:pt x="59537" y="38404"/>
                  </a:lnTo>
                  <a:lnTo>
                    <a:pt x="61264" y="68478"/>
                  </a:lnTo>
                  <a:lnTo>
                    <a:pt x="69900" y="68478"/>
                  </a:lnTo>
                  <a:lnTo>
                    <a:pt x="65633" y="0"/>
                  </a:lnTo>
                  <a:lnTo>
                    <a:pt x="54355" y="0"/>
                  </a:lnTo>
                  <a:lnTo>
                    <a:pt x="42163" y="33121"/>
                  </a:lnTo>
                  <a:lnTo>
                    <a:pt x="39115" y="41757"/>
                  </a:lnTo>
                  <a:lnTo>
                    <a:pt x="36677" y="49276"/>
                  </a:lnTo>
                  <a:lnTo>
                    <a:pt x="34950" y="56184"/>
                  </a:lnTo>
                  <a:lnTo>
                    <a:pt x="34645" y="56184"/>
                  </a:lnTo>
                  <a:lnTo>
                    <a:pt x="32918" y="49072"/>
                  </a:lnTo>
                  <a:lnTo>
                    <a:pt x="30581" y="41554"/>
                  </a:lnTo>
                  <a:lnTo>
                    <a:pt x="27736" y="33121"/>
                  </a:lnTo>
                  <a:lnTo>
                    <a:pt x="16052" y="0"/>
                  </a:lnTo>
                  <a:lnTo>
                    <a:pt x="4775" y="0"/>
                  </a:lnTo>
                  <a:lnTo>
                    <a:pt x="0" y="68478"/>
                  </a:lnTo>
                  <a:lnTo>
                    <a:pt x="8432" y="68478"/>
                  </a:lnTo>
                  <a:lnTo>
                    <a:pt x="10261" y="39116"/>
                  </a:lnTo>
                  <a:lnTo>
                    <a:pt x="10959" y="25879"/>
                  </a:lnTo>
                  <a:lnTo>
                    <a:pt x="11460" y="13197"/>
                  </a:lnTo>
                  <a:lnTo>
                    <a:pt x="11582" y="883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9" name="object 90">
              <a:extLst>
                <a:ext uri="{FF2B5EF4-FFF2-40B4-BE49-F238E27FC236}">
                  <a16:creationId xmlns:a16="http://schemas.microsoft.com/office/drawing/2014/main" id="{04AA4602-50E8-5187-BC29-663C112B90C3}"/>
                </a:ext>
              </a:extLst>
            </p:cNvPr>
            <p:cNvSpPr/>
            <p:nvPr/>
          </p:nvSpPr>
          <p:spPr>
            <a:xfrm>
              <a:off x="2333051" y="8669053"/>
              <a:ext cx="32761" cy="43510"/>
            </a:xfrm>
            <a:custGeom>
              <a:avLst/>
              <a:gdLst/>
              <a:ahLst/>
              <a:cxnLst/>
              <a:rect l="l" t="t" r="r" b="b"/>
              <a:pathLst>
                <a:path w="38709" h="51409">
                  <a:moveTo>
                    <a:pt x="0" y="30378"/>
                  </a:moveTo>
                  <a:lnTo>
                    <a:pt x="0" y="36474"/>
                  </a:lnTo>
                  <a:lnTo>
                    <a:pt x="6599" y="48054"/>
                  </a:lnTo>
                  <a:lnTo>
                    <a:pt x="20556" y="51409"/>
                  </a:lnTo>
                  <a:lnTo>
                    <a:pt x="27635" y="51409"/>
                  </a:lnTo>
                  <a:lnTo>
                    <a:pt x="34950" y="49479"/>
                  </a:lnTo>
                  <a:lnTo>
                    <a:pt x="38709" y="46939"/>
                  </a:lnTo>
                  <a:lnTo>
                    <a:pt x="37083" y="40843"/>
                  </a:lnTo>
                  <a:lnTo>
                    <a:pt x="34137" y="42570"/>
                  </a:lnTo>
                  <a:lnTo>
                    <a:pt x="28041" y="44602"/>
                  </a:lnTo>
                  <a:lnTo>
                    <a:pt x="15443" y="44602"/>
                  </a:lnTo>
                  <a:lnTo>
                    <a:pt x="9347" y="41452"/>
                  </a:lnTo>
                  <a:lnTo>
                    <a:pt x="9347" y="29768"/>
                  </a:lnTo>
                  <a:lnTo>
                    <a:pt x="15951" y="27330"/>
                  </a:lnTo>
                  <a:lnTo>
                    <a:pt x="30987" y="27330"/>
                  </a:lnTo>
                  <a:lnTo>
                    <a:pt x="30987" y="20929"/>
                  </a:lnTo>
                  <a:lnTo>
                    <a:pt x="17373" y="20929"/>
                  </a:lnTo>
                  <a:lnTo>
                    <a:pt x="11379" y="18795"/>
                  </a:lnTo>
                  <a:lnTo>
                    <a:pt x="11379" y="9448"/>
                  </a:lnTo>
                  <a:lnTo>
                    <a:pt x="15951" y="6603"/>
                  </a:lnTo>
                  <a:lnTo>
                    <a:pt x="27736" y="6603"/>
                  </a:lnTo>
                  <a:lnTo>
                    <a:pt x="33019" y="8331"/>
                  </a:lnTo>
                  <a:lnTo>
                    <a:pt x="35051" y="9651"/>
                  </a:lnTo>
                  <a:lnTo>
                    <a:pt x="36982" y="3759"/>
                  </a:lnTo>
                  <a:lnTo>
                    <a:pt x="33426" y="1320"/>
                  </a:lnTo>
                  <a:lnTo>
                    <a:pt x="28447" y="0"/>
                  </a:lnTo>
                  <a:lnTo>
                    <a:pt x="8940" y="0"/>
                  </a:lnTo>
                  <a:lnTo>
                    <a:pt x="2438" y="6807"/>
                  </a:lnTo>
                  <a:lnTo>
                    <a:pt x="2438" y="18186"/>
                  </a:lnTo>
                  <a:lnTo>
                    <a:pt x="5689" y="22250"/>
                  </a:lnTo>
                  <a:lnTo>
                    <a:pt x="12191" y="23672"/>
                  </a:lnTo>
                  <a:lnTo>
                    <a:pt x="12191" y="24180"/>
                  </a:lnTo>
                  <a:lnTo>
                    <a:pt x="4978" y="25298"/>
                  </a:lnTo>
                  <a:lnTo>
                    <a:pt x="0" y="3037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0" name="object 91">
              <a:extLst>
                <a:ext uri="{FF2B5EF4-FFF2-40B4-BE49-F238E27FC236}">
                  <a16:creationId xmlns:a16="http://schemas.microsoft.com/office/drawing/2014/main" id="{645AD0C0-8CBD-131A-A94B-CCDB6F925786}"/>
                </a:ext>
              </a:extLst>
            </p:cNvPr>
            <p:cNvSpPr/>
            <p:nvPr/>
          </p:nvSpPr>
          <p:spPr>
            <a:xfrm>
              <a:off x="238524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1" name="object 92">
              <a:extLst>
                <a:ext uri="{FF2B5EF4-FFF2-40B4-BE49-F238E27FC236}">
                  <a16:creationId xmlns:a16="http://schemas.microsoft.com/office/drawing/2014/main" id="{F9C770FE-7BB2-198B-A6F5-BB75BD9158A5}"/>
                </a:ext>
              </a:extLst>
            </p:cNvPr>
            <p:cNvSpPr/>
            <p:nvPr/>
          </p:nvSpPr>
          <p:spPr>
            <a:xfrm>
              <a:off x="2426349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2" name="object 93">
              <a:extLst>
                <a:ext uri="{FF2B5EF4-FFF2-40B4-BE49-F238E27FC236}">
                  <a16:creationId xmlns:a16="http://schemas.microsoft.com/office/drawing/2014/main" id="{2CB7531F-4E3C-3FC3-F3CB-2DD3DDADD319}"/>
                </a:ext>
              </a:extLst>
            </p:cNvPr>
            <p:cNvSpPr/>
            <p:nvPr/>
          </p:nvSpPr>
          <p:spPr>
            <a:xfrm>
              <a:off x="2490494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3" name="object 94">
              <a:extLst>
                <a:ext uri="{FF2B5EF4-FFF2-40B4-BE49-F238E27FC236}">
                  <a16:creationId xmlns:a16="http://schemas.microsoft.com/office/drawing/2014/main" id="{B37B8265-9E60-AD9C-FF79-2BBF0CAD08E8}"/>
                </a:ext>
              </a:extLst>
            </p:cNvPr>
            <p:cNvSpPr/>
            <p:nvPr/>
          </p:nvSpPr>
          <p:spPr>
            <a:xfrm>
              <a:off x="2539681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4" name="object 95">
              <a:extLst>
                <a:ext uri="{FF2B5EF4-FFF2-40B4-BE49-F238E27FC236}">
                  <a16:creationId xmlns:a16="http://schemas.microsoft.com/office/drawing/2014/main" id="{B3EAD2C4-8FDD-CA33-588F-9D84BE008D22}"/>
                </a:ext>
              </a:extLst>
            </p:cNvPr>
            <p:cNvSpPr/>
            <p:nvPr/>
          </p:nvSpPr>
          <p:spPr>
            <a:xfrm>
              <a:off x="2579407" y="8669997"/>
              <a:ext cx="38609" cy="58644"/>
            </a:xfrm>
            <a:custGeom>
              <a:avLst/>
              <a:gdLst/>
              <a:ahLst/>
              <a:cxnLst/>
              <a:rect l="l" t="t" r="r" b="b"/>
              <a:pathLst>
                <a:path w="45618" h="69291">
                  <a:moveTo>
                    <a:pt x="27940" y="69291"/>
                  </a:moveTo>
                  <a:lnTo>
                    <a:pt x="27940" y="54762"/>
                  </a:lnTo>
                  <a:lnTo>
                    <a:pt x="27635" y="48971"/>
                  </a:lnTo>
                  <a:lnTo>
                    <a:pt x="28244" y="46532"/>
                  </a:lnTo>
                  <a:lnTo>
                    <a:pt x="35508" y="34488"/>
                  </a:lnTo>
                  <a:lnTo>
                    <a:pt x="41312" y="22263"/>
                  </a:lnTo>
                  <a:lnTo>
                    <a:pt x="44874" y="10537"/>
                  </a:lnTo>
                  <a:lnTo>
                    <a:pt x="45618" y="3352"/>
                  </a:lnTo>
                  <a:lnTo>
                    <a:pt x="45313" y="0"/>
                  </a:lnTo>
                  <a:lnTo>
                    <a:pt x="36880" y="0"/>
                  </a:lnTo>
                  <a:lnTo>
                    <a:pt x="36982" y="3454"/>
                  </a:lnTo>
                  <a:lnTo>
                    <a:pt x="34834" y="16511"/>
                  </a:lnTo>
                  <a:lnTo>
                    <a:pt x="30002" y="29150"/>
                  </a:lnTo>
                  <a:lnTo>
                    <a:pt x="25400" y="38303"/>
                  </a:lnTo>
                  <a:lnTo>
                    <a:pt x="24993" y="38303"/>
                  </a:lnTo>
                  <a:lnTo>
                    <a:pt x="21133" y="24222"/>
                  </a:lnTo>
                  <a:lnTo>
                    <a:pt x="16066" y="11343"/>
                  </a:lnTo>
                  <a:lnTo>
                    <a:pt x="11085" y="1626"/>
                  </a:lnTo>
                  <a:lnTo>
                    <a:pt x="10058" y="0"/>
                  </a:lnTo>
                  <a:lnTo>
                    <a:pt x="0" y="0"/>
                  </a:lnTo>
                  <a:lnTo>
                    <a:pt x="5036" y="8607"/>
                  </a:lnTo>
                  <a:lnTo>
                    <a:pt x="10676" y="20349"/>
                  </a:lnTo>
                  <a:lnTo>
                    <a:pt x="15646" y="33892"/>
                  </a:lnTo>
                  <a:lnTo>
                    <a:pt x="17373" y="40436"/>
                  </a:lnTo>
                  <a:lnTo>
                    <a:pt x="19187" y="53219"/>
                  </a:lnTo>
                  <a:lnTo>
                    <a:pt x="19202" y="69291"/>
                  </a:lnTo>
                  <a:lnTo>
                    <a:pt x="27940" y="692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5" name="object 96">
              <a:extLst>
                <a:ext uri="{FF2B5EF4-FFF2-40B4-BE49-F238E27FC236}">
                  <a16:creationId xmlns:a16="http://schemas.microsoft.com/office/drawing/2014/main" id="{CEF203B8-AB82-F9E0-E667-8B114105409A}"/>
                </a:ext>
              </a:extLst>
            </p:cNvPr>
            <p:cNvSpPr/>
            <p:nvPr/>
          </p:nvSpPr>
          <p:spPr>
            <a:xfrm>
              <a:off x="2620766" y="8669999"/>
              <a:ext cx="38007" cy="59934"/>
            </a:xfrm>
            <a:custGeom>
              <a:avLst/>
              <a:gdLst/>
              <a:ahLst/>
              <a:cxnLst/>
              <a:rect l="l" t="t" r="r" b="b"/>
              <a:pathLst>
                <a:path w="44907" h="70815">
                  <a:moveTo>
                    <a:pt x="22758" y="26517"/>
                  </a:moveTo>
                  <a:lnTo>
                    <a:pt x="10261" y="0"/>
                  </a:lnTo>
                  <a:lnTo>
                    <a:pt x="711" y="0"/>
                  </a:lnTo>
                  <a:lnTo>
                    <a:pt x="17576" y="33324"/>
                  </a:lnTo>
                  <a:lnTo>
                    <a:pt x="0" y="68478"/>
                  </a:lnTo>
                  <a:lnTo>
                    <a:pt x="7620" y="70815"/>
                  </a:lnTo>
                  <a:lnTo>
                    <a:pt x="16865" y="51206"/>
                  </a:lnTo>
                  <a:lnTo>
                    <a:pt x="18694" y="47244"/>
                  </a:lnTo>
                  <a:lnTo>
                    <a:pt x="20218" y="43688"/>
                  </a:lnTo>
                  <a:lnTo>
                    <a:pt x="21539" y="40741"/>
                  </a:lnTo>
                  <a:lnTo>
                    <a:pt x="21945" y="40741"/>
                  </a:lnTo>
                  <a:lnTo>
                    <a:pt x="36576" y="70815"/>
                  </a:lnTo>
                  <a:lnTo>
                    <a:pt x="44907" y="68580"/>
                  </a:lnTo>
                  <a:lnTo>
                    <a:pt x="27025" y="33223"/>
                  </a:lnTo>
                  <a:lnTo>
                    <a:pt x="44399" y="0"/>
                  </a:lnTo>
                  <a:lnTo>
                    <a:pt x="35661" y="0"/>
                  </a:lnTo>
                  <a:lnTo>
                    <a:pt x="28346" y="15646"/>
                  </a:lnTo>
                  <a:lnTo>
                    <a:pt x="26212" y="19913"/>
                  </a:lnTo>
                  <a:lnTo>
                    <a:pt x="24587" y="23368"/>
                  </a:lnTo>
                  <a:lnTo>
                    <a:pt x="23164" y="26517"/>
                  </a:lnTo>
                  <a:lnTo>
                    <a:pt x="22758" y="2651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6" name="object 97">
              <a:extLst>
                <a:ext uri="{FF2B5EF4-FFF2-40B4-BE49-F238E27FC236}">
                  <a16:creationId xmlns:a16="http://schemas.microsoft.com/office/drawing/2014/main" id="{11FDEEDF-BE63-E64A-B36F-F33524DB6FC7}"/>
                </a:ext>
              </a:extLst>
            </p:cNvPr>
            <p:cNvSpPr/>
            <p:nvPr/>
          </p:nvSpPr>
          <p:spPr>
            <a:xfrm>
              <a:off x="2664102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7" name="object 98">
              <a:extLst>
                <a:ext uri="{FF2B5EF4-FFF2-40B4-BE49-F238E27FC236}">
                  <a16:creationId xmlns:a16="http://schemas.microsoft.com/office/drawing/2014/main" id="{11AB56D2-A607-BFBB-BA05-64CB8A411DB6}"/>
                </a:ext>
              </a:extLst>
            </p:cNvPr>
            <p:cNvSpPr/>
            <p:nvPr/>
          </p:nvSpPr>
          <p:spPr>
            <a:xfrm>
              <a:off x="271174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8" name="object 99">
              <a:extLst>
                <a:ext uri="{FF2B5EF4-FFF2-40B4-BE49-F238E27FC236}">
                  <a16:creationId xmlns:a16="http://schemas.microsoft.com/office/drawing/2014/main" id="{4FBFAC38-748B-7801-D921-F6F83F778C23}"/>
                </a:ext>
              </a:extLst>
            </p:cNvPr>
            <p:cNvSpPr/>
            <p:nvPr/>
          </p:nvSpPr>
          <p:spPr>
            <a:xfrm>
              <a:off x="2760666" y="8669997"/>
              <a:ext cx="38952" cy="58644"/>
            </a:xfrm>
            <a:custGeom>
              <a:avLst/>
              <a:gdLst/>
              <a:ahLst/>
              <a:cxnLst/>
              <a:rect l="l" t="t" r="r" b="b"/>
              <a:pathLst>
                <a:path w="46024" h="69291">
                  <a:moveTo>
                    <a:pt x="8839" y="0"/>
                  </a:moveTo>
                  <a:lnTo>
                    <a:pt x="0" y="0"/>
                  </a:lnTo>
                  <a:lnTo>
                    <a:pt x="0" y="59029"/>
                  </a:lnTo>
                  <a:lnTo>
                    <a:pt x="406" y="66243"/>
                  </a:lnTo>
                  <a:lnTo>
                    <a:pt x="1422" y="69291"/>
                  </a:lnTo>
                  <a:lnTo>
                    <a:pt x="9448" y="69291"/>
                  </a:lnTo>
                  <a:lnTo>
                    <a:pt x="8432" y="65227"/>
                  </a:lnTo>
                  <a:lnTo>
                    <a:pt x="8331" y="44704"/>
                  </a:lnTo>
                  <a:lnTo>
                    <a:pt x="10464" y="48463"/>
                  </a:lnTo>
                  <a:lnTo>
                    <a:pt x="14630" y="50088"/>
                  </a:lnTo>
                  <a:lnTo>
                    <a:pt x="26415" y="50088"/>
                  </a:lnTo>
                  <a:lnTo>
                    <a:pt x="31191" y="45415"/>
                  </a:lnTo>
                  <a:lnTo>
                    <a:pt x="33223" y="41554"/>
                  </a:lnTo>
                  <a:lnTo>
                    <a:pt x="33527" y="41554"/>
                  </a:lnTo>
                  <a:lnTo>
                    <a:pt x="34340" y="47853"/>
                  </a:lnTo>
                  <a:lnTo>
                    <a:pt x="37896" y="50292"/>
                  </a:lnTo>
                  <a:lnTo>
                    <a:pt x="42265" y="50292"/>
                  </a:lnTo>
                  <a:lnTo>
                    <a:pt x="45313" y="49885"/>
                  </a:lnTo>
                  <a:lnTo>
                    <a:pt x="46024" y="43383"/>
                  </a:lnTo>
                  <a:lnTo>
                    <a:pt x="42468" y="43180"/>
                  </a:lnTo>
                  <a:lnTo>
                    <a:pt x="41351" y="41046"/>
                  </a:lnTo>
                  <a:lnTo>
                    <a:pt x="41351" y="0"/>
                  </a:lnTo>
                  <a:lnTo>
                    <a:pt x="32511" y="0"/>
                  </a:lnTo>
                  <a:lnTo>
                    <a:pt x="32511" y="30175"/>
                  </a:lnTo>
                  <a:lnTo>
                    <a:pt x="32207" y="33426"/>
                  </a:lnTo>
                  <a:lnTo>
                    <a:pt x="31699" y="34747"/>
                  </a:lnTo>
                  <a:lnTo>
                    <a:pt x="30073" y="38709"/>
                  </a:lnTo>
                  <a:lnTo>
                    <a:pt x="25806" y="42976"/>
                  </a:lnTo>
                  <a:lnTo>
                    <a:pt x="12090" y="42976"/>
                  </a:lnTo>
                  <a:lnTo>
                    <a:pt x="8839" y="3667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9" name="object 100">
              <a:extLst>
                <a:ext uri="{FF2B5EF4-FFF2-40B4-BE49-F238E27FC236}">
                  <a16:creationId xmlns:a16="http://schemas.microsoft.com/office/drawing/2014/main" id="{626CE96C-D820-8D9D-EF7B-E556040FBCDE}"/>
                </a:ext>
              </a:extLst>
            </p:cNvPr>
            <p:cNvSpPr/>
            <p:nvPr/>
          </p:nvSpPr>
          <p:spPr>
            <a:xfrm>
              <a:off x="2805210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0" name="object 101">
              <a:extLst>
                <a:ext uri="{FF2B5EF4-FFF2-40B4-BE49-F238E27FC236}">
                  <a16:creationId xmlns:a16="http://schemas.microsoft.com/office/drawing/2014/main" id="{C542C8CE-03DC-0E88-0627-622BDFE1846C}"/>
                </a:ext>
              </a:extLst>
            </p:cNvPr>
            <p:cNvSpPr/>
            <p:nvPr/>
          </p:nvSpPr>
          <p:spPr>
            <a:xfrm>
              <a:off x="284880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1" name="object 102">
              <a:extLst>
                <a:ext uri="{FF2B5EF4-FFF2-40B4-BE49-F238E27FC236}">
                  <a16:creationId xmlns:a16="http://schemas.microsoft.com/office/drawing/2014/main" id="{B321002B-D46D-D6E3-2FF4-797ECBAECF93}"/>
                </a:ext>
              </a:extLst>
            </p:cNvPr>
            <p:cNvSpPr/>
            <p:nvPr/>
          </p:nvSpPr>
          <p:spPr>
            <a:xfrm>
              <a:off x="2887070" y="8669053"/>
              <a:ext cx="40672" cy="43510"/>
            </a:xfrm>
            <a:custGeom>
              <a:avLst/>
              <a:gdLst/>
              <a:ahLst/>
              <a:cxnLst/>
              <a:rect l="l" t="t" r="r" b="b"/>
              <a:pathLst>
                <a:path w="48056" h="51409">
                  <a:moveTo>
                    <a:pt x="38912" y="25603"/>
                  </a:moveTo>
                  <a:lnTo>
                    <a:pt x="38912" y="36677"/>
                  </a:lnTo>
                  <a:lnTo>
                    <a:pt x="35897" y="48312"/>
                  </a:lnTo>
                  <a:lnTo>
                    <a:pt x="45195" y="38604"/>
                  </a:lnTo>
                  <a:lnTo>
                    <a:pt x="48056" y="25298"/>
                  </a:lnTo>
                  <a:lnTo>
                    <a:pt x="44452" y="10958"/>
                  </a:lnTo>
                  <a:lnTo>
                    <a:pt x="34619" y="2088"/>
                  </a:lnTo>
                  <a:lnTo>
                    <a:pt x="24383" y="0"/>
                  </a:lnTo>
                  <a:lnTo>
                    <a:pt x="34747" y="6705"/>
                  </a:lnTo>
                  <a:lnTo>
                    <a:pt x="38912" y="17271"/>
                  </a:lnTo>
                  <a:lnTo>
                    <a:pt x="38912" y="25603"/>
                  </a:lnTo>
                  <a:close/>
                </a:path>
                <a:path w="48056" h="51409">
                  <a:moveTo>
                    <a:pt x="38912" y="36677"/>
                  </a:moveTo>
                  <a:lnTo>
                    <a:pt x="32511" y="44703"/>
                  </a:lnTo>
                  <a:lnTo>
                    <a:pt x="15239" y="44703"/>
                  </a:lnTo>
                  <a:lnTo>
                    <a:pt x="9042" y="36575"/>
                  </a:lnTo>
                  <a:lnTo>
                    <a:pt x="9042" y="16459"/>
                  </a:lnTo>
                  <a:lnTo>
                    <a:pt x="13614" y="6705"/>
                  </a:lnTo>
                  <a:lnTo>
                    <a:pt x="34747" y="6705"/>
                  </a:lnTo>
                  <a:lnTo>
                    <a:pt x="24383" y="0"/>
                  </a:lnTo>
                  <a:lnTo>
                    <a:pt x="11299" y="3531"/>
                  </a:lnTo>
                  <a:lnTo>
                    <a:pt x="2507" y="13613"/>
                  </a:lnTo>
                  <a:lnTo>
                    <a:pt x="0" y="26111"/>
                  </a:lnTo>
                  <a:lnTo>
                    <a:pt x="3795" y="40699"/>
                  </a:lnTo>
                  <a:lnTo>
                    <a:pt x="13752" y="49422"/>
                  </a:lnTo>
                  <a:lnTo>
                    <a:pt x="23571" y="51409"/>
                  </a:lnTo>
                  <a:lnTo>
                    <a:pt x="35897" y="48312"/>
                  </a:lnTo>
                  <a:lnTo>
                    <a:pt x="38912" y="3667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2" name="object 103">
              <a:extLst>
                <a:ext uri="{FF2B5EF4-FFF2-40B4-BE49-F238E27FC236}">
                  <a16:creationId xmlns:a16="http://schemas.microsoft.com/office/drawing/2014/main" id="{8D2FF0B3-B7B8-7754-45AD-4B067EA77760}"/>
                </a:ext>
              </a:extLst>
            </p:cNvPr>
            <p:cNvSpPr/>
            <p:nvPr/>
          </p:nvSpPr>
          <p:spPr>
            <a:xfrm>
              <a:off x="293427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3" name="object 104">
              <a:extLst>
                <a:ext uri="{FF2B5EF4-FFF2-40B4-BE49-F238E27FC236}">
                  <a16:creationId xmlns:a16="http://schemas.microsoft.com/office/drawing/2014/main" id="{C0477A5D-B46F-C0F5-02FA-8E24117B82CA}"/>
                </a:ext>
              </a:extLst>
            </p:cNvPr>
            <p:cNvSpPr/>
            <p:nvPr/>
          </p:nvSpPr>
          <p:spPr>
            <a:xfrm>
              <a:off x="2981227" y="8652629"/>
              <a:ext cx="40672" cy="59934"/>
            </a:xfrm>
            <a:custGeom>
              <a:avLst/>
              <a:gdLst/>
              <a:ahLst/>
              <a:cxnLst/>
              <a:rect l="l" t="t" r="r" b="b"/>
              <a:pathLst>
                <a:path w="48056" h="70815">
                  <a:moveTo>
                    <a:pt x="38912" y="56083"/>
                  </a:moveTo>
                  <a:lnTo>
                    <a:pt x="32511" y="64109"/>
                  </a:lnTo>
                  <a:lnTo>
                    <a:pt x="15239" y="64109"/>
                  </a:lnTo>
                  <a:lnTo>
                    <a:pt x="9042" y="55981"/>
                  </a:lnTo>
                  <a:lnTo>
                    <a:pt x="9042" y="35864"/>
                  </a:lnTo>
                  <a:lnTo>
                    <a:pt x="13614" y="26111"/>
                  </a:lnTo>
                  <a:lnTo>
                    <a:pt x="34747" y="26111"/>
                  </a:lnTo>
                  <a:lnTo>
                    <a:pt x="24383" y="19405"/>
                  </a:lnTo>
                  <a:lnTo>
                    <a:pt x="11299" y="22936"/>
                  </a:lnTo>
                  <a:lnTo>
                    <a:pt x="2507" y="33019"/>
                  </a:lnTo>
                  <a:lnTo>
                    <a:pt x="0" y="45516"/>
                  </a:lnTo>
                  <a:lnTo>
                    <a:pt x="3795" y="60105"/>
                  </a:lnTo>
                  <a:lnTo>
                    <a:pt x="13752" y="68827"/>
                  </a:lnTo>
                  <a:lnTo>
                    <a:pt x="23571" y="70815"/>
                  </a:lnTo>
                  <a:lnTo>
                    <a:pt x="35897" y="67718"/>
                  </a:lnTo>
                  <a:lnTo>
                    <a:pt x="38912" y="56083"/>
                  </a:lnTo>
                  <a:close/>
                </a:path>
                <a:path w="48056" h="70815">
                  <a:moveTo>
                    <a:pt x="25501" y="0"/>
                  </a:moveTo>
                  <a:lnTo>
                    <a:pt x="20116" y="14528"/>
                  </a:lnTo>
                  <a:lnTo>
                    <a:pt x="26009" y="14528"/>
                  </a:lnTo>
                  <a:lnTo>
                    <a:pt x="34543" y="0"/>
                  </a:lnTo>
                  <a:lnTo>
                    <a:pt x="25501" y="0"/>
                  </a:lnTo>
                  <a:close/>
                </a:path>
                <a:path w="48056" h="70815">
                  <a:moveTo>
                    <a:pt x="38912" y="45008"/>
                  </a:moveTo>
                  <a:lnTo>
                    <a:pt x="38912" y="56083"/>
                  </a:lnTo>
                  <a:lnTo>
                    <a:pt x="35897" y="67718"/>
                  </a:lnTo>
                  <a:lnTo>
                    <a:pt x="45195" y="58009"/>
                  </a:lnTo>
                  <a:lnTo>
                    <a:pt x="48056" y="44703"/>
                  </a:lnTo>
                  <a:lnTo>
                    <a:pt x="44452" y="30363"/>
                  </a:lnTo>
                  <a:lnTo>
                    <a:pt x="34619" y="21494"/>
                  </a:lnTo>
                  <a:lnTo>
                    <a:pt x="24383" y="19405"/>
                  </a:lnTo>
                  <a:lnTo>
                    <a:pt x="34747" y="26111"/>
                  </a:lnTo>
                  <a:lnTo>
                    <a:pt x="38912" y="36677"/>
                  </a:lnTo>
                  <a:lnTo>
                    <a:pt x="38912" y="4500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4" name="object 105">
              <a:extLst>
                <a:ext uri="{FF2B5EF4-FFF2-40B4-BE49-F238E27FC236}">
                  <a16:creationId xmlns:a16="http://schemas.microsoft.com/office/drawing/2014/main" id="{450B36FB-70FE-6933-214C-BAE3CE27C500}"/>
                </a:ext>
              </a:extLst>
            </p:cNvPr>
            <p:cNvSpPr/>
            <p:nvPr/>
          </p:nvSpPr>
          <p:spPr>
            <a:xfrm>
              <a:off x="302422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5" name="object 106">
              <a:extLst>
                <a:ext uri="{FF2B5EF4-FFF2-40B4-BE49-F238E27FC236}">
                  <a16:creationId xmlns:a16="http://schemas.microsoft.com/office/drawing/2014/main" id="{CDC949F4-9DE2-36C9-B39B-0D38C93A1266}"/>
                </a:ext>
              </a:extLst>
            </p:cNvPr>
            <p:cNvSpPr/>
            <p:nvPr/>
          </p:nvSpPr>
          <p:spPr>
            <a:xfrm>
              <a:off x="3065327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F8FB3D0C-8276-D921-F6DB-93711AC2267D}"/>
                </a:ext>
              </a:extLst>
            </p:cNvPr>
            <p:cNvSpPr/>
            <p:nvPr/>
          </p:nvSpPr>
          <p:spPr>
            <a:xfrm>
              <a:off x="31112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7" name="object 108">
              <a:extLst>
                <a:ext uri="{FF2B5EF4-FFF2-40B4-BE49-F238E27FC236}">
                  <a16:creationId xmlns:a16="http://schemas.microsoft.com/office/drawing/2014/main" id="{A7447D84-110E-41D3-4B09-B72C693011DA}"/>
                </a:ext>
              </a:extLst>
            </p:cNvPr>
            <p:cNvSpPr/>
            <p:nvPr/>
          </p:nvSpPr>
          <p:spPr>
            <a:xfrm>
              <a:off x="3161116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8" name="object 109">
              <a:extLst>
                <a:ext uri="{FF2B5EF4-FFF2-40B4-BE49-F238E27FC236}">
                  <a16:creationId xmlns:a16="http://schemas.microsoft.com/office/drawing/2014/main" id="{0EB40E4C-CA1F-15EF-B174-00698663E173}"/>
                </a:ext>
              </a:extLst>
            </p:cNvPr>
            <p:cNvSpPr/>
            <p:nvPr/>
          </p:nvSpPr>
          <p:spPr>
            <a:xfrm>
              <a:off x="3221477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9" name="object 110">
              <a:extLst>
                <a:ext uri="{FF2B5EF4-FFF2-40B4-BE49-F238E27FC236}">
                  <a16:creationId xmlns:a16="http://schemas.microsoft.com/office/drawing/2014/main" id="{213C9D31-9C96-809D-F29B-98733C30103F}"/>
                </a:ext>
              </a:extLst>
            </p:cNvPr>
            <p:cNvSpPr/>
            <p:nvPr/>
          </p:nvSpPr>
          <p:spPr>
            <a:xfrm>
              <a:off x="326258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0" name="object 111">
              <a:extLst>
                <a:ext uri="{FF2B5EF4-FFF2-40B4-BE49-F238E27FC236}">
                  <a16:creationId xmlns:a16="http://schemas.microsoft.com/office/drawing/2014/main" id="{F6A5C9A8-954C-6A34-C397-9EF2958C8B86}"/>
                </a:ext>
              </a:extLst>
            </p:cNvPr>
            <p:cNvSpPr/>
            <p:nvPr/>
          </p:nvSpPr>
          <p:spPr>
            <a:xfrm>
              <a:off x="3308500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1" name="object 112">
              <a:extLst>
                <a:ext uri="{FF2B5EF4-FFF2-40B4-BE49-F238E27FC236}">
                  <a16:creationId xmlns:a16="http://schemas.microsoft.com/office/drawing/2014/main" id="{03D1F377-21CE-9E01-74B2-D55AAB31C803}"/>
                </a:ext>
              </a:extLst>
            </p:cNvPr>
            <p:cNvSpPr/>
            <p:nvPr/>
          </p:nvSpPr>
          <p:spPr>
            <a:xfrm>
              <a:off x="3365853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2" name="object 113">
              <a:extLst>
                <a:ext uri="{FF2B5EF4-FFF2-40B4-BE49-F238E27FC236}">
                  <a16:creationId xmlns:a16="http://schemas.microsoft.com/office/drawing/2014/main" id="{F2DADA68-0F41-EBF2-5A11-95247383EC47}"/>
                </a:ext>
              </a:extLst>
            </p:cNvPr>
            <p:cNvSpPr/>
            <p:nvPr/>
          </p:nvSpPr>
          <p:spPr>
            <a:xfrm>
              <a:off x="3402227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3" name="object 114">
              <a:extLst>
                <a:ext uri="{FF2B5EF4-FFF2-40B4-BE49-F238E27FC236}">
                  <a16:creationId xmlns:a16="http://schemas.microsoft.com/office/drawing/2014/main" id="{AF52EAA0-391F-2186-1514-5325FF5E2676}"/>
                </a:ext>
              </a:extLst>
            </p:cNvPr>
            <p:cNvSpPr/>
            <p:nvPr/>
          </p:nvSpPr>
          <p:spPr>
            <a:xfrm>
              <a:off x="3442814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4" name="object 115">
              <a:extLst>
                <a:ext uri="{FF2B5EF4-FFF2-40B4-BE49-F238E27FC236}">
                  <a16:creationId xmlns:a16="http://schemas.microsoft.com/office/drawing/2014/main" id="{B96C5CBA-6366-9CFE-75DB-B5D644593213}"/>
                </a:ext>
              </a:extLst>
            </p:cNvPr>
            <p:cNvSpPr/>
            <p:nvPr/>
          </p:nvSpPr>
          <p:spPr>
            <a:xfrm>
              <a:off x="3485548" y="8652629"/>
              <a:ext cx="41790" cy="59934"/>
            </a:xfrm>
            <a:custGeom>
              <a:avLst/>
              <a:gdLst/>
              <a:ahLst/>
              <a:cxnLst/>
              <a:rect l="l" t="t" r="r" b="b"/>
              <a:pathLst>
                <a:path w="49377" h="70815">
                  <a:moveTo>
                    <a:pt x="25196" y="0"/>
                  </a:moveTo>
                  <a:lnTo>
                    <a:pt x="19710" y="14528"/>
                  </a:lnTo>
                  <a:lnTo>
                    <a:pt x="25704" y="14528"/>
                  </a:lnTo>
                  <a:lnTo>
                    <a:pt x="34137" y="0"/>
                  </a:lnTo>
                  <a:lnTo>
                    <a:pt x="25196" y="0"/>
                  </a:lnTo>
                  <a:close/>
                </a:path>
                <a:path w="49377" h="70815">
                  <a:moveTo>
                    <a:pt x="29565" y="26415"/>
                  </a:moveTo>
                  <a:lnTo>
                    <a:pt x="34442" y="32410"/>
                  </a:lnTo>
                  <a:lnTo>
                    <a:pt x="35661" y="39014"/>
                  </a:lnTo>
                  <a:lnTo>
                    <a:pt x="36067" y="42367"/>
                  </a:lnTo>
                  <a:lnTo>
                    <a:pt x="36880" y="60451"/>
                  </a:lnTo>
                  <a:lnTo>
                    <a:pt x="37185" y="60451"/>
                  </a:lnTo>
                  <a:lnTo>
                    <a:pt x="37693" y="67970"/>
                  </a:lnTo>
                  <a:lnTo>
                    <a:pt x="41249" y="70815"/>
                  </a:lnTo>
                  <a:lnTo>
                    <a:pt x="45618" y="70815"/>
                  </a:lnTo>
                  <a:lnTo>
                    <a:pt x="48666" y="70408"/>
                  </a:lnTo>
                  <a:lnTo>
                    <a:pt x="49377" y="64007"/>
                  </a:lnTo>
                  <a:lnTo>
                    <a:pt x="45923" y="63906"/>
                  </a:lnTo>
                  <a:lnTo>
                    <a:pt x="44500" y="61467"/>
                  </a:lnTo>
                  <a:lnTo>
                    <a:pt x="44500" y="55676"/>
                  </a:lnTo>
                  <a:lnTo>
                    <a:pt x="44766" y="40738"/>
                  </a:lnTo>
                  <a:lnTo>
                    <a:pt x="45351" y="27220"/>
                  </a:lnTo>
                  <a:lnTo>
                    <a:pt x="45821" y="20523"/>
                  </a:lnTo>
                  <a:lnTo>
                    <a:pt x="38404" y="20523"/>
                  </a:lnTo>
                  <a:lnTo>
                    <a:pt x="37693" y="25399"/>
                  </a:lnTo>
                  <a:lnTo>
                    <a:pt x="37490" y="29260"/>
                  </a:lnTo>
                  <a:lnTo>
                    <a:pt x="37083" y="29260"/>
                  </a:lnTo>
                  <a:lnTo>
                    <a:pt x="34442" y="23063"/>
                  </a:lnTo>
                  <a:lnTo>
                    <a:pt x="29565" y="26415"/>
                  </a:lnTo>
                  <a:close/>
                </a:path>
                <a:path w="49377" h="70815">
                  <a:moveTo>
                    <a:pt x="36067" y="47040"/>
                  </a:moveTo>
                  <a:lnTo>
                    <a:pt x="35458" y="51206"/>
                  </a:lnTo>
                  <a:lnTo>
                    <a:pt x="33934" y="57708"/>
                  </a:lnTo>
                  <a:lnTo>
                    <a:pt x="28549" y="63703"/>
                  </a:lnTo>
                  <a:lnTo>
                    <a:pt x="13817" y="63703"/>
                  </a:lnTo>
                  <a:lnTo>
                    <a:pt x="9042" y="55168"/>
                  </a:lnTo>
                  <a:lnTo>
                    <a:pt x="9042" y="34645"/>
                  </a:lnTo>
                  <a:lnTo>
                    <a:pt x="14731" y="26415"/>
                  </a:lnTo>
                  <a:lnTo>
                    <a:pt x="29565" y="26415"/>
                  </a:lnTo>
                  <a:lnTo>
                    <a:pt x="34442" y="23063"/>
                  </a:lnTo>
                  <a:lnTo>
                    <a:pt x="29057" y="19405"/>
                  </a:lnTo>
                  <a:lnTo>
                    <a:pt x="21945" y="19405"/>
                  </a:lnTo>
                  <a:lnTo>
                    <a:pt x="10219" y="23461"/>
                  </a:lnTo>
                  <a:lnTo>
                    <a:pt x="2050" y="34581"/>
                  </a:lnTo>
                  <a:lnTo>
                    <a:pt x="0" y="46126"/>
                  </a:lnTo>
                  <a:lnTo>
                    <a:pt x="3694" y="61232"/>
                  </a:lnTo>
                  <a:lnTo>
                    <a:pt x="13463" y="69654"/>
                  </a:lnTo>
                  <a:lnTo>
                    <a:pt x="20116" y="70815"/>
                  </a:lnTo>
                  <a:lnTo>
                    <a:pt x="27939" y="70815"/>
                  </a:lnTo>
                  <a:lnTo>
                    <a:pt x="33629" y="66344"/>
                  </a:lnTo>
                  <a:lnTo>
                    <a:pt x="36880" y="60451"/>
                  </a:lnTo>
                  <a:lnTo>
                    <a:pt x="36067" y="42367"/>
                  </a:lnTo>
                  <a:lnTo>
                    <a:pt x="36067" y="4704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5" name="object 116">
              <a:extLst>
                <a:ext uri="{FF2B5EF4-FFF2-40B4-BE49-F238E27FC236}">
                  <a16:creationId xmlns:a16="http://schemas.microsoft.com/office/drawing/2014/main" id="{AC2F8033-3AA9-669E-C62B-5716F74ED599}"/>
                </a:ext>
              </a:extLst>
            </p:cNvPr>
            <p:cNvSpPr/>
            <p:nvPr/>
          </p:nvSpPr>
          <p:spPr>
            <a:xfrm>
              <a:off x="353292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6" name="object 117">
              <a:extLst>
                <a:ext uri="{FF2B5EF4-FFF2-40B4-BE49-F238E27FC236}">
                  <a16:creationId xmlns:a16="http://schemas.microsoft.com/office/drawing/2014/main" id="{2AD471BD-FA0E-8552-DF32-2720B6A305D8}"/>
                </a:ext>
              </a:extLst>
            </p:cNvPr>
            <p:cNvSpPr/>
            <p:nvPr/>
          </p:nvSpPr>
          <p:spPr>
            <a:xfrm>
              <a:off x="3579876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7" name="object 118">
              <a:extLst>
                <a:ext uri="{FF2B5EF4-FFF2-40B4-BE49-F238E27FC236}">
                  <a16:creationId xmlns:a16="http://schemas.microsoft.com/office/drawing/2014/main" id="{5E4D95C3-9686-CB96-681B-C173C837D71B}"/>
                </a:ext>
              </a:extLst>
            </p:cNvPr>
            <p:cNvSpPr/>
            <p:nvPr/>
          </p:nvSpPr>
          <p:spPr>
            <a:xfrm>
              <a:off x="3627255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8" name="object 119">
              <a:extLst>
                <a:ext uri="{FF2B5EF4-FFF2-40B4-BE49-F238E27FC236}">
                  <a16:creationId xmlns:a16="http://schemas.microsoft.com/office/drawing/2014/main" id="{F87EE1EA-C36D-D635-7EFE-3956AA45476E}"/>
                </a:ext>
              </a:extLst>
            </p:cNvPr>
            <p:cNvSpPr/>
            <p:nvPr/>
          </p:nvSpPr>
          <p:spPr>
            <a:xfrm>
              <a:off x="368340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9" name="object 120">
              <a:extLst>
                <a:ext uri="{FF2B5EF4-FFF2-40B4-BE49-F238E27FC236}">
                  <a16:creationId xmlns:a16="http://schemas.microsoft.com/office/drawing/2014/main" id="{D53422B6-0617-D0A4-5AF4-B57A764B557C}"/>
                </a:ext>
              </a:extLst>
            </p:cNvPr>
            <p:cNvSpPr/>
            <p:nvPr/>
          </p:nvSpPr>
          <p:spPr>
            <a:xfrm>
              <a:off x="3722445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0" name="object 121">
              <a:extLst>
                <a:ext uri="{FF2B5EF4-FFF2-40B4-BE49-F238E27FC236}">
                  <a16:creationId xmlns:a16="http://schemas.microsoft.com/office/drawing/2014/main" id="{96738585-BB08-BC56-96CB-EC45B1FE1DD5}"/>
                </a:ext>
              </a:extLst>
            </p:cNvPr>
            <p:cNvSpPr/>
            <p:nvPr/>
          </p:nvSpPr>
          <p:spPr>
            <a:xfrm>
              <a:off x="3772833" y="8669998"/>
              <a:ext cx="11608" cy="42565"/>
            </a:xfrm>
            <a:custGeom>
              <a:avLst/>
              <a:gdLst/>
              <a:ahLst/>
              <a:cxnLst/>
              <a:rect l="l" t="t" r="r" b="b"/>
              <a:pathLst>
                <a:path w="13716" h="50292">
                  <a:moveTo>
                    <a:pt x="8940" y="41656"/>
                  </a:moveTo>
                  <a:lnTo>
                    <a:pt x="8940" y="0"/>
                  </a:lnTo>
                  <a:lnTo>
                    <a:pt x="0" y="0"/>
                  </a:lnTo>
                  <a:lnTo>
                    <a:pt x="0" y="47955"/>
                  </a:lnTo>
                  <a:lnTo>
                    <a:pt x="3962" y="50292"/>
                  </a:lnTo>
                  <a:lnTo>
                    <a:pt x="9143" y="50292"/>
                  </a:lnTo>
                  <a:lnTo>
                    <a:pt x="12191" y="50088"/>
                  </a:lnTo>
                  <a:lnTo>
                    <a:pt x="13207" y="49784"/>
                  </a:lnTo>
                  <a:lnTo>
                    <a:pt x="13715" y="43281"/>
                  </a:lnTo>
                  <a:lnTo>
                    <a:pt x="9855" y="43484"/>
                  </a:lnTo>
                  <a:lnTo>
                    <a:pt x="8940" y="4165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1" name="object 122">
              <a:extLst>
                <a:ext uri="{FF2B5EF4-FFF2-40B4-BE49-F238E27FC236}">
                  <a16:creationId xmlns:a16="http://schemas.microsoft.com/office/drawing/2014/main" id="{DE23D695-4C62-BBF8-B8E6-5400AE41B86F}"/>
                </a:ext>
              </a:extLst>
            </p:cNvPr>
            <p:cNvSpPr/>
            <p:nvPr/>
          </p:nvSpPr>
          <p:spPr>
            <a:xfrm>
              <a:off x="380456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2" name="object 123">
              <a:extLst>
                <a:ext uri="{FF2B5EF4-FFF2-40B4-BE49-F238E27FC236}">
                  <a16:creationId xmlns:a16="http://schemas.microsoft.com/office/drawing/2014/main" id="{D5B24154-B76F-956D-2AB8-BD4EB260779E}"/>
                </a:ext>
              </a:extLst>
            </p:cNvPr>
            <p:cNvSpPr/>
            <p:nvPr/>
          </p:nvSpPr>
          <p:spPr>
            <a:xfrm>
              <a:off x="384566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DA3A9183-EF8C-959D-E3C1-C064D0AB3A0A}"/>
                </a:ext>
              </a:extLst>
            </p:cNvPr>
            <p:cNvSpPr/>
            <p:nvPr/>
          </p:nvSpPr>
          <p:spPr>
            <a:xfrm>
              <a:off x="3891582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4" name="object 125">
              <a:extLst>
                <a:ext uri="{FF2B5EF4-FFF2-40B4-BE49-F238E27FC236}">
                  <a16:creationId xmlns:a16="http://schemas.microsoft.com/office/drawing/2014/main" id="{EE7969E7-7C13-01A4-F006-F956AC50D4E4}"/>
                </a:ext>
              </a:extLst>
            </p:cNvPr>
            <p:cNvSpPr/>
            <p:nvPr/>
          </p:nvSpPr>
          <p:spPr>
            <a:xfrm>
              <a:off x="3948936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5" name="object 126">
              <a:extLst>
                <a:ext uri="{FF2B5EF4-FFF2-40B4-BE49-F238E27FC236}">
                  <a16:creationId xmlns:a16="http://schemas.microsoft.com/office/drawing/2014/main" id="{07AE9EBE-7C8A-FDD2-573D-2FA68745BB0E}"/>
                </a:ext>
              </a:extLst>
            </p:cNvPr>
            <p:cNvSpPr/>
            <p:nvPr/>
          </p:nvSpPr>
          <p:spPr>
            <a:xfrm>
              <a:off x="3989522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6" name="object 127">
              <a:extLst>
                <a:ext uri="{FF2B5EF4-FFF2-40B4-BE49-F238E27FC236}">
                  <a16:creationId xmlns:a16="http://schemas.microsoft.com/office/drawing/2014/main" id="{7AA8977D-CA95-9BCB-96A6-FA1A6CC98927}"/>
                </a:ext>
              </a:extLst>
            </p:cNvPr>
            <p:cNvSpPr/>
            <p:nvPr/>
          </p:nvSpPr>
          <p:spPr>
            <a:xfrm>
              <a:off x="4035095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7" name="object 128">
              <a:extLst>
                <a:ext uri="{FF2B5EF4-FFF2-40B4-BE49-F238E27FC236}">
                  <a16:creationId xmlns:a16="http://schemas.microsoft.com/office/drawing/2014/main" id="{267F71E1-F9E7-7E85-29D0-7DD02CBB42C1}"/>
                </a:ext>
              </a:extLst>
            </p:cNvPr>
            <p:cNvSpPr/>
            <p:nvPr/>
          </p:nvSpPr>
          <p:spPr>
            <a:xfrm>
              <a:off x="4081441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8" name="object 129">
              <a:extLst>
                <a:ext uri="{FF2B5EF4-FFF2-40B4-BE49-F238E27FC236}">
                  <a16:creationId xmlns:a16="http://schemas.microsoft.com/office/drawing/2014/main" id="{E9F9006B-F56D-9340-4D33-F1530D5E1E11}"/>
                </a:ext>
              </a:extLst>
            </p:cNvPr>
            <p:cNvSpPr/>
            <p:nvPr/>
          </p:nvSpPr>
          <p:spPr>
            <a:xfrm>
              <a:off x="4138966" y="8669999"/>
              <a:ext cx="44456" cy="41618"/>
            </a:xfrm>
            <a:custGeom>
              <a:avLst/>
              <a:gdLst/>
              <a:ahLst/>
              <a:cxnLst/>
              <a:rect l="l" t="t" r="r" b="b"/>
              <a:pathLst>
                <a:path w="52527" h="49174">
                  <a:moveTo>
                    <a:pt x="12903" y="49174"/>
                  </a:moveTo>
                  <a:lnTo>
                    <a:pt x="15861" y="39037"/>
                  </a:lnTo>
                  <a:lnTo>
                    <a:pt x="18193" y="25351"/>
                  </a:lnTo>
                  <a:lnTo>
                    <a:pt x="19593" y="11464"/>
                  </a:lnTo>
                  <a:lnTo>
                    <a:pt x="19812" y="7010"/>
                  </a:lnTo>
                  <a:lnTo>
                    <a:pt x="35966" y="7010"/>
                  </a:lnTo>
                  <a:lnTo>
                    <a:pt x="35966" y="43281"/>
                  </a:lnTo>
                  <a:lnTo>
                    <a:pt x="36677" y="47650"/>
                  </a:lnTo>
                  <a:lnTo>
                    <a:pt x="37490" y="49174"/>
                  </a:lnTo>
                  <a:lnTo>
                    <a:pt x="46126" y="49174"/>
                  </a:lnTo>
                  <a:lnTo>
                    <a:pt x="45415" y="46634"/>
                  </a:lnTo>
                  <a:lnTo>
                    <a:pt x="44704" y="42570"/>
                  </a:lnTo>
                  <a:lnTo>
                    <a:pt x="44704" y="7010"/>
                  </a:lnTo>
                  <a:lnTo>
                    <a:pt x="51511" y="7010"/>
                  </a:lnTo>
                  <a:lnTo>
                    <a:pt x="52527" y="0"/>
                  </a:lnTo>
                  <a:lnTo>
                    <a:pt x="6299" y="0"/>
                  </a:lnTo>
                  <a:lnTo>
                    <a:pt x="2235" y="1117"/>
                  </a:lnTo>
                  <a:lnTo>
                    <a:pt x="0" y="2641"/>
                  </a:lnTo>
                  <a:lnTo>
                    <a:pt x="1219" y="7924"/>
                  </a:lnTo>
                  <a:lnTo>
                    <a:pt x="3759" y="7213"/>
                  </a:lnTo>
                  <a:lnTo>
                    <a:pt x="7315" y="7010"/>
                  </a:lnTo>
                  <a:lnTo>
                    <a:pt x="11277" y="7010"/>
                  </a:lnTo>
                  <a:lnTo>
                    <a:pt x="10311" y="19901"/>
                  </a:lnTo>
                  <a:lnTo>
                    <a:pt x="8309" y="33661"/>
                  </a:lnTo>
                  <a:lnTo>
                    <a:pt x="5526" y="45713"/>
                  </a:lnTo>
                  <a:lnTo>
                    <a:pt x="4368" y="49174"/>
                  </a:lnTo>
                  <a:lnTo>
                    <a:pt x="12903" y="4917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9" name="object 130">
              <a:extLst>
                <a:ext uri="{FF2B5EF4-FFF2-40B4-BE49-F238E27FC236}">
                  <a16:creationId xmlns:a16="http://schemas.microsoft.com/office/drawing/2014/main" id="{219E6535-4791-1883-ABCF-D77B8507150C}"/>
                </a:ext>
              </a:extLst>
            </p:cNvPr>
            <p:cNvSpPr/>
            <p:nvPr/>
          </p:nvSpPr>
          <p:spPr>
            <a:xfrm>
              <a:off x="4188411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0" name="object 131">
              <a:extLst>
                <a:ext uri="{FF2B5EF4-FFF2-40B4-BE49-F238E27FC236}">
                  <a16:creationId xmlns:a16="http://schemas.microsoft.com/office/drawing/2014/main" id="{3BA8DBFF-F3A1-8227-F514-9B0CEADD13C4}"/>
                </a:ext>
              </a:extLst>
            </p:cNvPr>
            <p:cNvSpPr/>
            <p:nvPr/>
          </p:nvSpPr>
          <p:spPr>
            <a:xfrm>
              <a:off x="4230719" y="8655037"/>
              <a:ext cx="24249" cy="57526"/>
            </a:xfrm>
            <a:custGeom>
              <a:avLst/>
              <a:gdLst/>
              <a:ahLst/>
              <a:cxnLst/>
              <a:rect l="l" t="t" r="r" b="b"/>
              <a:pathLst>
                <a:path w="28651" h="67970">
                  <a:moveTo>
                    <a:pt x="18694" y="5181"/>
                  </a:moveTo>
                  <a:lnTo>
                    <a:pt x="18694" y="7924"/>
                  </a:lnTo>
                  <a:lnTo>
                    <a:pt x="20624" y="10261"/>
                  </a:lnTo>
                  <a:lnTo>
                    <a:pt x="26619" y="10261"/>
                  </a:lnTo>
                  <a:lnTo>
                    <a:pt x="28651" y="7924"/>
                  </a:lnTo>
                  <a:lnTo>
                    <a:pt x="28651" y="2235"/>
                  </a:lnTo>
                  <a:lnTo>
                    <a:pt x="26517" y="0"/>
                  </a:lnTo>
                  <a:lnTo>
                    <a:pt x="20828" y="0"/>
                  </a:lnTo>
                  <a:lnTo>
                    <a:pt x="18694" y="2336"/>
                  </a:lnTo>
                  <a:lnTo>
                    <a:pt x="18694" y="5181"/>
                  </a:lnTo>
                  <a:close/>
                </a:path>
                <a:path w="28651" h="67970">
                  <a:moveTo>
                    <a:pt x="0" y="5181"/>
                  </a:moveTo>
                  <a:lnTo>
                    <a:pt x="0" y="7924"/>
                  </a:lnTo>
                  <a:lnTo>
                    <a:pt x="2032" y="10261"/>
                  </a:lnTo>
                  <a:lnTo>
                    <a:pt x="7924" y="10261"/>
                  </a:lnTo>
                  <a:lnTo>
                    <a:pt x="9956" y="7924"/>
                  </a:lnTo>
                  <a:lnTo>
                    <a:pt x="9956" y="2235"/>
                  </a:lnTo>
                  <a:lnTo>
                    <a:pt x="7823" y="0"/>
                  </a:lnTo>
                  <a:lnTo>
                    <a:pt x="2133" y="0"/>
                  </a:lnTo>
                  <a:lnTo>
                    <a:pt x="0" y="2336"/>
                  </a:lnTo>
                  <a:lnTo>
                    <a:pt x="0" y="5181"/>
                  </a:lnTo>
                  <a:close/>
                </a:path>
                <a:path w="28651" h="67970">
                  <a:moveTo>
                    <a:pt x="18491" y="59334"/>
                  </a:moveTo>
                  <a:lnTo>
                    <a:pt x="18491" y="17678"/>
                  </a:lnTo>
                  <a:lnTo>
                    <a:pt x="9550" y="17678"/>
                  </a:lnTo>
                  <a:lnTo>
                    <a:pt x="9550" y="65633"/>
                  </a:lnTo>
                  <a:lnTo>
                    <a:pt x="13512" y="67970"/>
                  </a:lnTo>
                  <a:lnTo>
                    <a:pt x="18694" y="67970"/>
                  </a:lnTo>
                  <a:lnTo>
                    <a:pt x="21742" y="67767"/>
                  </a:lnTo>
                  <a:lnTo>
                    <a:pt x="22758" y="67462"/>
                  </a:lnTo>
                  <a:lnTo>
                    <a:pt x="23266" y="60959"/>
                  </a:lnTo>
                  <a:lnTo>
                    <a:pt x="19405" y="61163"/>
                  </a:lnTo>
                  <a:lnTo>
                    <a:pt x="18491" y="5933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1" name="object 132">
              <a:extLst>
                <a:ext uri="{FF2B5EF4-FFF2-40B4-BE49-F238E27FC236}">
                  <a16:creationId xmlns:a16="http://schemas.microsoft.com/office/drawing/2014/main" id="{23A67396-F6B6-5A58-7FE4-36391B7112EB}"/>
                </a:ext>
              </a:extLst>
            </p:cNvPr>
            <p:cNvSpPr/>
            <p:nvPr/>
          </p:nvSpPr>
          <p:spPr>
            <a:xfrm>
              <a:off x="425814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2" name="object 133">
              <a:extLst>
                <a:ext uri="{FF2B5EF4-FFF2-40B4-BE49-F238E27FC236}">
                  <a16:creationId xmlns:a16="http://schemas.microsoft.com/office/drawing/2014/main" id="{7F071AED-78C8-A451-CEC2-4604034786EA}"/>
                </a:ext>
              </a:extLst>
            </p:cNvPr>
            <p:cNvSpPr/>
            <p:nvPr/>
          </p:nvSpPr>
          <p:spPr>
            <a:xfrm>
              <a:off x="4300279" y="8652627"/>
              <a:ext cx="37491" cy="76014"/>
            </a:xfrm>
            <a:custGeom>
              <a:avLst/>
              <a:gdLst/>
              <a:ahLst/>
              <a:cxnLst/>
              <a:rect l="l" t="t" r="r" b="b"/>
              <a:pathLst>
                <a:path w="44297" h="89814">
                  <a:moveTo>
                    <a:pt x="17780" y="19405"/>
                  </a:moveTo>
                  <a:lnTo>
                    <a:pt x="12090" y="23977"/>
                  </a:lnTo>
                  <a:lnTo>
                    <a:pt x="9652" y="28651"/>
                  </a:lnTo>
                  <a:lnTo>
                    <a:pt x="9448" y="28651"/>
                  </a:lnTo>
                  <a:lnTo>
                    <a:pt x="9448" y="25501"/>
                  </a:lnTo>
                  <a:lnTo>
                    <a:pt x="8940" y="22453"/>
                  </a:lnTo>
                  <a:lnTo>
                    <a:pt x="8026" y="20523"/>
                  </a:lnTo>
                  <a:lnTo>
                    <a:pt x="0" y="20523"/>
                  </a:lnTo>
                  <a:lnTo>
                    <a:pt x="1117" y="23875"/>
                  </a:lnTo>
                  <a:lnTo>
                    <a:pt x="1422" y="28854"/>
                  </a:lnTo>
                  <a:lnTo>
                    <a:pt x="1422" y="69697"/>
                  </a:lnTo>
                  <a:lnTo>
                    <a:pt x="10363" y="69697"/>
                  </a:lnTo>
                  <a:lnTo>
                    <a:pt x="10363" y="40131"/>
                  </a:lnTo>
                  <a:lnTo>
                    <a:pt x="10566" y="37083"/>
                  </a:lnTo>
                  <a:lnTo>
                    <a:pt x="10972" y="35966"/>
                  </a:lnTo>
                  <a:lnTo>
                    <a:pt x="12496" y="30987"/>
                  </a:lnTo>
                  <a:lnTo>
                    <a:pt x="17068" y="26822"/>
                  </a:lnTo>
                  <a:lnTo>
                    <a:pt x="31394" y="26822"/>
                  </a:lnTo>
                  <a:lnTo>
                    <a:pt x="34340" y="33426"/>
                  </a:lnTo>
                  <a:lnTo>
                    <a:pt x="34340" y="78333"/>
                  </a:lnTo>
                  <a:lnTo>
                    <a:pt x="34645" y="86766"/>
                  </a:lnTo>
                  <a:lnTo>
                    <a:pt x="35864" y="89814"/>
                  </a:lnTo>
                  <a:lnTo>
                    <a:pt x="44297" y="89814"/>
                  </a:lnTo>
                  <a:lnTo>
                    <a:pt x="43281" y="85750"/>
                  </a:lnTo>
                  <a:lnTo>
                    <a:pt x="43281" y="40335"/>
                  </a:lnTo>
                  <a:lnTo>
                    <a:pt x="37829" y="24194"/>
                  </a:lnTo>
                  <a:lnTo>
                    <a:pt x="27305" y="19461"/>
                  </a:lnTo>
                  <a:lnTo>
                    <a:pt x="17780" y="19405"/>
                  </a:lnTo>
                  <a:close/>
                </a:path>
                <a:path w="44297" h="89814">
                  <a:moveTo>
                    <a:pt x="24587" y="0"/>
                  </a:moveTo>
                  <a:lnTo>
                    <a:pt x="19202" y="14528"/>
                  </a:lnTo>
                  <a:lnTo>
                    <a:pt x="25095" y="14528"/>
                  </a:lnTo>
                  <a:lnTo>
                    <a:pt x="33629" y="0"/>
                  </a:lnTo>
                  <a:lnTo>
                    <a:pt x="2458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3" name="object 134">
              <a:extLst>
                <a:ext uri="{FF2B5EF4-FFF2-40B4-BE49-F238E27FC236}">
                  <a16:creationId xmlns:a16="http://schemas.microsoft.com/office/drawing/2014/main" id="{5AB63CEA-449F-E1F0-7175-D535311B9FC9}"/>
                </a:ext>
              </a:extLst>
            </p:cNvPr>
            <p:cNvSpPr/>
            <p:nvPr/>
          </p:nvSpPr>
          <p:spPr>
            <a:xfrm>
              <a:off x="4346196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3DA62DA2-B9FB-91FF-94D8-56D1E5DAA700}"/>
                </a:ext>
              </a:extLst>
            </p:cNvPr>
            <p:cNvSpPr/>
            <p:nvPr/>
          </p:nvSpPr>
          <p:spPr>
            <a:xfrm>
              <a:off x="4397016" y="8653660"/>
              <a:ext cx="45144" cy="57956"/>
            </a:xfrm>
            <a:custGeom>
              <a:avLst/>
              <a:gdLst/>
              <a:ahLst/>
              <a:cxnLst/>
              <a:rect l="l" t="t" r="r" b="b"/>
              <a:pathLst>
                <a:path w="53340" h="68478">
                  <a:moveTo>
                    <a:pt x="23672" y="7416"/>
                  </a:moveTo>
                  <a:lnTo>
                    <a:pt x="51815" y="7416"/>
                  </a:lnTo>
                  <a:lnTo>
                    <a:pt x="51815" y="0"/>
                  </a:lnTo>
                  <a:lnTo>
                    <a:pt x="14731" y="0"/>
                  </a:lnTo>
                  <a:lnTo>
                    <a:pt x="14731" y="68478"/>
                  </a:lnTo>
                  <a:lnTo>
                    <a:pt x="53339" y="68478"/>
                  </a:lnTo>
                  <a:lnTo>
                    <a:pt x="53339" y="61061"/>
                  </a:lnTo>
                  <a:lnTo>
                    <a:pt x="23672" y="61061"/>
                  </a:lnTo>
                  <a:lnTo>
                    <a:pt x="23672" y="36372"/>
                  </a:lnTo>
                  <a:lnTo>
                    <a:pt x="50190" y="36372"/>
                  </a:lnTo>
                  <a:lnTo>
                    <a:pt x="50190" y="29057"/>
                  </a:lnTo>
                  <a:lnTo>
                    <a:pt x="23672" y="29057"/>
                  </a:lnTo>
                  <a:lnTo>
                    <a:pt x="23672" y="7416"/>
                  </a:lnTo>
                  <a:close/>
                </a:path>
                <a:path w="53340" h="68478">
                  <a:moveTo>
                    <a:pt x="711" y="0"/>
                  </a:moveTo>
                  <a:lnTo>
                    <a:pt x="0" y="15747"/>
                  </a:lnTo>
                  <a:lnTo>
                    <a:pt x="5283" y="15747"/>
                  </a:lnTo>
                  <a:lnTo>
                    <a:pt x="8839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8CE7D9D7-10F7-D034-1346-E5EE7DE58218}"/>
                </a:ext>
              </a:extLst>
            </p:cNvPr>
            <p:cNvSpPr/>
            <p:nvPr/>
          </p:nvSpPr>
          <p:spPr>
            <a:xfrm>
              <a:off x="4445600" y="8669999"/>
              <a:ext cx="37921" cy="41618"/>
            </a:xfrm>
            <a:custGeom>
              <a:avLst/>
              <a:gdLst/>
              <a:ahLst/>
              <a:cxnLst/>
              <a:rect l="l" t="t" r="r" b="b"/>
              <a:pathLst>
                <a:path w="44805" h="49174">
                  <a:moveTo>
                    <a:pt x="44500" y="0"/>
                  </a:moveTo>
                  <a:lnTo>
                    <a:pt x="36068" y="0"/>
                  </a:lnTo>
                  <a:lnTo>
                    <a:pt x="36169" y="4572"/>
                  </a:lnTo>
                  <a:lnTo>
                    <a:pt x="33774" y="17185"/>
                  </a:lnTo>
                  <a:lnTo>
                    <a:pt x="28552" y="30178"/>
                  </a:lnTo>
                  <a:lnTo>
                    <a:pt x="23469" y="40436"/>
                  </a:lnTo>
                  <a:lnTo>
                    <a:pt x="23164" y="40436"/>
                  </a:lnTo>
                  <a:lnTo>
                    <a:pt x="21742" y="36169"/>
                  </a:lnTo>
                  <a:lnTo>
                    <a:pt x="20523" y="32004"/>
                  </a:lnTo>
                  <a:lnTo>
                    <a:pt x="18897" y="27635"/>
                  </a:lnTo>
                  <a:lnTo>
                    <a:pt x="9448" y="0"/>
                  </a:lnTo>
                  <a:lnTo>
                    <a:pt x="0" y="0"/>
                  </a:lnTo>
                  <a:lnTo>
                    <a:pt x="17983" y="49174"/>
                  </a:lnTo>
                  <a:lnTo>
                    <a:pt x="26416" y="49174"/>
                  </a:lnTo>
                  <a:lnTo>
                    <a:pt x="33284" y="37313"/>
                  </a:lnTo>
                  <a:lnTo>
                    <a:pt x="39322" y="25223"/>
                  </a:lnTo>
                  <a:lnTo>
                    <a:pt x="43496" y="13369"/>
                  </a:lnTo>
                  <a:lnTo>
                    <a:pt x="44805" y="3657"/>
                  </a:lnTo>
                  <a:lnTo>
                    <a:pt x="44602" y="1016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6" name="object 137">
              <a:extLst>
                <a:ext uri="{FF2B5EF4-FFF2-40B4-BE49-F238E27FC236}">
                  <a16:creationId xmlns:a16="http://schemas.microsoft.com/office/drawing/2014/main" id="{3B72F0F9-C8A5-46BF-B2AE-E9F159BB00F0}"/>
                </a:ext>
              </a:extLst>
            </p:cNvPr>
            <p:cNvSpPr/>
            <p:nvPr/>
          </p:nvSpPr>
          <p:spPr>
            <a:xfrm>
              <a:off x="4488852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7" name="object 138">
              <a:extLst>
                <a:ext uri="{FF2B5EF4-FFF2-40B4-BE49-F238E27FC236}">
                  <a16:creationId xmlns:a16="http://schemas.microsoft.com/office/drawing/2014/main" id="{E66F037E-9140-5E9F-7D2A-2389C00D6EEA}"/>
                </a:ext>
              </a:extLst>
            </p:cNvPr>
            <p:cNvSpPr/>
            <p:nvPr/>
          </p:nvSpPr>
          <p:spPr>
            <a:xfrm>
              <a:off x="45490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8" name="object 139">
              <a:extLst>
                <a:ext uri="{FF2B5EF4-FFF2-40B4-BE49-F238E27FC236}">
                  <a16:creationId xmlns:a16="http://schemas.microsoft.com/office/drawing/2014/main" id="{40B594D3-E9D9-CFE9-6A2D-4F3AA3002671}"/>
                </a:ext>
              </a:extLst>
            </p:cNvPr>
            <p:cNvSpPr/>
            <p:nvPr/>
          </p:nvSpPr>
          <p:spPr>
            <a:xfrm>
              <a:off x="459891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9" name="object 140">
              <a:extLst>
                <a:ext uri="{FF2B5EF4-FFF2-40B4-BE49-F238E27FC236}">
                  <a16:creationId xmlns:a16="http://schemas.microsoft.com/office/drawing/2014/main" id="{8D8DF806-4D04-E9C8-8D0C-EF0159B6F376}"/>
                </a:ext>
              </a:extLst>
            </p:cNvPr>
            <p:cNvSpPr/>
            <p:nvPr/>
          </p:nvSpPr>
          <p:spPr>
            <a:xfrm>
              <a:off x="4644833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</p:grpSp>
      <p:pic>
        <p:nvPicPr>
          <p:cNvPr id="60" name="Picture 59" descr="A blue and red text with a flag and a flag&#10;&#10;Description automatically generated">
            <a:extLst>
              <a:ext uri="{FF2B5EF4-FFF2-40B4-BE49-F238E27FC236}">
                <a16:creationId xmlns:a16="http://schemas.microsoft.com/office/drawing/2014/main" id="{D555F4C4-29EE-7619-5D57-D4664577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70" y="6170339"/>
            <a:ext cx="907953" cy="543151"/>
          </a:xfrm>
          <a:prstGeom prst="rect">
            <a:avLst/>
          </a:prstGeom>
        </p:spPr>
      </p:pic>
      <p:pic>
        <p:nvPicPr>
          <p:cNvPr id="61" name="Picture 6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B3DCD61-F3C1-5541-1C7D-ECBD4FB4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6151590"/>
            <a:ext cx="568368" cy="573062"/>
          </a:xfrm>
          <a:prstGeom prst="rect">
            <a:avLst/>
          </a:prstGeom>
        </p:spPr>
      </p:pic>
      <p:sp>
        <p:nvSpPr>
          <p:cNvPr id="65" name="object 85">
            <a:extLst>
              <a:ext uri="{FF2B5EF4-FFF2-40B4-BE49-F238E27FC236}">
                <a16:creationId xmlns:a16="http://schemas.microsoft.com/office/drawing/2014/main" id="{DDFF913A-DE95-826F-D62E-817178FC21F5}"/>
              </a:ext>
            </a:extLst>
          </p:cNvPr>
          <p:cNvSpPr txBox="1"/>
          <p:nvPr/>
        </p:nvSpPr>
        <p:spPr>
          <a:xfrm>
            <a:off x="2052281" y="996782"/>
            <a:ext cx="5577514" cy="659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της Εθνικής Στρατηγικής Ε&amp;Κ 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Έξυπνη Εξειδίκευση (RIS3) 2014 –2020 </a:t>
            </a:r>
            <a:endParaRPr sz="2200"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  <p:sp>
        <p:nvSpPr>
          <p:cNvPr id="62" name="object 85">
            <a:extLst>
              <a:ext uri="{FF2B5EF4-FFF2-40B4-BE49-F238E27FC236}">
                <a16:creationId xmlns:a16="http://schemas.microsoft.com/office/drawing/2014/main" id="{15B25ADD-77C6-E465-2E6A-C38D21D7B745}"/>
              </a:ext>
            </a:extLst>
          </p:cNvPr>
          <p:cNvSpPr txBox="1"/>
          <p:nvPr/>
        </p:nvSpPr>
        <p:spPr>
          <a:xfrm>
            <a:off x="1904576" y="1778529"/>
            <a:ext cx="587292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Οργάνωση &amp; Μεθοδολογία Αξιολόγησης</a:t>
            </a:r>
            <a:endParaRPr lang="en-US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Παραδοτέ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GB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 descr="A blue and white logo&#10;&#10;Description automatically generated">
            <a:extLst>
              <a:ext uri="{FF2B5EF4-FFF2-40B4-BE49-F238E27FC236}">
                <a16:creationId xmlns:a16="http://schemas.microsoft.com/office/drawing/2014/main" id="{D4B83089-974D-3CFF-E079-8CFF90038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0" y="275376"/>
            <a:ext cx="1639116" cy="612355"/>
          </a:xfrm>
          <a:prstGeom prst="rect">
            <a:avLst/>
          </a:prstGeom>
        </p:spPr>
      </p:pic>
      <p:pic>
        <p:nvPicPr>
          <p:cNvPr id="69" name="Picture 68" descr="A white and blue text on a black background&#10;&#10;Description automatically generated">
            <a:extLst>
              <a:ext uri="{FF2B5EF4-FFF2-40B4-BE49-F238E27FC236}">
                <a16:creationId xmlns:a16="http://schemas.microsoft.com/office/drawing/2014/main" id="{CCC25F86-C785-E818-C02A-DD2C3F93C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48" y="339124"/>
            <a:ext cx="1218722" cy="48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B2D46-2060-75F4-4ABE-536AB80B42E8}"/>
              </a:ext>
            </a:extLst>
          </p:cNvPr>
          <p:cNvSpPr txBox="1"/>
          <p:nvPr/>
        </p:nvSpPr>
        <p:spPr>
          <a:xfrm>
            <a:off x="2363710" y="2400956"/>
            <a:ext cx="4954656" cy="72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Ινστιτούτο ΠΑΣΤΕΡ </a:t>
            </a:r>
          </a:p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ΔΕΚΕΜ</a:t>
            </a:r>
            <a:r>
              <a:rPr lang="el-GR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ΒΡΙΟΥ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4369E-D27E-1B46-B9AE-1DD584F0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Έξυπνη Εξειδίκευση – Γενική Γραμματεία Έρευνας και Καινοτομίας (ΓΓΕΚ):  Επίσημος διαδικτυακός τόπος">
            <a:extLst>
              <a:ext uri="{FF2B5EF4-FFF2-40B4-BE49-F238E27FC236}">
                <a16:creationId xmlns:a16="http://schemas.microsoft.com/office/drawing/2014/main" id="{D19CD245-6B68-944D-1B0B-9835E900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3"/>
          <a:stretch/>
        </p:blipFill>
        <p:spPr bwMode="auto">
          <a:xfrm>
            <a:off x="6566082" y="2332313"/>
            <a:ext cx="3248635" cy="27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B6D61-456B-7357-AFB0-EC542EEF4392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800034-853F-8E9D-09D7-13288290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18822"/>
              </p:ext>
            </p:extLst>
          </p:nvPr>
        </p:nvGraphicFramePr>
        <p:xfrm>
          <a:off x="288471" y="1265378"/>
          <a:ext cx="9329057" cy="5080988"/>
        </p:xfrm>
        <a:graphic>
          <a:graphicData uri="http://schemas.openxmlformats.org/drawingml/2006/table">
            <a:tbl>
              <a:tblPr firstRow="1" firstCol="1" bandRow="1"/>
              <a:tblGrid>
                <a:gridCol w="9329057">
                  <a:extLst>
                    <a:ext uri="{9D8B030D-6E8A-4147-A177-3AD203B41FA5}">
                      <a16:colId xmlns:a16="http://schemas.microsoft.com/office/drawing/2014/main" val="4165948653"/>
                    </a:ext>
                  </a:extLst>
                </a:gridCol>
              </a:tblGrid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Πακέτο Εργασίας Α: ΔΡΑΣΕΙΣ ΠΡΟΕΤΟΙΜΑΣΙΑΣ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45496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Α.1: Εναρκτήρια συνάντηση έργου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24324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Α.2: Εξειδίκευση Μεθοδολογίας Αξιολόγησης RIS3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29745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Α.3: Σχεδιασμός των διαδικασιών συλλογής, επεξεργασίας &amp; ελέγχου των στοιχείων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73491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Πακέτο Εργασίας Β: ΣΥΛΛΟΓΗ ΣΤΟΙΧΕΙΩΝ ΚΑΙ ΑΝΑΛΥΣΗ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76084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Β.1: Συγκέντρωση και αποδελτίωση φυσικών / ηλεκτρονικών αρχείων των οργάνων διαχείρισης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76117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Β.2: Συλλογή και κωδικοποίηση κειμένων και μελετών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66216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Β.3: Επιλογή καλών πρακτικών σχεδιασμού και εφαρμογής εθνικής/περιφερειακής RIS3 άλλων ευρωπαϊκών χωρών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37814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Β.4: Διενέργεια Ερευνών Πεδίου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37614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Β.5: Ενημέρωση Ψηφιακού Φακέλου / Βάσης Δεδομένων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81818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Πακέτο Εργασίας Γ: Αξιολόγηση ανά Ενότητα Εργασίας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31238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Γ.1: Πλαίσιο πολιτικής, διαμόρφωση και σχεδιασμός της Στρατηγικής της RIS3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86009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Γ.2: Όργανα Διακυβέρνησης και Μηχανισμός Παρακολούθησης εθνικής RIS3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69089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Γ.3: Σχέδιο Δράσης και βαθμός υλοποίησής του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51565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Γ.4: Περιφερειακή διάσταση της RIS3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776922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Γ.5: Συνολική αξιολόγηση RIS3 – Συμπεράσματα και προτάσεις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8287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Πακέτο Εργασίας Δ: Δράσεις Επικοινωνίας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71654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Δ.1: Προετοιμασία υλικού ενημέρωσης, δημοσιότητας και προβολής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11732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Δ.2: Συμμετοχή σε ημερίδες και άλλες εκδηλώσεις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48936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Πακέτο Εργασίας Ε: Ψηφιακός Φάκελος/Βάση Δεδομένων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35695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Ε.1: Δημιουργία Ψηφιακού Φακέλου/ Αποθετηρίου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64428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4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Δραστηριότητα Ε.2: Δημιουργία Βάσης Δεδομένων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107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CE20D9-970F-BF22-44EC-675D897E04BB}"/>
              </a:ext>
            </a:extLst>
          </p:cNvPr>
          <p:cNvSpPr txBox="1"/>
          <p:nvPr/>
        </p:nvSpPr>
        <p:spPr>
          <a:xfrm>
            <a:off x="0" y="569387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Πακέτα Εργασίας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338DF-4072-CF6F-DAF8-C2A5493A9D5A}"/>
              </a:ext>
            </a:extLst>
          </p:cNvPr>
          <p:cNvSpPr/>
          <p:nvPr/>
        </p:nvSpPr>
        <p:spPr>
          <a:xfrm>
            <a:off x="196434" y="3574472"/>
            <a:ext cx="9494982" cy="138545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5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FC202-A33B-2CBA-6D3E-E66697753BC3}"/>
              </a:ext>
            </a:extLst>
          </p:cNvPr>
          <p:cNvSpPr txBox="1"/>
          <p:nvPr/>
        </p:nvSpPr>
        <p:spPr>
          <a:xfrm>
            <a:off x="0" y="496986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l-GR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Παραδοτέα Έργου </a:t>
            </a:r>
            <a:r>
              <a:rPr lang="el-GR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2EB6A-AF01-9336-944F-2913140A6666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0F7857-2AA3-8284-C539-E152A603F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04017"/>
              </p:ext>
            </p:extLst>
          </p:nvPr>
        </p:nvGraphicFramePr>
        <p:xfrm>
          <a:off x="301256" y="1538547"/>
          <a:ext cx="9303488" cy="4495190"/>
        </p:xfrm>
        <a:graphic>
          <a:graphicData uri="http://schemas.openxmlformats.org/drawingml/2006/table">
            <a:tbl>
              <a:tblPr/>
              <a:tblGrid>
                <a:gridCol w="864781">
                  <a:extLst>
                    <a:ext uri="{9D8B030D-6E8A-4147-A177-3AD203B41FA5}">
                      <a16:colId xmlns:a16="http://schemas.microsoft.com/office/drawing/2014/main" val="2099698166"/>
                    </a:ext>
                  </a:extLst>
                </a:gridCol>
                <a:gridCol w="95693">
                  <a:extLst>
                    <a:ext uri="{9D8B030D-6E8A-4147-A177-3AD203B41FA5}">
                      <a16:colId xmlns:a16="http://schemas.microsoft.com/office/drawing/2014/main" val="1253012504"/>
                    </a:ext>
                  </a:extLst>
                </a:gridCol>
                <a:gridCol w="8343014">
                  <a:extLst>
                    <a:ext uri="{9D8B030D-6E8A-4147-A177-3AD203B41FA5}">
                      <a16:colId xmlns:a16="http://schemas.microsoft.com/office/drawing/2014/main" val="3362329504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Π1: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Ενδιάμεση Έκθεση (</a:t>
                      </a: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αναφορικά με την πρόοδο των εργασιών ανά Ενότητα Εργασίας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9240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Π2: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Αναλυτικό τεύχος Μελέτης Αξιολόγησης της RIS3/  ΕΝΟΤΗΤΑ ΕΡΓΑΣΙΑΣ 1 – Πλαίσιο Πολιτικής, διαμόρφωση και σχεδιασμός της Στρατηγικής της RIS3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6357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Π3: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Αναλυτικό Τεύχος Μελέτης Αξιολόγησης της RIS3/ ΕΝΟΤΗΤΑ ΕΡΓΑΣΙΑΣ 2 – Όργανα διακυβέρνησης και Μηχανισμός παρακολούθησης εθνικής RIS3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9930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Π4: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Αναλυτικό Τεύχος Μελέτης Αξιολόγησης της RIS3/ ΕΝΟΤΗΤΑ ΕΡΓΑΣΙΑΣ 4 – Σχέδιο Δράσης και βαθμός υλοποίησής του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314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Π5: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Αναλυτικό Τεύχος Μελέτης Αξιολόγησης της RIS3/ ΕΝΟΤΗΤΑ ΕΡΓΑΣΙΑΣ 5 – Περιφερειακή Διάσταση της RIS3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6668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Π6: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Αναλυτικό Τεύχος Μελέτης Αξιολόγησης της RIS3/ ΕΝΟΤΗΤΑ ΕΡΓΑΣΙΑΣ 6 – Συνολική αξιολόγηση της RIS3 – Συμπεράσματα και Προτάσεις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261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Π7: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Συνοπτικό Φυλλάδιο 40 – 50 σελίδων με παρουσίαση των κυριότερων σημείων και συμπερασμάτων της μελέτης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2931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Π8: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Ψηφιακός Φάκελος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328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Π9: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Συνδρομή της ΓΓΕΚ από τον Ανάδοχο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5026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Π-ΕΕ: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Εναρκτήρια Έκθεση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2912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Π-Β1: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Αποτελέσματα – συμπεράσματα έρευνας πεδίου (πρόσθετο παραδοτέο)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4984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Π-Β2: 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Έκθεση συνεντεύξεων με εκπροσώπους των οργάνων σχεδιασμού, υποστήριξης και παρακολούθησης υλοποίησης της RIS3 (πρόσθετο παραδοτέο)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31315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Π-Δ1 – Π-Δ5: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Παρουσιάσεις των Παραδοτέων Π2-Π6 με τη μορφή PowerPoint στην αγγλική και ελληνική</a:t>
                      </a:r>
                    </a:p>
                  </a:txBody>
                  <a:tcPr marL="4922" marR="4922" marT="49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9383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8298199-FA37-C1B5-4CAE-4FE1E26BBAF8}"/>
              </a:ext>
            </a:extLst>
          </p:cNvPr>
          <p:cNvSpPr/>
          <p:nvPr/>
        </p:nvSpPr>
        <p:spPr>
          <a:xfrm>
            <a:off x="203200" y="1856509"/>
            <a:ext cx="9494982" cy="185650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07759-D8C7-F883-86FB-5859B89F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984D6-2877-4A9B-7D9E-733F05826744}"/>
              </a:ext>
            </a:extLst>
          </p:cNvPr>
          <p:cNvSpPr txBox="1"/>
          <p:nvPr/>
        </p:nvSpPr>
        <p:spPr>
          <a:xfrm>
            <a:off x="0" y="402656"/>
            <a:ext cx="990600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>
              <a:lnSpc>
                <a:spcPct val="110000"/>
              </a:lnSpc>
              <a:spcAft>
                <a:spcPts val="600"/>
              </a:spcAft>
            </a:pP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Πορεία Υλοποίησης Έργου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02B22-82DB-9023-F28B-018B8C44556D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25CFF-3323-0DA4-9050-7E14A18A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7" y="1177788"/>
            <a:ext cx="9525000" cy="532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22D92-0F9A-2C23-4ACE-C424946C0AE9}"/>
              </a:ext>
            </a:extLst>
          </p:cNvPr>
          <p:cNvSpPr txBox="1"/>
          <p:nvPr/>
        </p:nvSpPr>
        <p:spPr>
          <a:xfrm>
            <a:off x="5883338" y="480818"/>
            <a:ext cx="4022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Χρονοδιάγραμμα Υλοποίησης </a:t>
            </a:r>
          </a:p>
        </p:txBody>
      </p:sp>
    </p:spTree>
    <p:extLst>
      <p:ext uri="{BB962C8B-B14F-4D97-AF65-F5344CB8AC3E}">
        <p14:creationId xmlns:p14="http://schemas.microsoft.com/office/powerpoint/2010/main" val="207218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6F0E-411F-8B92-6D3D-F6CFCE66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92503-721E-9164-E6B1-03124913E867}"/>
              </a:ext>
            </a:extLst>
          </p:cNvPr>
          <p:cNvSpPr txBox="1"/>
          <p:nvPr/>
        </p:nvSpPr>
        <p:spPr>
          <a:xfrm>
            <a:off x="0" y="402656"/>
            <a:ext cx="990600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algn="just">
              <a:lnSpc>
                <a:spcPct val="110000"/>
              </a:lnSpc>
              <a:spcAft>
                <a:spcPts val="600"/>
              </a:spcAft>
            </a:pP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Πορεία Υλοποίησης Έργου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Έξυπνη Εξειδίκευση – Γενική Γραμματεία Έρευνας και Καινοτομίας (ΓΓΕΚ):  Επίσημος διαδικτυακός τόπος">
            <a:extLst>
              <a:ext uri="{FF2B5EF4-FFF2-40B4-BE49-F238E27FC236}">
                <a16:creationId xmlns:a16="http://schemas.microsoft.com/office/drawing/2014/main" id="{9BCAC577-6626-479D-E045-32D38AECC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3"/>
          <a:stretch/>
        </p:blipFill>
        <p:spPr bwMode="auto">
          <a:xfrm>
            <a:off x="6566082" y="2332313"/>
            <a:ext cx="3248635" cy="27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DD80C-6FF3-48A2-1E5A-567AF1EDA8F6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8C2A91E-FC5C-0077-E016-B7BA20CB7A91}"/>
              </a:ext>
            </a:extLst>
          </p:cNvPr>
          <p:cNvSpPr txBox="1">
            <a:spLocks/>
          </p:cNvSpPr>
          <p:nvPr/>
        </p:nvSpPr>
        <p:spPr>
          <a:xfrm>
            <a:off x="277585" y="1233713"/>
            <a:ext cx="9350829" cy="4945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65"/>
              </a:lnSpc>
              <a:spcBef>
                <a:spcPts val="488"/>
              </a:spcBef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Προσωπικές Συνεντεύξεις – 41</a:t>
            </a:r>
            <a:r>
              <a:rPr lang="el-GR" sz="1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Στελεχών ΓΓΕΚ – ΕΥΔΕ ΕΤΑΚ για τον Σχεδιασμό της Εθνικής Στρατηγικής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Στελεχών ΓΓΕΚ – ΕΥΔΕ ΕΤΑΚ για τις Δράσεις	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Στελεχών ΕΥΔ-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ΕΠΑνΕΚ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τον Σχεδιασμό και την εφαρμογή της Εθνικής Στρατηγικής Έξυπνης Εξειδίκευσης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Στρατηγικών Φορέων για τον Σχεδιασμό της Εθνικής Στρατηγικής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Στελεχών για τον Σχεδιασμό και Εφαρμογή των Περιφερειακών Στρατηγικών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Ομάδες Εστίασης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</a:t>
            </a:r>
            <a:endParaRPr lang="en-US" sz="1400" b="1" strike="sngStrike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Συνεργατικοί Σχηματισμοί Καινοτομίας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Κέντρα Ικανοτήτων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Ερωτηματολόγια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400" b="1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Ερευνώ-Δημιουργώ-Καινοτομώ (Επιχειρήσεις και Ακαδημαϊκοί Φορείς)  - 219 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Νεοφυής Επιχειρηματικότητα (Επιχειρήσεις)  - 114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Ενίσχυση Ερευνητικών Υποδομών (Ερευνητικά Κέντρα) - 18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Κύρια Έγγραφα/ Μελέτες που αξιοποιήθηκαν: 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Ευρωπαϊκά και Εθνικά Κείμενα για το σχεδιασμό της ΕΕΕΣ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Στρατηγικά και Επιχειρησιακά Κείμενα (ΕΣΕΕ, ΕΠΑΝΕΚ,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κλπ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Κείμενα Πλατφόρμας Καινοτομίας 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Καλές Πρακτικές σε Ευρωπαϊκό Επίπεδο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Λογικού Πλαισίου –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Στοχοθεσία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D40DB-54BE-9341-9EA3-C99F681A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66CA3F-8351-B5C5-21AC-9FD0BDF3368E}"/>
              </a:ext>
            </a:extLst>
          </p:cNvPr>
          <p:cNvSpPr txBox="1"/>
          <p:nvPr/>
        </p:nvSpPr>
        <p:spPr>
          <a:xfrm>
            <a:off x="1" y="369332"/>
            <a:ext cx="990600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>
              <a:lnSpc>
                <a:spcPct val="110000"/>
              </a:lnSpc>
              <a:spcAft>
                <a:spcPts val="600"/>
              </a:spcAft>
            </a:pP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Προκλήσεις Έργου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Έξυπνη Εξειδίκευση – Γενική Γραμματεία Έρευνας και Καινοτομίας (ΓΓΕΚ):  Επίσημος διαδικτυακός τόπος">
            <a:extLst>
              <a:ext uri="{FF2B5EF4-FFF2-40B4-BE49-F238E27FC236}">
                <a16:creationId xmlns:a16="http://schemas.microsoft.com/office/drawing/2014/main" id="{04D3C5C5-1B7A-D231-128F-41E19872E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3"/>
          <a:stretch/>
        </p:blipFill>
        <p:spPr bwMode="auto">
          <a:xfrm>
            <a:off x="6566082" y="2332313"/>
            <a:ext cx="3248635" cy="27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CC545-6644-0346-69CA-419578501BD9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B8A5755-4CFC-7EF0-ABDD-3BBCABAADAA8}"/>
              </a:ext>
            </a:extLst>
          </p:cNvPr>
          <p:cNvSpPr txBox="1">
            <a:spLocks/>
          </p:cNvSpPr>
          <p:nvPr/>
        </p:nvSpPr>
        <p:spPr>
          <a:xfrm>
            <a:off x="277585" y="2013849"/>
            <a:ext cx="9350829" cy="282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Σύντομη διάρκεια Έργου – 6 μήνες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Περίοδος διεξαγωγής της Αξιολόγησης (θερινή περίοδος)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Μεγάλο χρονικό διάστημα από την περίοδο υλοποίησης των Παρεμβάσεων/ Δράσεων της ΕΣΕΕ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Μεγάλος όγκος δεδομένων από το ΟΠΣ – ταξινόμηση στοιχείων ανά Περιφέρεια 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Πρόσθετες Εργασίες / Παραδοτέα – Διεξαγωγή Έρευνας Πεδίου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n-US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endParaRPr lang="el-GR" sz="1400" b="1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4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408553E1-7D07-6213-3CC4-19757393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2" y="0"/>
            <a:ext cx="9899854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70064-CE54-5C57-4F9D-9832F44E8C4D}"/>
              </a:ext>
            </a:extLst>
          </p:cNvPr>
          <p:cNvSpPr txBox="1"/>
          <p:nvPr/>
        </p:nvSpPr>
        <p:spPr>
          <a:xfrm>
            <a:off x="3822948" y="751502"/>
            <a:ext cx="24495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ΤΕΛΟΣ ΠΑΡΟΥΣΙΑΣΗΣ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7CD5C-F842-59A6-DF84-AC6CEA52E8E5}"/>
              </a:ext>
            </a:extLst>
          </p:cNvPr>
          <p:cNvSpPr txBox="1"/>
          <p:nvPr/>
        </p:nvSpPr>
        <p:spPr>
          <a:xfrm>
            <a:off x="3932689" y="1630980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100" i="1" dirty="0">
                <a:solidFill>
                  <a:schemeClr val="bg2">
                    <a:lumMod val="50000"/>
                  </a:schemeClr>
                </a:solidFill>
              </a:rPr>
              <a:t>Ανάδοχος Σύμβουλος-Μελετητής</a:t>
            </a:r>
          </a:p>
        </p:txBody>
      </p:sp>
      <p:pic>
        <p:nvPicPr>
          <p:cNvPr id="4" name="Picture 3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DB8B5F48-2F3B-8F74-A263-64F2B6C7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8" y="2215669"/>
            <a:ext cx="263906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D0AAC-0488-BB8B-3249-23F6F74AB89C}"/>
              </a:ext>
            </a:extLst>
          </p:cNvPr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1BA3C-193A-1265-0CF6-E36A6C0810FE}"/>
              </a:ext>
            </a:extLst>
          </p:cNvPr>
          <p:cNvSpPr txBox="1"/>
          <p:nvPr/>
        </p:nvSpPr>
        <p:spPr>
          <a:xfrm>
            <a:off x="0" y="492796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Περιεχόμενα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97A6C-8BD1-D48E-43A7-905649AF75BD}"/>
              </a:ext>
            </a:extLst>
          </p:cNvPr>
          <p:cNvSpPr txBox="1"/>
          <p:nvPr/>
        </p:nvSpPr>
        <p:spPr>
          <a:xfrm>
            <a:off x="616925" y="1505658"/>
            <a:ext cx="8267141" cy="269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n-US" sz="2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Οργάνωση &amp; Μεθοδολογία Αξιολόγησης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Πακέτα Εργασίας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Παραδοτέα Έργου </a:t>
            </a:r>
            <a:endParaRPr lang="el-GR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Πορεία Υλοποίησης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Προκλήσεις Έργου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hevron 8">
            <a:extLst>
              <a:ext uri="{FF2B5EF4-FFF2-40B4-BE49-F238E27FC236}">
                <a16:creationId xmlns:a16="http://schemas.microsoft.com/office/drawing/2014/main" id="{34CB584A-1103-6E6F-6400-0D932A9E6A5E}"/>
              </a:ext>
            </a:extLst>
          </p:cNvPr>
          <p:cNvSpPr/>
          <p:nvPr/>
        </p:nvSpPr>
        <p:spPr>
          <a:xfrm>
            <a:off x="1806640" y="5568858"/>
            <a:ext cx="5047462" cy="812870"/>
          </a:xfrm>
          <a:prstGeom prst="chevron">
            <a:avLst/>
          </a:prstGeom>
          <a:solidFill>
            <a:srgbClr val="DACBB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1200" b="1" dirty="0">
                <a:solidFill>
                  <a:schemeClr val="tx1"/>
                </a:solidFill>
              </a:rPr>
              <a:t>Αξιολόγηση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79CC4-E85C-0B4F-A02A-0C8A50F59D09}"/>
              </a:ext>
            </a:extLst>
          </p:cNvPr>
          <p:cNvSpPr txBox="1"/>
          <p:nvPr/>
        </p:nvSpPr>
        <p:spPr>
          <a:xfrm>
            <a:off x="158950" y="509071"/>
            <a:ext cx="182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Εισαγωγή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46322-7205-6C48-E19D-73A3A7291572}"/>
              </a:ext>
            </a:extLst>
          </p:cNvPr>
          <p:cNvSpPr txBox="1"/>
          <p:nvPr/>
        </p:nvSpPr>
        <p:spPr>
          <a:xfrm>
            <a:off x="-21218" y="1099782"/>
            <a:ext cx="9905999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Αντικείμενο του Έργου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EFA69-E8F6-39C9-B787-623F4FD59EC3}"/>
              </a:ext>
            </a:extLst>
          </p:cNvPr>
          <p:cNvSpPr txBox="1"/>
          <p:nvPr/>
        </p:nvSpPr>
        <p:spPr>
          <a:xfrm>
            <a:off x="499852" y="1565881"/>
            <a:ext cx="8863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αξιολόγηση της Εθνικής Στρατηγικής Έρευνας και Καινοτομίας για την Έξυπνη Εξειδίκευση 2014 – 2020 (RIS3), ως βασική </a:t>
            </a:r>
            <a:r>
              <a:rPr lang="el-G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δραστηριότητα παρακολούθησης της εφαρμογής και διαρκούς </a:t>
            </a:r>
            <a:r>
              <a:rPr lang="el-GR" sz="1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επικαιροποίησής</a:t>
            </a:r>
            <a:r>
              <a:rPr lang="el-G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ασική επιδίωξη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της αξιολόγησης αποτελεί: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διερεύνηση της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συνεισφοράς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 στρατηγικής στις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επιδιωκόμενες διαρθρωτικές και αναπτυξιακές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αλλαγές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επιβεβαίωση και η ερμηνεία των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αιτίων επιτυχίας ή απόκλισης των αποτελεσμάτων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εφαρμογής της στρατηγικής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καθορισμός των δυνάμει απαραίτητων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διορθωτικών παρεμβάσεων</a:t>
            </a:r>
          </a:p>
          <a:p>
            <a:endParaRPr lang="el-GR" sz="14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Αναγκαιότητα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εκτέλεσης αξιολόγησης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παρακολούθηση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 Στρατηγικής (έλεγχος ορθότητας, παρακολούθηση θετικών και αρνητικών)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σύνδεση της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Λογικής Παρέμβασης και της στοχοθέτησης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της RIS3 με την υλοποίηση (ή μη) των Δράσεων της Στρατηγικής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αποτελεσματικότητα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προτεινόμενων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εργαλείων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γενικότερα του Σχεδίου Δράσης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αξιολόγηση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Μηχανισμού Επιχειρηματικής Ανακάλυψης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παρακολούθηση διαμόρφωσης του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Οδικού Χάρτη Ερευνητικών υποδομών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εκτίμηση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ορθότητας των τομεακών προτεραιοτήτων της RIS3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εφαρμογή της RIS3 στην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περιφερειακή διάστασή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διαμόρφωση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προτάσεων για παρεμβάσεις ΕΤΑΚ για την προγραμματική περίοδο 2021-27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F2A6E45-A15E-4EA3-6D92-EE6F5B21E9F2}"/>
              </a:ext>
            </a:extLst>
          </p:cNvPr>
          <p:cNvSpPr/>
          <p:nvPr/>
        </p:nvSpPr>
        <p:spPr>
          <a:xfrm>
            <a:off x="158950" y="5661478"/>
            <a:ext cx="2958266" cy="638557"/>
          </a:xfrm>
          <a:prstGeom prst="chevron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</a:rPr>
              <a:t>Διαδικασία Επιχειρηματικής Ανακάλυψης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34B9AC8-C470-3D55-2397-2F1ADBFEFA97}"/>
              </a:ext>
            </a:extLst>
          </p:cNvPr>
          <p:cNvSpPr/>
          <p:nvPr/>
        </p:nvSpPr>
        <p:spPr>
          <a:xfrm>
            <a:off x="2916880" y="5661478"/>
            <a:ext cx="2286492" cy="638557"/>
          </a:xfrm>
          <a:prstGeom prst="chevron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</a:rPr>
              <a:t>ΕΣΕΕ 2014-2020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B052B95-6E87-7BC9-3930-958F2A119B87}"/>
              </a:ext>
            </a:extLst>
          </p:cNvPr>
          <p:cNvSpPr/>
          <p:nvPr/>
        </p:nvSpPr>
        <p:spPr>
          <a:xfrm>
            <a:off x="6770422" y="5568858"/>
            <a:ext cx="2958266" cy="81287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</a:rPr>
              <a:t>Σχεδιασμός Παρεμβάσεων ΕΤΑΚ ΠΠ 2021-27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10AA3-BA32-7FB1-D37F-0E0AA7D05AE1}"/>
              </a:ext>
            </a:extLst>
          </p:cNvPr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E32DC-EFD1-FE70-1165-398C6EE5297F}"/>
              </a:ext>
            </a:extLst>
          </p:cNvPr>
          <p:cNvSpPr txBox="1"/>
          <p:nvPr/>
        </p:nvSpPr>
        <p:spPr>
          <a:xfrm>
            <a:off x="166924" y="479712"/>
            <a:ext cx="199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Εισαγωγή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3A4F9-0442-F8BA-2087-09A92230C34E}"/>
              </a:ext>
            </a:extLst>
          </p:cNvPr>
          <p:cNvSpPr txBox="1"/>
          <p:nvPr/>
        </p:nvSpPr>
        <p:spPr>
          <a:xfrm>
            <a:off x="207479" y="3270792"/>
            <a:ext cx="5204137" cy="3172279"/>
          </a:xfrm>
          <a:prstGeom prst="rect">
            <a:avLst/>
          </a:prstGeom>
          <a:solidFill>
            <a:srgbClr val="FFE9CA"/>
          </a:solidFill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buSzPct val="120000"/>
            </a:pPr>
            <a:r>
              <a:rPr lang="el-G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Ως αποτέλεσμα όλης αυτής της διεργασίας  αναγνωρίστηκαν οι παρακάτω </a:t>
            </a:r>
            <a:r>
              <a:rPr lang="el-GR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τομείς προτεραιότητας</a:t>
            </a:r>
            <a:endParaRPr lang="el-G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  <a:buSzPct val="120000"/>
            </a:pPr>
            <a:endParaRPr lang="el-G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200"/>
              </a:lnSpc>
              <a:spcAft>
                <a:spcPts val="600"/>
              </a:spcAft>
              <a:buSzPct val="120000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37BA0-2A81-F33A-FD39-8397656BBE2B}"/>
              </a:ext>
            </a:extLst>
          </p:cNvPr>
          <p:cNvSpPr txBox="1"/>
          <p:nvPr/>
        </p:nvSpPr>
        <p:spPr>
          <a:xfrm>
            <a:off x="43099" y="1597303"/>
            <a:ext cx="5439220" cy="163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Bef>
                <a:spcPts val="600"/>
              </a:spcBef>
              <a:buSzPct val="120000"/>
            </a:pP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ΔΕΑ είναι μια διαδικασία μάθησης στην οποία συμμετέχουν οι αντιπρόσωποι της τετραπλής έλικας, η οποία περιλαμβάνει:</a:t>
            </a:r>
            <a:endParaRPr lang="en-GB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0" indent="-187325" algn="just">
              <a:lnSpc>
                <a:spcPts val="1200"/>
              </a:lnSpc>
              <a:spcBef>
                <a:spcPts val="600"/>
              </a:spcBef>
              <a:buClr>
                <a:srgbClr val="B12128"/>
              </a:buClr>
              <a:buFont typeface="Wingdings" panose="05000000000000000000" pitchFamily="2" charset="2"/>
              <a:buChar char="§"/>
            </a:pP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επιχειρηματικό τομέα</a:t>
            </a:r>
            <a:endParaRPr lang="en-GB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-187325" algn="just">
              <a:lnSpc>
                <a:spcPts val="1200"/>
              </a:lnSpc>
              <a:spcBef>
                <a:spcPts val="600"/>
              </a:spcBef>
              <a:buClr>
                <a:srgbClr val="B12128"/>
              </a:buClr>
              <a:buFont typeface="Symbol" panose="05050102010706020507" pitchFamily="18" charset="2"/>
              <a:buChar char=""/>
            </a:pP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ερευνητικά / ακαδημαϊκά κέντρα</a:t>
            </a:r>
            <a:endParaRPr lang="en-GB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-187325" algn="just">
              <a:lnSpc>
                <a:spcPts val="1200"/>
              </a:lnSpc>
              <a:spcBef>
                <a:spcPts val="600"/>
              </a:spcBef>
              <a:buClr>
                <a:srgbClr val="B12128"/>
              </a:buClr>
              <a:buFont typeface="Symbol" panose="05050102010706020507" pitchFamily="18" charset="2"/>
              <a:buChar char=""/>
            </a:pP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δημόσιο τομέα και</a:t>
            </a:r>
            <a:endParaRPr lang="en-GB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-187325" algn="just">
              <a:lnSpc>
                <a:spcPts val="1200"/>
              </a:lnSpc>
              <a:spcBef>
                <a:spcPts val="600"/>
              </a:spcBef>
              <a:buClr>
                <a:srgbClr val="B12128"/>
              </a:buClr>
              <a:buFont typeface="Symbol" panose="05050102010706020507" pitchFamily="18" charset="2"/>
              <a:buChar char=""/>
            </a:pP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οργανώσεις της κοινωνίας των πολιτών, όπου οι εμπλεκόμενοι φορείς ανακαλύπτουν και παράγουν πληροφορίες σχετικά με νέες δραστηριότητες και πιθανές ευκαιρίες</a:t>
            </a:r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4DC792E-B178-8A0E-E923-DC8EE54190D5}"/>
              </a:ext>
            </a:extLst>
          </p:cNvPr>
          <p:cNvSpPr txBox="1">
            <a:spLocks/>
          </p:cNvSpPr>
          <p:nvPr/>
        </p:nvSpPr>
        <p:spPr>
          <a:xfrm>
            <a:off x="5704534" y="1597303"/>
            <a:ext cx="4127623" cy="4845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την επίτευξη των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στόχων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ΕΣΕΕ 2014-2020, σχεδιάστηκε το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Σύστημα Διακυβέρνησης και η διασύνδεσή του με τις Περιφερειακές Στρατηγικές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Έξυπνης Εξειδίκευσης 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το εν λόγω σύστημα επιδιώκεται η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εξασφάλιση της ενεργούς συμμετοχής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εκπροσώπων όλων των εμπλεκομένων, καθώς και ο αποτελεσματικός συντονισμός μεταξύ των φορέων της κεντρικής διοίκησης και του περιφερειακού επιπέδου λειτουργίας του συστήματος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 είναι 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περιφερειακές στρατηγικές RIS3, να αλληλοεπιδρούν με την Εθνική Στρατηγική RIS3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προτεραιότητες της έρευνας, της τεχνολογικής ανάπτυξης και της καινοτομίας και να εξειδικεύουν τον σχεδιασμό, σύμφωνα με τα αποτελέσματα της ΔΕΑ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F9042-D4BE-10E9-053C-3F6EB3383221}"/>
              </a:ext>
            </a:extLst>
          </p:cNvPr>
          <p:cNvSpPr txBox="1"/>
          <p:nvPr/>
        </p:nvSpPr>
        <p:spPr>
          <a:xfrm>
            <a:off x="0" y="1093496"/>
            <a:ext cx="9905999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Διαδικασία της Επιχειρηματικής Ανακάλυψης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F014B4A-442E-C23F-28BD-91732888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9" y="3784141"/>
            <a:ext cx="5155095" cy="2540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D33AE-C803-0934-0F91-60E8E5BC5CA2}"/>
              </a:ext>
            </a:extLst>
          </p:cNvPr>
          <p:cNvSpPr txBox="1"/>
          <p:nvPr/>
        </p:nvSpPr>
        <p:spPr>
          <a:xfrm>
            <a:off x="1586744" y="61426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8879D8-EC5B-9404-2186-E3532E47B949}"/>
              </a:ext>
            </a:extLst>
          </p:cNvPr>
          <p:cNvSpPr/>
          <p:nvPr/>
        </p:nvSpPr>
        <p:spPr>
          <a:xfrm>
            <a:off x="7689823" y="4885395"/>
            <a:ext cx="2163600" cy="8676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41124"/>
              <a:satOff val="497"/>
              <a:lumOff val="1177"/>
              <a:alphaOff val="0"/>
            </a:schemeClr>
          </a:fillRef>
          <a:effectRef idx="0">
            <a:schemeClr val="accent2">
              <a:alpha val="50000"/>
              <a:hueOff val="-441124"/>
              <a:satOff val="497"/>
              <a:lumOff val="117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195731" rIns="0" bIns="19573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b="1" kern="1200" dirty="0"/>
              <a:t>Δημόσιες Αρχές </a:t>
            </a:r>
            <a:r>
              <a:rPr lang="el-GR" sz="1000" kern="1200" dirty="0"/>
              <a:t>Κυβερνήσεις, Κοινοβούλια, Περιφερειακοί Οργανισμοί, κ.ά.</a:t>
            </a:r>
            <a:endParaRPr lang="en-US" sz="1000" kern="1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97D0E-1B69-3D0E-A5EE-8A46F524E13B}"/>
              </a:ext>
            </a:extLst>
          </p:cNvPr>
          <p:cNvSpPr/>
          <p:nvPr/>
        </p:nvSpPr>
        <p:spPr>
          <a:xfrm>
            <a:off x="5703304" y="4897006"/>
            <a:ext cx="2162146" cy="8661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323373"/>
              <a:satOff val="1492"/>
              <a:lumOff val="3530"/>
              <a:alphaOff val="0"/>
            </a:schemeClr>
          </a:fillRef>
          <a:effectRef idx="0">
            <a:schemeClr val="accent2">
              <a:alpha val="50000"/>
              <a:hueOff val="-1323373"/>
              <a:satOff val="1492"/>
              <a:lumOff val="353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b="1" kern="1200" dirty="0"/>
              <a:t>Ακαδημία </a:t>
            </a:r>
            <a:r>
              <a:rPr lang="el-GR" sz="1000" kern="1200" dirty="0"/>
              <a:t>Πανεπιστήμια, Ερευνητικά </a:t>
            </a:r>
            <a:r>
              <a:rPr lang="el-GR" sz="1000" kern="1200" dirty="0" err="1"/>
              <a:t>Ινστ</a:t>
            </a:r>
            <a:r>
              <a:rPr lang="el-GR" sz="1000" kern="1200" dirty="0"/>
              <a:t>., Τεχνολογικά και Επιστημονικά Πάρκα, κ.ά.</a:t>
            </a:r>
            <a:endParaRPr lang="en-US" sz="1000" kern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BCCA8A-AE3C-DE2E-4CDF-69A26A370E90}"/>
              </a:ext>
            </a:extLst>
          </p:cNvPr>
          <p:cNvSpPr/>
          <p:nvPr/>
        </p:nvSpPr>
        <p:spPr>
          <a:xfrm>
            <a:off x="6684589" y="4242104"/>
            <a:ext cx="2162146" cy="8661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b="1" kern="1200" dirty="0"/>
              <a:t>Επιχειρηματικός Τομέας </a:t>
            </a:r>
            <a:r>
              <a:rPr lang="el-GR" sz="1000" kern="1200" dirty="0"/>
              <a:t>Μεγάλες Εταιρείες, ΜΜΕ Εμπορικά Επιμελητήρια, Ειδικοί σε Ε&amp;Κ, </a:t>
            </a:r>
            <a:r>
              <a:rPr lang="el-GR" sz="1000" kern="1200" dirty="0" err="1"/>
              <a:t>κ.ά</a:t>
            </a:r>
            <a:endParaRPr lang="en-US" sz="1000" kern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2AC36D-7A73-7597-3BE2-89E37CF8FC69}"/>
              </a:ext>
            </a:extLst>
          </p:cNvPr>
          <p:cNvSpPr/>
          <p:nvPr/>
        </p:nvSpPr>
        <p:spPr>
          <a:xfrm>
            <a:off x="6708539" y="5551385"/>
            <a:ext cx="2162145" cy="8661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882249"/>
              <a:satOff val="995"/>
              <a:lumOff val="2353"/>
              <a:alphaOff val="0"/>
            </a:schemeClr>
          </a:fillRef>
          <a:effectRef idx="0">
            <a:schemeClr val="accent2">
              <a:alpha val="50000"/>
              <a:hueOff val="-882249"/>
              <a:satOff val="995"/>
              <a:lumOff val="235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10800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b="1" kern="1200" dirty="0"/>
              <a:t>Κοινωνία των Πολιτών </a:t>
            </a:r>
            <a:r>
              <a:rPr lang="el-GR" sz="1000" kern="1200" dirty="0"/>
              <a:t>Ενδιαφερόμενες Ομάδες, ΜΚΟ, Σύνδεσμοι Καταναλωτών, κ.ά.</a:t>
            </a:r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160173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27C6D-0161-2797-E197-BCA40B450CAD}"/>
              </a:ext>
            </a:extLst>
          </p:cNvPr>
          <p:cNvSpPr txBox="1"/>
          <p:nvPr/>
        </p:nvSpPr>
        <p:spPr>
          <a:xfrm>
            <a:off x="9427" y="1090328"/>
            <a:ext cx="9906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Βασικές Αρχές και Στόχοι της ΕΣΕΕ 2014-2020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2A09D-DB31-EEFA-A895-FD4A54F879B4}"/>
              </a:ext>
            </a:extLst>
          </p:cNvPr>
          <p:cNvSpPr txBox="1"/>
          <p:nvPr/>
        </p:nvSpPr>
        <p:spPr>
          <a:xfrm>
            <a:off x="499852" y="1565878"/>
            <a:ext cx="8863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την Προγραμματική Περίοδο (ΠΠ) 2014-2020, 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Εθνική Στρατηγική Έξυπνης Εξειδίκευσης (ΕΣΕΕ) εισήχθη  από την Ε.Ε. ως βασική  προϋπόθεση για 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να λάβουν τα 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Κράτη Μέλη οικονομική στήριξη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επενδύσεις  στην έρευνα και καινοτομία μέσω των Ευρωπαϊκών Διαρθρωτικών και Επενδυτικών Ταμείων (ΕΔΕΤ).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ΕΣΕΕ 2014-2020 αναπτύχθηκε τόσο σε εθνικό, όσο και περιφερειακό επίπεδο (μία Εθνική Στρατηγική Έξυπνης Εξειδίκευσης και 13 Περιφερειακές) κατά το διάστημα 2013 – 2015. </a:t>
            </a:r>
            <a:endParaRPr lang="en-GB" sz="1400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75737695-0D4A-48B9-43B0-A77D1DA0D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63041"/>
              </p:ext>
            </p:extLst>
          </p:nvPr>
        </p:nvGraphicFramePr>
        <p:xfrm>
          <a:off x="499852" y="3794915"/>
          <a:ext cx="8863860" cy="237937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656100">
                  <a:extLst>
                    <a:ext uri="{9D8B030D-6E8A-4147-A177-3AD203B41FA5}">
                      <a16:colId xmlns:a16="http://schemas.microsoft.com/office/drawing/2014/main" val="1284439859"/>
                    </a:ext>
                  </a:extLst>
                </a:gridCol>
                <a:gridCol w="2117113">
                  <a:extLst>
                    <a:ext uri="{9D8B030D-6E8A-4147-A177-3AD203B41FA5}">
                      <a16:colId xmlns:a16="http://schemas.microsoft.com/office/drawing/2014/main" val="1942549749"/>
                    </a:ext>
                  </a:extLst>
                </a:gridCol>
                <a:gridCol w="2266056">
                  <a:extLst>
                    <a:ext uri="{9D8B030D-6E8A-4147-A177-3AD203B41FA5}">
                      <a16:colId xmlns:a16="http://schemas.microsoft.com/office/drawing/2014/main" val="219653204"/>
                    </a:ext>
                  </a:extLst>
                </a:gridCol>
                <a:gridCol w="2824591">
                  <a:extLst>
                    <a:ext uri="{9D8B030D-6E8A-4147-A177-3AD203B41FA5}">
                      <a16:colId xmlns:a16="http://schemas.microsoft.com/office/drawing/2014/main" val="1032905993"/>
                    </a:ext>
                  </a:extLst>
                </a:gridCol>
              </a:tblGrid>
              <a:tr h="438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886B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Στρ</a:t>
                      </a:r>
                      <a:r>
                        <a:rPr lang="en-US" sz="1000" b="1" dirty="0">
                          <a:solidFill>
                            <a:srgbClr val="886B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ατηγικές Επιλογές</a:t>
                      </a:r>
                      <a:endParaRPr lang="en-GB" sz="1000" b="1" dirty="0">
                        <a:solidFill>
                          <a:srgbClr val="886B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T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86B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Επένδυση στη δημιουργία και διάχυση της Νέας Γνώσης</a:t>
                      </a:r>
                      <a:endParaRPr lang="en-GB" sz="1000" b="1" dirty="0">
                        <a:solidFill>
                          <a:srgbClr val="886B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T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86B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Επένδυση στην Έρευνα και Καινοτομία</a:t>
                      </a:r>
                      <a:endParaRPr lang="en-GB" sz="1000" b="1" dirty="0">
                        <a:solidFill>
                          <a:srgbClr val="886B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T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886B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Ανάπτυξη καινοτομικής νοοτροπίας και θεσμών και διασυνδέσεων Ε.ΤΑ.Κ με την κοινωνία</a:t>
                      </a:r>
                      <a:endParaRPr lang="en-GB" sz="1000" b="1" dirty="0">
                        <a:solidFill>
                          <a:srgbClr val="886B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T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23590"/>
                  </a:ext>
                </a:extLst>
              </a:tr>
              <a:tr h="234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Άξονες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Πα</a:t>
                      </a: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ρέμ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βασης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 gridSpan="3">
                  <a:txBody>
                    <a:bodyPr/>
                    <a:lstStyle/>
                    <a:p>
                      <a:pPr marL="0" marR="0" algn="ctr" defTabSz="7731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</a:t>
                      </a: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τηγορίες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πα</a:t>
                      </a: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ρέμ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βασης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21202"/>
                  </a:ext>
                </a:extLst>
              </a:tr>
              <a:tr h="506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α.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πτυξη δυναμικού (capacity building)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1.α  Ανάπτυξη δυναμικού ΕΤΑΚ στους τομείς εξειδίκευσης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2.α Εκκόλαψη νέων επιχειρηματικών παικτών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3.α Ενίσχυση μηχανισμών και θεσμικού πλαισίου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extLst>
                  <a:ext uri="{0D108BD9-81ED-4DB2-BD59-A6C34878D82A}">
                    <a16:rowId xmlns:a16="http://schemas.microsoft.com/office/drawing/2014/main" val="406819855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β.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Ενίσχυση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δρ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αστηριοτήτων ΕΤΑΚ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1.β Ενίσχυση δραστηριοτήτων ΕΤΑΚ και νησίδων αριστείας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2.β Ενίσχυση της ενδογενούς έρευνας και καινοτομίας στις επιχειρήσεις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3.β Ενίσχυση της ζήτησης για καινοτομία από τη δημόσια διοίκηση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extLst>
                  <a:ext uri="{0D108BD9-81ED-4DB2-BD59-A6C34878D82A}">
                    <a16:rowId xmlns:a16="http://schemas.microsoft.com/office/drawing/2014/main" val="4179052834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γ. Μηχανισμοί και δομές υποστήριξης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1.γ Ενίσχυση (υπό)δομών δικτύωσης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2.γ Υποδομές και μηχανισμοί στήριξης καινοτόμου επιχειρηματικότητας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3.γ Μηχανισμοί Επιχειρηματικής Ανακάλυψης και Τεκμηρίωσης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/>
                </a:tc>
                <a:extLst>
                  <a:ext uri="{0D108BD9-81ED-4DB2-BD59-A6C34878D82A}">
                    <a16:rowId xmlns:a16="http://schemas.microsoft.com/office/drawing/2014/main" val="3892661418"/>
                  </a:ext>
                </a:extLst>
              </a:tr>
              <a:tr h="234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δ.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Εξωστρέφει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 και δικτύωση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B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1.δ Διασύνδεση και συνεργασία σε ΕΤΑΚ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B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2.δ Επ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ιχειρημ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ατική εξωστρέφεια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B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3.δ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πτυξη Καινοτομικής κουλτούρας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75" marR="25375" marT="25375" marB="25375" anchor="ctr">
                    <a:lnB w="12700" cap="flat" cmpd="sng" algn="ctr">
                      <a:solidFill>
                        <a:srgbClr val="886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9979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7F9CB4-4B34-EF6A-3EDB-16C9D155D8D5}"/>
              </a:ext>
            </a:extLst>
          </p:cNvPr>
          <p:cNvSpPr txBox="1"/>
          <p:nvPr/>
        </p:nvSpPr>
        <p:spPr>
          <a:xfrm>
            <a:off x="499852" y="3052199"/>
            <a:ext cx="88638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200" b="1" dirty="0"/>
              <a:t>Αρχιτεκτονική της  ΕΣΕΕ 2014-2020 </a:t>
            </a:r>
          </a:p>
          <a:p>
            <a:pPr algn="ctr"/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ΕΣΕΕ 2014-2020 δομήθηκε στη βάση τριών Στρατηγικών Επιλογών και τεσσάρων αξόνων προτεραιότητας που «</a:t>
            </a:r>
            <a:r>
              <a:rPr lang="el-G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τέμνουν εγκάρσια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τις Στρατηγικές Επιλογές 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FF5BD-44F1-AB52-009C-0D0498A97E5D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22CC0-F825-DCA5-F4AD-68EB2B33CE92}"/>
              </a:ext>
            </a:extLst>
          </p:cNvPr>
          <p:cNvSpPr txBox="1"/>
          <p:nvPr/>
        </p:nvSpPr>
        <p:spPr>
          <a:xfrm>
            <a:off x="166924" y="479712"/>
            <a:ext cx="199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Εισαγωγή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581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69DA4B-FF90-09F5-402E-B6F208E36EFB}"/>
              </a:ext>
            </a:extLst>
          </p:cNvPr>
          <p:cNvSpPr txBox="1"/>
          <p:nvPr/>
        </p:nvSpPr>
        <p:spPr>
          <a:xfrm>
            <a:off x="75416" y="50720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Οργάνωση &amp; Μεθοδολογία Αξιολόγησης</a:t>
            </a:r>
            <a:endParaRPr lang="el-G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343423491">
            <a:extLst>
              <a:ext uri="{FF2B5EF4-FFF2-40B4-BE49-F238E27FC236}">
                <a16:creationId xmlns:a16="http://schemas.microsoft.com/office/drawing/2014/main" id="{985CB849-4EF1-2905-3491-3EEEC0A5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24" y="1160678"/>
            <a:ext cx="1176338" cy="229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ja-JP" sz="1463" dirty="0"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47C26E2-6230-79A8-14C9-905A5DF51A12}"/>
              </a:ext>
            </a:extLst>
          </p:cNvPr>
          <p:cNvSpPr/>
          <p:nvPr/>
        </p:nvSpPr>
        <p:spPr>
          <a:xfrm>
            <a:off x="0" y="1098657"/>
            <a:ext cx="9905999" cy="37147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975"/>
              </a:spcBef>
              <a:spcAft>
                <a:spcPts val="488"/>
              </a:spcAft>
              <a:buSzPts val="1400"/>
            </a:pPr>
            <a:r>
              <a:rPr lang="el-GR" sz="1625" b="1" dirty="0">
                <a:solidFill>
                  <a:schemeClr val="bg1"/>
                </a:solidFill>
              </a:rPr>
              <a:t>Αντικείμενο και μεθοδολογία αξιολογικού έργου</a:t>
            </a:r>
          </a:p>
        </p:txBody>
      </p:sp>
      <p:graphicFrame>
        <p:nvGraphicFramePr>
          <p:cNvPr id="8" name="Diagram 5">
            <a:extLst>
              <a:ext uri="{FF2B5EF4-FFF2-40B4-BE49-F238E27FC236}">
                <a16:creationId xmlns:a16="http://schemas.microsoft.com/office/drawing/2014/main" id="{D202584F-7BAF-C033-7665-CA2359EF9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567655"/>
              </p:ext>
            </p:extLst>
          </p:nvPr>
        </p:nvGraphicFramePr>
        <p:xfrm>
          <a:off x="4947005" y="2657736"/>
          <a:ext cx="5658881" cy="299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EC756B-33F3-7E90-4F40-AE16F64B8BDA}"/>
              </a:ext>
            </a:extLst>
          </p:cNvPr>
          <p:cNvSpPr txBox="1">
            <a:spLocks/>
          </p:cNvSpPr>
          <p:nvPr/>
        </p:nvSpPr>
        <p:spPr>
          <a:xfrm>
            <a:off x="129310" y="1618775"/>
            <a:ext cx="5658881" cy="690984"/>
          </a:xfrm>
          <a:prstGeom prst="rect">
            <a:avLst/>
          </a:prstGeom>
        </p:spPr>
        <p:txBody>
          <a:bodyPr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6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αποτίμηση της Εθνικής Στρατηγικής Έρευνας και Καινοτομίας για την Έξυπνη Εξειδίκευση 2014 – 2020 (RIS3), είχε ως αντικείμενο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ts val="16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6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6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Διάγραμμα 11">
            <a:extLst>
              <a:ext uri="{FF2B5EF4-FFF2-40B4-BE49-F238E27FC236}">
                <a16:creationId xmlns:a16="http://schemas.microsoft.com/office/drawing/2014/main" id="{43E288C8-A814-4339-BE6F-448F04F63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188436"/>
              </p:ext>
            </p:extLst>
          </p:nvPr>
        </p:nvGraphicFramePr>
        <p:xfrm>
          <a:off x="-740328" y="2347466"/>
          <a:ext cx="7279921" cy="413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701830E-10B7-6C65-0861-79E6857D5AFB}"/>
              </a:ext>
            </a:extLst>
          </p:cNvPr>
          <p:cNvSpPr txBox="1"/>
          <p:nvPr/>
        </p:nvSpPr>
        <p:spPr>
          <a:xfrm>
            <a:off x="542420" y="2403214"/>
            <a:ext cx="42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01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63CDF-20FA-6881-87C7-7EC496EC111C}"/>
              </a:ext>
            </a:extLst>
          </p:cNvPr>
          <p:cNvSpPr txBox="1"/>
          <p:nvPr/>
        </p:nvSpPr>
        <p:spPr>
          <a:xfrm>
            <a:off x="542420" y="3948629"/>
            <a:ext cx="42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02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2D0AC-CD05-C728-BBC3-33B6A5B53087}"/>
              </a:ext>
            </a:extLst>
          </p:cNvPr>
          <p:cNvSpPr txBox="1"/>
          <p:nvPr/>
        </p:nvSpPr>
        <p:spPr>
          <a:xfrm>
            <a:off x="542420" y="5494044"/>
            <a:ext cx="42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03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466B6-700F-9327-FE79-5111C0069EFF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563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E32DC-EFD1-FE70-1165-398C6EE5297F}"/>
              </a:ext>
            </a:extLst>
          </p:cNvPr>
          <p:cNvSpPr txBox="1"/>
          <p:nvPr/>
        </p:nvSpPr>
        <p:spPr>
          <a:xfrm>
            <a:off x="385823" y="369332"/>
            <a:ext cx="727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58D4D-3641-9363-9607-869A9AC4C697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27D64B-C8B1-AF34-7B7B-1817A0FE2B4E}"/>
              </a:ext>
            </a:extLst>
          </p:cNvPr>
          <p:cNvSpPr txBox="1">
            <a:spLocks/>
          </p:cNvSpPr>
          <p:nvPr/>
        </p:nvSpPr>
        <p:spPr>
          <a:xfrm>
            <a:off x="277583" y="5003592"/>
            <a:ext cx="9350829" cy="1431461"/>
          </a:xfrm>
          <a:prstGeom prst="rect">
            <a:avLst/>
          </a:prstGeom>
          <a:solidFill>
            <a:srgbClr val="FFDFAB">
              <a:alpha val="50000"/>
            </a:srgbClr>
          </a:solidFill>
        </p:spPr>
        <p:txBody>
          <a:bodyPr vert="horz" lIns="74295" tIns="37148" rIns="74295" bIns="37148" rtlCol="0">
            <a:normAutofit/>
          </a:bodyPr>
          <a:lstStyle>
            <a:defPPr>
              <a:defRPr lang="en-US"/>
            </a:defPPr>
            <a:lvl1pPr indent="0" algn="just">
              <a:lnSpc>
                <a:spcPts val="1365"/>
              </a:lnSpc>
              <a:spcBef>
                <a:spcPts val="488"/>
              </a:spcBef>
              <a:buFont typeface="Arial" panose="020B0604020202020204" pitchFamily="34" charset="0"/>
              <a:buNone/>
              <a:defRPr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l-GR" dirty="0"/>
              <a:t> Μέθοδοι &amp; Εργαλεία</a:t>
            </a:r>
          </a:p>
          <a:p>
            <a:endParaRPr lang="el-GR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A9C8A9-FBEA-2301-2210-A56158095CB7}"/>
              </a:ext>
            </a:extLst>
          </p:cNvPr>
          <p:cNvSpPr txBox="1">
            <a:spLocks/>
          </p:cNvSpPr>
          <p:nvPr/>
        </p:nvSpPr>
        <p:spPr>
          <a:xfrm>
            <a:off x="277585" y="1290653"/>
            <a:ext cx="9350829" cy="3521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65"/>
              </a:lnSpc>
              <a:spcBef>
                <a:spcPts val="488"/>
              </a:spcBef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Κριτήρια αξιολόγησης και αξιολογικά ερωτήματα </a:t>
            </a:r>
          </a:p>
          <a:p>
            <a:pPr marL="0" indent="0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κριτήρια αξιολόγησης που καθορίζουν τις σχέσεις μεταξύ των συνιστωσών της αξιολόγησης </a:t>
            </a:r>
          </a:p>
          <a:p>
            <a:pPr marL="0" indent="0" algn="ctr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Κριτήρια - Αξιολογικά ερωτήματα - Μεθοδολογίες και εργαλεία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Συνάφεια (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σχέση μεταξύ των συνολικών οικονομικών, κοινωνικών και περιβαλλοντικών αναγκών και των συναφών στόχων του προγράμματος, αφενός, και των στόχων των δραστηριοτήτων του προγράμματος, αφετέρου (δηλαδή του σκεπτικού της παρέμβασης)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Συνοχή (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coherence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πόσο καλά συνεργάζονται ή όχι οι διάφορες δράσεις, π.χ. οι δράσεις  που περιλαμβάνονται σε μία ενότητα αξιολόγησης π.χ. ενίσχυσης επιχειρήσεων 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Αποτελεσματικότητα (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η επίτευξη ή η πρόοδος προς την επίτευξη των στόχων του προγράμματος/δράσης και οι παράγοντες διευκόλυνσης ή παρεμπόδισης, συμπεριλαμβανομένων των δραστηριοτήτων που υλοποιούνται από το πρόγραμμα 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Αποδοτικότητα (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η σχέση μεταξύ των πόρων που χρησιμοποιούνται από το πρόγραμμα και των αλλαγών ή ωφελειών που προκαλούνται από την παρέμβαση</a:t>
            </a:r>
          </a:p>
          <a:p>
            <a:pPr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Προστιθέμενη αξία (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l-G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γιατί δικαιολογείται η παρέμβαση, δηλαδή η αξία που προκύπτει από την παρέμβαση είναι συμπληρωματική της αξίας που θα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προέκυπτε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άλλες δημόσιες ή ιδιωτικές παρεμβάσεις</a:t>
            </a:r>
          </a:p>
          <a:p>
            <a:pPr marL="0" indent="0" algn="ctr">
              <a:lnSpc>
                <a:spcPts val="1365"/>
              </a:lnSpc>
              <a:spcBef>
                <a:spcPts val="488"/>
              </a:spcBef>
              <a:buClr>
                <a:srgbClr val="C00000"/>
              </a:buClr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βάση τα ανωτέρω κριτήρια αξιολόγησης οργανώθηκαν τα </a:t>
            </a:r>
            <a:r>
              <a:rPr lang="el-GR" sz="14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Αξιολογικά Ερωτήματα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67EDBC5-868D-D7AE-20BC-3AFBD0D86DA5}"/>
              </a:ext>
            </a:extLst>
          </p:cNvPr>
          <p:cNvSpPr/>
          <p:nvPr/>
        </p:nvSpPr>
        <p:spPr>
          <a:xfrm rot="10800000">
            <a:off x="4354284" y="4821585"/>
            <a:ext cx="1197429" cy="292388"/>
          </a:xfrm>
          <a:prstGeom prst="triangle">
            <a:avLst>
              <a:gd name="adj" fmla="val 53636"/>
            </a:avLst>
          </a:prstGeom>
          <a:solidFill>
            <a:schemeClr val="bg2">
              <a:lumMod val="50000"/>
              <a:alpha val="50000"/>
            </a:schemeClr>
          </a:solidFill>
        </p:spPr>
        <p:txBody>
          <a:bodyPr vert="horz" lIns="74295" tIns="37148" rIns="74295" bIns="37148" rtlCol="0">
            <a:normAutofit fontScale="25000" lnSpcReduction="20000"/>
          </a:bodyPr>
          <a:lstStyle/>
          <a:p>
            <a:pPr algn="just">
              <a:lnSpc>
                <a:spcPts val="1365"/>
              </a:lnSpc>
              <a:spcBef>
                <a:spcPts val="488"/>
              </a:spcBef>
            </a:pPr>
            <a:endParaRPr lang="en-US" sz="1400" b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DBAB1-2D89-0E58-7746-FD53BCB556F2}"/>
              </a:ext>
            </a:extLst>
          </p:cNvPr>
          <p:cNvSpPr txBox="1"/>
          <p:nvPr/>
        </p:nvSpPr>
        <p:spPr>
          <a:xfrm>
            <a:off x="385823" y="5309044"/>
            <a:ext cx="88638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Βιβλιογραφική ανασκόπηση και δευτερογενής ανάλυση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Πολυκριτηριακή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ανάλυση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Πρωτογενείς έρευνες πεδίου (ποιοτικές και ποσοτικές)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Λογικού Πλαισίου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Δείκτες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E12B2-F4D4-690D-4D90-3430614AECA3}"/>
              </a:ext>
            </a:extLst>
          </p:cNvPr>
          <p:cNvSpPr txBox="1"/>
          <p:nvPr/>
        </p:nvSpPr>
        <p:spPr>
          <a:xfrm>
            <a:off x="-3" y="507831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Οργάνωση &amp; Μεθοδολογία Αξιολόγησης</a:t>
            </a:r>
            <a:endParaRPr lang="el-G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7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4F40-E623-39D3-157C-B04DDD27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947B5-C084-3C2C-7B4A-23A26E09AB72}"/>
              </a:ext>
            </a:extLst>
          </p:cNvPr>
          <p:cNvSpPr txBox="1"/>
          <p:nvPr/>
        </p:nvSpPr>
        <p:spPr>
          <a:xfrm>
            <a:off x="385823" y="369332"/>
            <a:ext cx="727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69600-3D94-6FCC-9382-D97837C02375}"/>
              </a:ext>
            </a:extLst>
          </p:cNvPr>
          <p:cNvSpPr txBox="1"/>
          <p:nvPr/>
        </p:nvSpPr>
        <p:spPr>
          <a:xfrm>
            <a:off x="0" y="526855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Οργάνωση &amp; Μεθοδολογία Αξιολόγησης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795C5-AB62-6128-47D1-F5681D000995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7F96EA3-CD32-D313-793E-597C19984ADD}"/>
              </a:ext>
            </a:extLst>
          </p:cNvPr>
          <p:cNvSpPr txBox="1">
            <a:spLocks/>
          </p:cNvSpPr>
          <p:nvPr/>
        </p:nvSpPr>
        <p:spPr>
          <a:xfrm>
            <a:off x="277585" y="1894113"/>
            <a:ext cx="9350829" cy="3842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65"/>
              </a:lnSpc>
              <a:spcBef>
                <a:spcPts val="488"/>
              </a:spcBef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Αξιολογικά Ερωτήματα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A950E-1954-9AC5-EE6D-720B4705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4" y="2342333"/>
            <a:ext cx="9236529" cy="29462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0B38A6-20B2-24F6-3CE7-1AB7D9E8EB92}"/>
              </a:ext>
            </a:extLst>
          </p:cNvPr>
          <p:cNvSpPr/>
          <p:nvPr/>
        </p:nvSpPr>
        <p:spPr>
          <a:xfrm>
            <a:off x="6137073" y="1412930"/>
            <a:ext cx="3434190" cy="705293"/>
          </a:xfrm>
          <a:prstGeom prst="roundRect">
            <a:avLst/>
          </a:prstGeom>
          <a:solidFill>
            <a:srgbClr val="FFEA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Παράδειγμα Συσχετικού Αξιολογικού Ερωτήματος και Κριτηρίου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2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C502-7AA0-C499-97A6-FEEC66A3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1FB92-4F71-66C6-5744-C4E60024C750}"/>
              </a:ext>
            </a:extLst>
          </p:cNvPr>
          <p:cNvSpPr txBox="1"/>
          <p:nvPr/>
        </p:nvSpPr>
        <p:spPr>
          <a:xfrm>
            <a:off x="385823" y="369332"/>
            <a:ext cx="727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30A8C-D70C-EACD-9022-5FA012EEE149}"/>
              </a:ext>
            </a:extLst>
          </p:cNvPr>
          <p:cNvSpPr txBox="1"/>
          <p:nvPr/>
        </p:nvSpPr>
        <p:spPr>
          <a:xfrm>
            <a:off x="1537048" y="15870"/>
            <a:ext cx="78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&amp; Μεθοδολογία Αξιολόγησης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effectLst/>
              </a:rPr>
              <a:t>Παραδοτέ</a:t>
            </a:r>
            <a:r>
              <a:rPr lang="el-GR" b="1" dirty="0"/>
              <a:t>α</a:t>
            </a:r>
            <a:endParaRPr lang="en-GB" b="1" dirty="0">
              <a:effectLst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66571-2E15-05D9-3E82-C1EA29AE2F65}"/>
              </a:ext>
            </a:extLst>
          </p:cNvPr>
          <p:cNvSpPr txBox="1">
            <a:spLocks/>
          </p:cNvSpPr>
          <p:nvPr/>
        </p:nvSpPr>
        <p:spPr>
          <a:xfrm>
            <a:off x="277585" y="1894113"/>
            <a:ext cx="9350829" cy="3842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65"/>
              </a:lnSpc>
              <a:spcBef>
                <a:spcPts val="488"/>
              </a:spcBef>
              <a:buNone/>
            </a:pP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Κριτήριο Αξιολόγησης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D12E8-DF9E-C886-EFD5-DBD29B980F17}"/>
              </a:ext>
            </a:extLst>
          </p:cNvPr>
          <p:cNvSpPr/>
          <p:nvPr/>
        </p:nvSpPr>
        <p:spPr>
          <a:xfrm>
            <a:off x="6137073" y="1412930"/>
            <a:ext cx="3434190" cy="705293"/>
          </a:xfrm>
          <a:prstGeom prst="roundRect">
            <a:avLst/>
          </a:prstGeom>
          <a:solidFill>
            <a:srgbClr val="FFEA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Παράδειγμα Συσχετικού Κριτηρίου και Εργαλείου Αξιολόγησης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854C7-695D-C2E6-B982-744D28B5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6" y="2407830"/>
            <a:ext cx="9068940" cy="3115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9460E-2A1D-5626-19C8-FF57B41B0E08}"/>
              </a:ext>
            </a:extLst>
          </p:cNvPr>
          <p:cNvSpPr txBox="1"/>
          <p:nvPr/>
        </p:nvSpPr>
        <p:spPr>
          <a:xfrm>
            <a:off x="0" y="569387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Οργάνωση &amp; Μεθοδολογία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val="169568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32551F16E394B89606A4355F1AD67" ma:contentTypeVersion="16" ma:contentTypeDescription="Create a new document." ma:contentTypeScope="" ma:versionID="924ce5197a5c179e274bf372406092d9">
  <xsd:schema xmlns:xsd="http://www.w3.org/2001/XMLSchema" xmlns:xs="http://www.w3.org/2001/XMLSchema" xmlns:p="http://schemas.microsoft.com/office/2006/metadata/properties" xmlns:ns2="31e22cdc-714b-4246-8b7d-544526377ecc" xmlns:ns3="c2054b7f-f6da-44d0-9639-55c90523cbe1" targetNamespace="http://schemas.microsoft.com/office/2006/metadata/properties" ma:root="true" ma:fieldsID="c603869f1434370fea5b4b84376a05c2" ns2:_="" ns3:_="">
    <xsd:import namespace="31e22cdc-714b-4246-8b7d-544526377ecc"/>
    <xsd:import namespace="c2054b7f-f6da-44d0-9639-55c90523c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22cdc-714b-4246-8b7d-544526377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edbdd2-09d2-42f4-a978-692df0390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b7f-f6da-44d0-9639-55c90523cb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724fa58-77f4-4853-9d10-fa295684222a}" ma:internalName="TaxCatchAll" ma:showField="CatchAllData" ma:web="c2054b7f-f6da-44d0-9639-55c90523c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A45AA-78EF-4DF0-8046-60BB9765E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22cdc-714b-4246-8b7d-544526377ecc"/>
    <ds:schemaRef ds:uri="c2054b7f-f6da-44d0-9639-55c90523c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9ADD2-D9F3-409C-AAFA-BF46CF278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1822</Words>
  <Application>Microsoft Office PowerPoint</Application>
  <PresentationFormat>A4 Paper (210x297 mm)</PresentationFormat>
  <Paragraphs>246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CeraGR-Black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Catsis</dc:creator>
  <cp:lastModifiedBy>Rafail Koumeri</cp:lastModifiedBy>
  <cp:revision>141</cp:revision>
  <dcterms:created xsi:type="dcterms:W3CDTF">2023-07-05T16:39:25Z</dcterms:created>
  <dcterms:modified xsi:type="dcterms:W3CDTF">2024-12-03T14:48:23Z</dcterms:modified>
</cp:coreProperties>
</file>