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256" r:id="rId2"/>
    <p:sldId id="283" r:id="rId3"/>
    <p:sldId id="258" r:id="rId4"/>
    <p:sldId id="260" r:id="rId5"/>
    <p:sldId id="261" r:id="rId6"/>
    <p:sldId id="285" r:id="rId7"/>
    <p:sldId id="257" r:id="rId8"/>
    <p:sldId id="323" r:id="rId9"/>
    <p:sldId id="302" r:id="rId10"/>
    <p:sldId id="328" r:id="rId11"/>
    <p:sldId id="329" r:id="rId12"/>
    <p:sldId id="310" r:id="rId13"/>
    <p:sldId id="263" r:id="rId14"/>
    <p:sldId id="274" r:id="rId15"/>
    <p:sldId id="275" r:id="rId16"/>
    <p:sldId id="315" r:id="rId17"/>
    <p:sldId id="316" r:id="rId18"/>
    <p:sldId id="317" r:id="rId19"/>
    <p:sldId id="293" r:id="rId20"/>
    <p:sldId id="318" r:id="rId21"/>
    <p:sldId id="331" r:id="rId22"/>
    <p:sldId id="276" r:id="rId23"/>
    <p:sldId id="313" r:id="rId24"/>
    <p:sldId id="290" r:id="rId25"/>
    <p:sldId id="291" r:id="rId26"/>
    <p:sldId id="304" r:id="rId27"/>
    <p:sldId id="277" r:id="rId28"/>
    <p:sldId id="294" r:id="rId29"/>
    <p:sldId id="278" r:id="rId30"/>
    <p:sldId id="259" r:id="rId31"/>
    <p:sldId id="305" r:id="rId32"/>
    <p:sldId id="306" r:id="rId33"/>
    <p:sldId id="262" r:id="rId34"/>
    <p:sldId id="307" r:id="rId35"/>
    <p:sldId id="264" r:id="rId36"/>
    <p:sldId id="308" r:id="rId37"/>
    <p:sldId id="309" r:id="rId38"/>
    <p:sldId id="311" r:id="rId39"/>
    <p:sldId id="312" r:id="rId40"/>
  </p:sldIdLst>
  <p:sldSz cx="12192000" cy="6858000"/>
  <p:notesSz cx="12192000" cy="6858000"/>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p:cViewPr varScale="1">
        <p:scale>
          <a:sx n="102" d="100"/>
          <a:sy n="102" d="100"/>
        </p:scale>
        <p:origin x="882" y="10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115F919F-09C0-4E24-B78E-9BF878621921}"/>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0F6BFC4-3852-0305-5EFE-DCE3344F7D54}"/>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0FD6B38B-DE4C-4B0E-B1B5-59100C52859D}" type="datetimeFigureOut">
              <a:rPr lang="el-GR" smtClean="0"/>
              <a:t>16/5/2024</a:t>
            </a:fld>
            <a:endParaRPr lang="el-GR"/>
          </a:p>
        </p:txBody>
      </p:sp>
      <p:sp>
        <p:nvSpPr>
          <p:cNvPr id="4" name="Θέση υποσέλιδου 3">
            <a:extLst>
              <a:ext uri="{FF2B5EF4-FFF2-40B4-BE49-F238E27FC236}">
                <a16:creationId xmlns:a16="http://schemas.microsoft.com/office/drawing/2014/main" id="{F99014EB-8325-B347-5369-4ED36011D606}"/>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30AD65F0-45BE-9DA8-AC32-DFBD9CC590FE}"/>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A9B1C0F7-370A-4174-A27F-C620BF389BFA}" type="slidenum">
              <a:rPr lang="el-GR" smtClean="0"/>
              <a:t>‹#›</a:t>
            </a:fld>
            <a:endParaRPr lang="el-GR"/>
          </a:p>
        </p:txBody>
      </p:sp>
    </p:spTree>
    <p:extLst>
      <p:ext uri="{BB962C8B-B14F-4D97-AF65-F5344CB8AC3E}">
        <p14:creationId xmlns:p14="http://schemas.microsoft.com/office/powerpoint/2010/main" val="82849357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1A4D3F69-E45A-472B-90FF-E2B1C69E38A5}" type="datetimeFigureOut">
              <a:rPr lang="el-GR" smtClean="0"/>
              <a:t>16/5/2024</a:t>
            </a:fld>
            <a:endParaRPr lang="el-GR"/>
          </a:p>
        </p:txBody>
      </p:sp>
      <p:sp>
        <p:nvSpPr>
          <p:cNvPr id="4" name="Θέση εικόνας διαφάνειας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C2D3D03-B6CA-4495-88A8-4FA13FDA592D}" type="slidenum">
              <a:rPr lang="el-GR" smtClean="0"/>
              <a:t>‹#›</a:t>
            </a:fld>
            <a:endParaRPr lang="el-GR"/>
          </a:p>
        </p:txBody>
      </p:sp>
    </p:spTree>
    <p:extLst>
      <p:ext uri="{BB962C8B-B14F-4D97-AF65-F5344CB8AC3E}">
        <p14:creationId xmlns:p14="http://schemas.microsoft.com/office/powerpoint/2010/main" val="259630215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l-GR"/>
          </a:p>
        </p:txBody>
      </p:sp>
      <p:sp>
        <p:nvSpPr>
          <p:cNvPr id="5" name="Slide Number Placeholder 4"/>
          <p:cNvSpPr>
            <a:spLocks noGrp="1"/>
          </p:cNvSpPr>
          <p:nvPr>
            <p:ph type="sldNum" sz="quarter" idx="5"/>
          </p:nvPr>
        </p:nvSpPr>
        <p:spPr/>
        <p:txBody>
          <a:bodyPr/>
          <a:lstStyle/>
          <a:p>
            <a:fld id="{9C2D3D03-B6CA-4495-88A8-4FA13FDA592D}" type="slidenum">
              <a:rPr lang="el-GR" smtClean="0"/>
              <a:t>18</a:t>
            </a:fld>
            <a:endParaRPr lang="el-GR"/>
          </a:p>
        </p:txBody>
      </p:sp>
    </p:spTree>
    <p:extLst>
      <p:ext uri="{BB962C8B-B14F-4D97-AF65-F5344CB8AC3E}">
        <p14:creationId xmlns:p14="http://schemas.microsoft.com/office/powerpoint/2010/main" val="1979329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524000" y="1122363"/>
            <a:ext cx="9144000" cy="2387600"/>
          </a:xfrm>
        </p:spPr>
        <p:txBody>
          <a:bodyPr anchor="b"/>
          <a:lstStyle>
            <a:lvl1pPr algn="ctr">
              <a:defRPr sz="6000"/>
            </a:lvl1pPr>
          </a:lstStyle>
          <a:p>
            <a:pPr>
              <a:defRPr/>
            </a:pPr>
            <a:r>
              <a:rPr lang="en-US"/>
              <a:t>Click to edit Master title style</a:t>
            </a:r>
            <a:endParaRPr/>
          </a:p>
        </p:txBody>
      </p:sp>
      <p:sp>
        <p:nvSpPr>
          <p:cNvPr id="3"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a:p>
        </p:txBody>
      </p:sp>
      <p:sp>
        <p:nvSpPr>
          <p:cNvPr id="4" name="Date Placeholder 3"/>
          <p:cNvSpPr>
            <a:spLocks noGrp="1"/>
          </p:cNvSpPr>
          <p:nvPr>
            <p:ph type="dt" sz="half" idx="10"/>
          </p:nvPr>
        </p:nvSpPr>
        <p:spPr bwMode="auto"/>
        <p:txBody>
          <a:bodyPr/>
          <a:lstStyle/>
          <a:p>
            <a:pPr>
              <a:defRPr/>
            </a:pPr>
            <a:fld id="{4D3B30FE-7D70-4472-B6C6-D5E2743CAE0D}" type="datetime1">
              <a:rPr lang="en-US" smtClean="0"/>
              <a:t>5/16/2024</a:t>
            </a:fld>
            <a:endParaRPr lang="en-US"/>
          </a:p>
        </p:txBody>
      </p:sp>
      <p:sp>
        <p:nvSpPr>
          <p:cNvPr id="5" name="Footer Placeholder 4"/>
          <p:cNvSpPr>
            <a:spLocks noGrp="1"/>
          </p:cNvSpPr>
          <p:nvPr>
            <p:ph type="ftr" sz="quarter" idx="11"/>
          </p:nvPr>
        </p:nvSpPr>
        <p:spPr bwMode="auto"/>
        <p:txBody>
          <a:bodyPr/>
          <a:lstStyle/>
          <a:p>
            <a:pPr>
              <a:defRPr/>
            </a:pPr>
            <a:r>
              <a:rPr lang="en-US" dirty="0"/>
              <a:t>p-NET Emerging Networks &amp; Applications, May 2024</a:t>
            </a:r>
          </a:p>
        </p:txBody>
      </p:sp>
      <p:sp>
        <p:nvSpPr>
          <p:cNvPr id="6" name="Slide Number Placeholder 5"/>
          <p:cNvSpPr>
            <a:spLocks noGrp="1"/>
          </p:cNvSpPr>
          <p:nvPr>
            <p:ph type="sldNum" sz="quarter" idx="12"/>
          </p:nvPr>
        </p:nvSpPr>
        <p:spPr bwMode="auto"/>
        <p:txBody>
          <a:bodyPr/>
          <a:lstStyle/>
          <a:p>
            <a:pPr>
              <a:defRPr/>
            </a:pPr>
            <a:fld id="{1A3D6084-8F2B-A34E-9C7F-BDE354977703}"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Vertical Text Placeholder 2"/>
          <p:cNvSpPr>
            <a:spLocks noGrp="1"/>
          </p:cNvSpPr>
          <p:nvPr>
            <p:ph type="body" orient="vert" idx="1"/>
          </p:nvPr>
        </p:nvSpPr>
        <p:spPr bwMode="auto"/>
        <p:txBody>
          <a:bodyPr vert="eaVert"/>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41A0F181-E052-4B7D-BF5B-94C8D6A02B65}" type="datetime1">
              <a:rPr lang="en-US" smtClean="0"/>
              <a:t>5/16/2024</a:t>
            </a:fld>
            <a:endParaRPr lang="en-US"/>
          </a:p>
        </p:txBody>
      </p:sp>
      <p:sp>
        <p:nvSpPr>
          <p:cNvPr id="5" name="Footer Placeholder 4"/>
          <p:cNvSpPr>
            <a:spLocks noGrp="1"/>
          </p:cNvSpPr>
          <p:nvPr>
            <p:ph type="ftr" sz="quarter" idx="11"/>
          </p:nvPr>
        </p:nvSpPr>
        <p:spPr bwMode="auto"/>
        <p:txBody>
          <a:bodyPr/>
          <a:lstStyle/>
          <a:p>
            <a:pPr>
              <a:defRPr/>
            </a:pPr>
            <a:r>
              <a:rPr lang="en-US" dirty="0"/>
              <a:t>p-NET Emerging Networks &amp; Applications, May 2024</a:t>
            </a:r>
          </a:p>
        </p:txBody>
      </p:sp>
      <p:sp>
        <p:nvSpPr>
          <p:cNvPr id="6" name="Slide Number Placeholder 5"/>
          <p:cNvSpPr>
            <a:spLocks noGrp="1"/>
          </p:cNvSpPr>
          <p:nvPr>
            <p:ph type="sldNum" sz="quarter" idx="12"/>
          </p:nvPr>
        </p:nvSpPr>
        <p:spPr bwMode="auto"/>
        <p:txBody>
          <a:bodyPr/>
          <a:lstStyle/>
          <a:p>
            <a:pPr>
              <a:defRPr/>
            </a:pPr>
            <a:fld id="{1A3D6084-8F2B-A34E-9C7F-BDE354977703}"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724900" y="365125"/>
            <a:ext cx="2628900" cy="5811838"/>
          </a:xfrm>
        </p:spPr>
        <p:txBody>
          <a:bodyPr vert="eaVert"/>
          <a:lstStyle/>
          <a:p>
            <a:pPr>
              <a:defRPr/>
            </a:pPr>
            <a:r>
              <a:rPr lang="en-US"/>
              <a:t>Click to edit Master title style</a:t>
            </a:r>
            <a:endParaRPr/>
          </a:p>
        </p:txBody>
      </p:sp>
      <p:sp>
        <p:nvSpPr>
          <p:cNvPr id="3" name="Vertical Text Placeholder 2"/>
          <p:cNvSpPr>
            <a:spLocks noGrp="1"/>
          </p:cNvSpPr>
          <p:nvPr>
            <p:ph type="body" orient="vert" idx="1"/>
          </p:nvPr>
        </p:nvSpPr>
        <p:spPr bwMode="auto">
          <a:xfrm>
            <a:off x="838200" y="365125"/>
            <a:ext cx="7734300" cy="5811838"/>
          </a:xfrm>
        </p:spPr>
        <p:txBody>
          <a:bodyPr vert="eaVert"/>
          <a:lstStyle/>
          <a:p>
            <a:pPr lvl="0">
              <a:defRPr/>
            </a:pPr>
            <a:r>
              <a:rPr lang="en-US" dirty="0"/>
              <a:t>Edit Master text styles</a:t>
            </a:r>
            <a:endParaRPr dirty="0"/>
          </a:p>
          <a:p>
            <a:pPr lvl="1">
              <a:defRPr/>
            </a:pPr>
            <a:r>
              <a:rPr lang="en-US" dirty="0"/>
              <a:t>Second level</a:t>
            </a:r>
            <a:endParaRPr dirty="0"/>
          </a:p>
          <a:p>
            <a:pPr lvl="2">
              <a:defRPr/>
            </a:pPr>
            <a:r>
              <a:rPr lang="en-US" dirty="0"/>
              <a:t>Third level</a:t>
            </a:r>
            <a:endParaRPr dirty="0"/>
          </a:p>
          <a:p>
            <a:pPr lvl="3">
              <a:defRPr/>
            </a:pPr>
            <a:r>
              <a:rPr lang="en-US" dirty="0"/>
              <a:t>Fourth level</a:t>
            </a:r>
            <a:endParaRPr dirty="0"/>
          </a:p>
          <a:p>
            <a:pPr lvl="4">
              <a:defRPr/>
            </a:pPr>
            <a:r>
              <a:rPr lang="en-US" dirty="0"/>
              <a:t>Fifth level</a:t>
            </a:r>
            <a:endParaRPr dirty="0"/>
          </a:p>
        </p:txBody>
      </p:sp>
      <p:sp>
        <p:nvSpPr>
          <p:cNvPr id="4" name="Date Placeholder 3"/>
          <p:cNvSpPr>
            <a:spLocks noGrp="1"/>
          </p:cNvSpPr>
          <p:nvPr>
            <p:ph type="dt" sz="half" idx="10"/>
          </p:nvPr>
        </p:nvSpPr>
        <p:spPr bwMode="auto"/>
        <p:txBody>
          <a:bodyPr/>
          <a:lstStyle/>
          <a:p>
            <a:pPr>
              <a:defRPr/>
            </a:pPr>
            <a:fld id="{C9248DCC-5C1F-494D-9751-925B8E322C11}" type="datetime1">
              <a:rPr lang="en-US" smtClean="0"/>
              <a:t>5/16/2024</a:t>
            </a:fld>
            <a:endParaRPr lang="en-US"/>
          </a:p>
        </p:txBody>
      </p:sp>
      <p:sp>
        <p:nvSpPr>
          <p:cNvPr id="5" name="Footer Placeholder 4"/>
          <p:cNvSpPr>
            <a:spLocks noGrp="1"/>
          </p:cNvSpPr>
          <p:nvPr>
            <p:ph type="ftr" sz="quarter" idx="11"/>
          </p:nvPr>
        </p:nvSpPr>
        <p:spPr bwMode="auto"/>
        <p:txBody>
          <a:bodyPr/>
          <a:lstStyle/>
          <a:p>
            <a:pPr>
              <a:defRPr/>
            </a:pPr>
            <a:r>
              <a:rPr lang="en-US" dirty="0"/>
              <a:t>p-NET Emerging Networks &amp; Applications, May 2024</a:t>
            </a:r>
          </a:p>
        </p:txBody>
      </p:sp>
      <p:sp>
        <p:nvSpPr>
          <p:cNvPr id="6" name="Slide Number Placeholder 5"/>
          <p:cNvSpPr>
            <a:spLocks noGrp="1"/>
          </p:cNvSpPr>
          <p:nvPr>
            <p:ph type="sldNum" sz="quarter" idx="12"/>
          </p:nvPr>
        </p:nvSpPr>
        <p:spPr bwMode="auto"/>
        <p:txBody>
          <a:bodyPr/>
          <a:lstStyle/>
          <a:p>
            <a:pPr>
              <a:defRPr/>
            </a:pPr>
            <a:fld id="{1A3D6084-8F2B-A34E-9C7F-BDE354977703}"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idx="1"/>
          </p:nvPr>
        </p:nvSpPr>
        <p:spPr bwMode="auto"/>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E22D36D1-E366-466A-92DE-2D1E7140A736}" type="datetime1">
              <a:rPr lang="en-US" smtClean="0"/>
              <a:t>5/16/2024</a:t>
            </a:fld>
            <a:endParaRPr lang="en-US"/>
          </a:p>
        </p:txBody>
      </p:sp>
      <p:sp>
        <p:nvSpPr>
          <p:cNvPr id="5" name="Footer Placeholder 4"/>
          <p:cNvSpPr>
            <a:spLocks noGrp="1"/>
          </p:cNvSpPr>
          <p:nvPr>
            <p:ph type="ftr" sz="quarter" idx="11"/>
          </p:nvPr>
        </p:nvSpPr>
        <p:spPr bwMode="auto"/>
        <p:txBody>
          <a:bodyPr/>
          <a:lstStyle/>
          <a:p>
            <a:pPr>
              <a:defRPr/>
            </a:pPr>
            <a:r>
              <a:rPr lang="en-US" dirty="0"/>
              <a:t>p-NET Emerging Networks &amp; Applications, May 2024</a:t>
            </a:r>
          </a:p>
        </p:txBody>
      </p:sp>
      <p:sp>
        <p:nvSpPr>
          <p:cNvPr id="6" name="Slide Number Placeholder 5"/>
          <p:cNvSpPr>
            <a:spLocks noGrp="1"/>
          </p:cNvSpPr>
          <p:nvPr>
            <p:ph type="sldNum" sz="quarter" idx="12"/>
          </p:nvPr>
        </p:nvSpPr>
        <p:spPr bwMode="auto"/>
        <p:txBody>
          <a:bodyPr/>
          <a:lstStyle/>
          <a:p>
            <a:pPr>
              <a:defRPr/>
            </a:pPr>
            <a:fld id="{1A3D6084-8F2B-A34E-9C7F-BDE354977703}"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1850" y="1709738"/>
            <a:ext cx="10515600" cy="2852737"/>
          </a:xfrm>
        </p:spPr>
        <p:txBody>
          <a:bodyPr anchor="b"/>
          <a:lstStyle>
            <a:lvl1pPr>
              <a:defRPr sz="6000"/>
            </a:lvl1pPr>
          </a:lstStyle>
          <a:p>
            <a:pPr>
              <a:defRPr/>
            </a:pPr>
            <a:r>
              <a:rPr lang="en-US"/>
              <a:t>Click to edit Master title style</a:t>
            </a:r>
            <a:endParaRPr/>
          </a:p>
        </p:txBody>
      </p:sp>
      <p:sp>
        <p:nvSpPr>
          <p:cNvPr id="3" name="Text Placehold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Edit Master text styles</a:t>
            </a:r>
            <a:endParaRPr/>
          </a:p>
        </p:txBody>
      </p:sp>
      <p:sp>
        <p:nvSpPr>
          <p:cNvPr id="4" name="Date Placeholder 3"/>
          <p:cNvSpPr>
            <a:spLocks noGrp="1"/>
          </p:cNvSpPr>
          <p:nvPr>
            <p:ph type="dt" sz="half" idx="10"/>
          </p:nvPr>
        </p:nvSpPr>
        <p:spPr bwMode="auto"/>
        <p:txBody>
          <a:bodyPr/>
          <a:lstStyle/>
          <a:p>
            <a:pPr>
              <a:defRPr/>
            </a:pPr>
            <a:fld id="{16842191-8152-4CED-9809-5888F76E76CB}" type="datetime1">
              <a:rPr lang="en-US" smtClean="0"/>
              <a:t>5/16/2024</a:t>
            </a:fld>
            <a:endParaRPr lang="en-US"/>
          </a:p>
        </p:txBody>
      </p:sp>
      <p:sp>
        <p:nvSpPr>
          <p:cNvPr id="5" name="Footer Placeholder 4"/>
          <p:cNvSpPr>
            <a:spLocks noGrp="1"/>
          </p:cNvSpPr>
          <p:nvPr>
            <p:ph type="ftr" sz="quarter" idx="11"/>
          </p:nvPr>
        </p:nvSpPr>
        <p:spPr bwMode="auto"/>
        <p:txBody>
          <a:bodyPr/>
          <a:lstStyle/>
          <a:p>
            <a:pPr>
              <a:defRPr/>
            </a:pPr>
            <a:r>
              <a:rPr lang="en-US" dirty="0"/>
              <a:t>p-NET Emerging Networks &amp; Applications, May 2024</a:t>
            </a:r>
          </a:p>
        </p:txBody>
      </p:sp>
      <p:sp>
        <p:nvSpPr>
          <p:cNvPr id="6" name="Slide Number Placeholder 5"/>
          <p:cNvSpPr>
            <a:spLocks noGrp="1"/>
          </p:cNvSpPr>
          <p:nvPr>
            <p:ph type="sldNum" sz="quarter" idx="12"/>
          </p:nvPr>
        </p:nvSpPr>
        <p:spPr bwMode="auto"/>
        <p:txBody>
          <a:bodyPr/>
          <a:lstStyle/>
          <a:p>
            <a:pPr>
              <a:defRPr/>
            </a:pPr>
            <a:fld id="{1A3D6084-8F2B-A34E-9C7F-BDE354977703}"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sz="half" idx="1"/>
          </p:nvPr>
        </p:nvSpPr>
        <p:spPr bwMode="auto">
          <a:xfrm>
            <a:off x="838200" y="1825625"/>
            <a:ext cx="5181600" cy="435133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Content Placeholder 3"/>
          <p:cNvSpPr>
            <a:spLocks noGrp="1"/>
          </p:cNvSpPr>
          <p:nvPr>
            <p:ph sz="half" idx="2"/>
          </p:nvPr>
        </p:nvSpPr>
        <p:spPr bwMode="auto">
          <a:xfrm>
            <a:off x="6172200" y="1825625"/>
            <a:ext cx="5181600" cy="435133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Date Placeholder 4"/>
          <p:cNvSpPr>
            <a:spLocks noGrp="1"/>
          </p:cNvSpPr>
          <p:nvPr>
            <p:ph type="dt" sz="half" idx="10"/>
          </p:nvPr>
        </p:nvSpPr>
        <p:spPr bwMode="auto"/>
        <p:txBody>
          <a:bodyPr/>
          <a:lstStyle/>
          <a:p>
            <a:pPr>
              <a:defRPr/>
            </a:pPr>
            <a:fld id="{3AB63824-33F6-41AA-8EC3-F0410FB97EB1}" type="datetime1">
              <a:rPr lang="en-US" smtClean="0"/>
              <a:t>5/16/2024</a:t>
            </a:fld>
            <a:endParaRPr lang="en-US"/>
          </a:p>
        </p:txBody>
      </p:sp>
      <p:sp>
        <p:nvSpPr>
          <p:cNvPr id="6" name="Footer Placeholder 5"/>
          <p:cNvSpPr>
            <a:spLocks noGrp="1"/>
          </p:cNvSpPr>
          <p:nvPr>
            <p:ph type="ftr" sz="quarter" idx="11"/>
          </p:nvPr>
        </p:nvSpPr>
        <p:spPr bwMode="auto"/>
        <p:txBody>
          <a:bodyPr/>
          <a:lstStyle/>
          <a:p>
            <a:pPr>
              <a:defRPr/>
            </a:pPr>
            <a:r>
              <a:rPr lang="en-US" dirty="0"/>
              <a:t>p-NET Emerging Networks &amp; Applications, May 2024</a:t>
            </a:r>
          </a:p>
        </p:txBody>
      </p:sp>
      <p:sp>
        <p:nvSpPr>
          <p:cNvPr id="7" name="Slide Number Placeholder 6"/>
          <p:cNvSpPr>
            <a:spLocks noGrp="1"/>
          </p:cNvSpPr>
          <p:nvPr>
            <p:ph type="sldNum" sz="quarter" idx="12"/>
          </p:nvPr>
        </p:nvSpPr>
        <p:spPr bwMode="auto"/>
        <p:txBody>
          <a:bodyPr/>
          <a:lstStyle/>
          <a:p>
            <a:pPr>
              <a:defRPr/>
            </a:pPr>
            <a:fld id="{1A3D6084-8F2B-A34E-9C7F-BDE354977703}"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365125"/>
            <a:ext cx="10515600" cy="1325563"/>
          </a:xfrm>
        </p:spPr>
        <p:txBody>
          <a:bodyPr/>
          <a:lstStyle/>
          <a:p>
            <a:pPr>
              <a:defRPr/>
            </a:pPr>
            <a:r>
              <a:rPr lang="en-US"/>
              <a:t>Click to edit Master title style</a:t>
            </a:r>
            <a:endParaRPr/>
          </a:p>
        </p:txBody>
      </p:sp>
      <p:sp>
        <p:nvSpPr>
          <p:cNvPr id="3"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4" name="Content Placeholder 3"/>
          <p:cNvSpPr>
            <a:spLocks noGrp="1"/>
          </p:cNvSpPr>
          <p:nvPr>
            <p:ph sz="half" idx="2"/>
          </p:nvPr>
        </p:nvSpPr>
        <p:spPr bwMode="auto">
          <a:xfrm>
            <a:off x="839788" y="2505074"/>
            <a:ext cx="5157787" cy="368458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6" name="Content Placeholder 5"/>
          <p:cNvSpPr>
            <a:spLocks noGrp="1"/>
          </p:cNvSpPr>
          <p:nvPr>
            <p:ph sz="quarter" idx="4"/>
          </p:nvPr>
        </p:nvSpPr>
        <p:spPr bwMode="auto">
          <a:xfrm>
            <a:off x="6172200" y="2505074"/>
            <a:ext cx="5183188" cy="368458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6"/>
          <p:cNvSpPr>
            <a:spLocks noGrp="1"/>
          </p:cNvSpPr>
          <p:nvPr>
            <p:ph type="dt" sz="half" idx="10"/>
          </p:nvPr>
        </p:nvSpPr>
        <p:spPr bwMode="auto"/>
        <p:txBody>
          <a:bodyPr/>
          <a:lstStyle/>
          <a:p>
            <a:pPr>
              <a:defRPr/>
            </a:pPr>
            <a:fld id="{79439F7D-54A4-4FB0-A20C-BE206A1A5EDB}" type="datetime1">
              <a:rPr lang="en-US" smtClean="0"/>
              <a:t>5/16/2024</a:t>
            </a:fld>
            <a:endParaRPr lang="en-US"/>
          </a:p>
        </p:txBody>
      </p:sp>
      <p:sp>
        <p:nvSpPr>
          <p:cNvPr id="8" name="Footer Placeholder 7"/>
          <p:cNvSpPr>
            <a:spLocks noGrp="1"/>
          </p:cNvSpPr>
          <p:nvPr>
            <p:ph type="ftr" sz="quarter" idx="11"/>
          </p:nvPr>
        </p:nvSpPr>
        <p:spPr bwMode="auto"/>
        <p:txBody>
          <a:bodyPr/>
          <a:lstStyle/>
          <a:p>
            <a:pPr>
              <a:defRPr/>
            </a:pPr>
            <a:r>
              <a:rPr lang="en-US" dirty="0"/>
              <a:t>p-NET Emerging Networks &amp; Applications, May 2024</a:t>
            </a:r>
          </a:p>
        </p:txBody>
      </p:sp>
      <p:sp>
        <p:nvSpPr>
          <p:cNvPr id="9" name="Slide Number Placeholder 8"/>
          <p:cNvSpPr>
            <a:spLocks noGrp="1"/>
          </p:cNvSpPr>
          <p:nvPr>
            <p:ph type="sldNum" sz="quarter" idx="12"/>
          </p:nvPr>
        </p:nvSpPr>
        <p:spPr bwMode="auto"/>
        <p:txBody>
          <a:bodyPr/>
          <a:lstStyle/>
          <a:p>
            <a:pPr>
              <a:defRPr/>
            </a:pPr>
            <a:fld id="{1A3D6084-8F2B-A34E-9C7F-BDE354977703}"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Date Placeholder 2"/>
          <p:cNvSpPr>
            <a:spLocks noGrp="1"/>
          </p:cNvSpPr>
          <p:nvPr>
            <p:ph type="dt" sz="half" idx="10"/>
          </p:nvPr>
        </p:nvSpPr>
        <p:spPr bwMode="auto"/>
        <p:txBody>
          <a:bodyPr/>
          <a:lstStyle/>
          <a:p>
            <a:pPr>
              <a:defRPr/>
            </a:pPr>
            <a:fld id="{AFC9FCF0-9535-479F-9F61-50E146504D88}" type="datetime1">
              <a:rPr lang="en-US" smtClean="0"/>
              <a:t>5/16/2024</a:t>
            </a:fld>
            <a:endParaRPr lang="en-US"/>
          </a:p>
        </p:txBody>
      </p:sp>
      <p:sp>
        <p:nvSpPr>
          <p:cNvPr id="4" name="Footer Placeholder 3"/>
          <p:cNvSpPr>
            <a:spLocks noGrp="1"/>
          </p:cNvSpPr>
          <p:nvPr>
            <p:ph type="ftr" sz="quarter" idx="11"/>
          </p:nvPr>
        </p:nvSpPr>
        <p:spPr bwMode="auto"/>
        <p:txBody>
          <a:bodyPr/>
          <a:lstStyle/>
          <a:p>
            <a:pPr>
              <a:defRPr/>
            </a:pPr>
            <a:r>
              <a:rPr lang="en-US" dirty="0"/>
              <a:t>p-NET Emerging Networks &amp; Applications, May 2024</a:t>
            </a:r>
          </a:p>
        </p:txBody>
      </p:sp>
      <p:sp>
        <p:nvSpPr>
          <p:cNvPr id="5" name="Slide Number Placeholder 4"/>
          <p:cNvSpPr>
            <a:spLocks noGrp="1"/>
          </p:cNvSpPr>
          <p:nvPr>
            <p:ph type="sldNum" sz="quarter" idx="12"/>
          </p:nvPr>
        </p:nvSpPr>
        <p:spPr bwMode="auto"/>
        <p:txBody>
          <a:bodyPr/>
          <a:lstStyle/>
          <a:p>
            <a:pPr>
              <a:defRPr/>
            </a:pPr>
            <a:fld id="{1A3D6084-8F2B-A34E-9C7F-BDE354977703}"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3CAA7C50-E0AB-4B9E-AF35-CA9241E08EA6}" type="datetime1">
              <a:rPr lang="en-US" smtClean="0"/>
              <a:t>5/16/2024</a:t>
            </a:fld>
            <a:endParaRPr lang="en-US"/>
          </a:p>
        </p:txBody>
      </p:sp>
      <p:sp>
        <p:nvSpPr>
          <p:cNvPr id="3" name="Footer Placeholder 2"/>
          <p:cNvSpPr>
            <a:spLocks noGrp="1"/>
          </p:cNvSpPr>
          <p:nvPr>
            <p:ph type="ftr" sz="quarter" idx="11"/>
          </p:nvPr>
        </p:nvSpPr>
        <p:spPr bwMode="auto"/>
        <p:txBody>
          <a:bodyPr/>
          <a:lstStyle/>
          <a:p>
            <a:pPr>
              <a:defRPr/>
            </a:pPr>
            <a:r>
              <a:rPr lang="en-US" dirty="0"/>
              <a:t>p-NET Emerging Networks &amp; Applications, May 2024</a:t>
            </a:r>
          </a:p>
        </p:txBody>
      </p:sp>
      <p:sp>
        <p:nvSpPr>
          <p:cNvPr id="4" name="Slide Number Placeholder 3"/>
          <p:cNvSpPr>
            <a:spLocks noGrp="1"/>
          </p:cNvSpPr>
          <p:nvPr>
            <p:ph type="sldNum" sz="quarter" idx="12"/>
          </p:nvPr>
        </p:nvSpPr>
        <p:spPr bwMode="auto"/>
        <p:txBody>
          <a:bodyPr/>
          <a:lstStyle/>
          <a:p>
            <a:pPr>
              <a:defRPr/>
            </a:pPr>
            <a:fld id="{1A3D6084-8F2B-A34E-9C7F-BDE354977703}"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a:p>
        </p:txBody>
      </p:sp>
      <p:sp>
        <p:nvSpPr>
          <p:cNvPr id="3"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Edit Master text styles</a:t>
            </a:r>
            <a:endParaRPr/>
          </a:p>
        </p:txBody>
      </p:sp>
      <p:sp>
        <p:nvSpPr>
          <p:cNvPr id="5" name="Date Placeholder 4"/>
          <p:cNvSpPr>
            <a:spLocks noGrp="1"/>
          </p:cNvSpPr>
          <p:nvPr>
            <p:ph type="dt" sz="half" idx="10"/>
          </p:nvPr>
        </p:nvSpPr>
        <p:spPr bwMode="auto"/>
        <p:txBody>
          <a:bodyPr/>
          <a:lstStyle/>
          <a:p>
            <a:pPr>
              <a:defRPr/>
            </a:pPr>
            <a:fld id="{60C29B32-3445-4762-9916-3E7FD45EA2FF}" type="datetime1">
              <a:rPr lang="en-US" smtClean="0"/>
              <a:t>5/16/2024</a:t>
            </a:fld>
            <a:endParaRPr lang="en-US"/>
          </a:p>
        </p:txBody>
      </p:sp>
      <p:sp>
        <p:nvSpPr>
          <p:cNvPr id="6" name="Footer Placeholder 5"/>
          <p:cNvSpPr>
            <a:spLocks noGrp="1"/>
          </p:cNvSpPr>
          <p:nvPr>
            <p:ph type="ftr" sz="quarter" idx="11"/>
          </p:nvPr>
        </p:nvSpPr>
        <p:spPr bwMode="auto"/>
        <p:txBody>
          <a:bodyPr/>
          <a:lstStyle/>
          <a:p>
            <a:pPr>
              <a:defRPr/>
            </a:pPr>
            <a:r>
              <a:rPr lang="en-US" dirty="0"/>
              <a:t>p-NET Emerging Networks &amp; Applications, May 2024</a:t>
            </a:r>
          </a:p>
        </p:txBody>
      </p:sp>
      <p:sp>
        <p:nvSpPr>
          <p:cNvPr id="7" name="Slide Number Placeholder 6"/>
          <p:cNvSpPr>
            <a:spLocks noGrp="1"/>
          </p:cNvSpPr>
          <p:nvPr>
            <p:ph type="sldNum" sz="quarter" idx="12"/>
          </p:nvPr>
        </p:nvSpPr>
        <p:spPr bwMode="auto"/>
        <p:txBody>
          <a:bodyPr/>
          <a:lstStyle/>
          <a:p>
            <a:pPr>
              <a:defRPr/>
            </a:pPr>
            <a:fld id="{1A3D6084-8F2B-A34E-9C7F-BDE354977703}"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US"/>
              <a:t>Click to edit Master title style</a:t>
            </a:r>
            <a:endParaRPr/>
          </a:p>
        </p:txBody>
      </p:sp>
      <p:sp>
        <p:nvSpPr>
          <p:cNvPr id="3" name="Picture Placeholder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US"/>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Edit Master text styles</a:t>
            </a:r>
            <a:endParaRPr/>
          </a:p>
        </p:txBody>
      </p:sp>
      <p:sp>
        <p:nvSpPr>
          <p:cNvPr id="5" name="Date Placeholder 4"/>
          <p:cNvSpPr>
            <a:spLocks noGrp="1"/>
          </p:cNvSpPr>
          <p:nvPr>
            <p:ph type="dt" sz="half" idx="10"/>
          </p:nvPr>
        </p:nvSpPr>
        <p:spPr bwMode="auto"/>
        <p:txBody>
          <a:bodyPr/>
          <a:lstStyle/>
          <a:p>
            <a:pPr>
              <a:defRPr/>
            </a:pPr>
            <a:fld id="{C0872012-A79A-43EC-9EB1-43F2F206F3CF}" type="datetime1">
              <a:rPr lang="en-US" smtClean="0"/>
              <a:t>5/16/2024</a:t>
            </a:fld>
            <a:endParaRPr lang="en-US"/>
          </a:p>
        </p:txBody>
      </p:sp>
      <p:sp>
        <p:nvSpPr>
          <p:cNvPr id="6" name="Footer Placeholder 5"/>
          <p:cNvSpPr>
            <a:spLocks noGrp="1"/>
          </p:cNvSpPr>
          <p:nvPr>
            <p:ph type="ftr" sz="quarter" idx="11"/>
          </p:nvPr>
        </p:nvSpPr>
        <p:spPr bwMode="auto"/>
        <p:txBody>
          <a:bodyPr/>
          <a:lstStyle/>
          <a:p>
            <a:pPr>
              <a:defRPr/>
            </a:pPr>
            <a:r>
              <a:rPr lang="en-US" dirty="0"/>
              <a:t>p-NET Emerging Networks &amp; Applications, May 2024</a:t>
            </a:r>
          </a:p>
        </p:txBody>
      </p:sp>
      <p:sp>
        <p:nvSpPr>
          <p:cNvPr id="7" name="Slide Number Placeholder 6"/>
          <p:cNvSpPr>
            <a:spLocks noGrp="1"/>
          </p:cNvSpPr>
          <p:nvPr>
            <p:ph type="sldNum" sz="quarter" idx="12"/>
          </p:nvPr>
        </p:nvSpPr>
        <p:spPr bwMode="auto"/>
        <p:txBody>
          <a:bodyPr/>
          <a:lstStyle/>
          <a:p>
            <a:pPr>
              <a:defRPr/>
            </a:pPr>
            <a:fld id="{1A3D6084-8F2B-A34E-9C7F-BDE354977703}"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US"/>
              <a:t>Click to edit Master title style</a:t>
            </a:r>
            <a:endParaRPr/>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08871C5-0D2E-4393-B5BC-397BC48F402A}" type="datetime1">
              <a:rPr lang="en-US" smtClean="0"/>
              <a:t>5/16/2024</a:t>
            </a:fld>
            <a:endParaRPr lang="en-US"/>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a:t>p-NET Emerging Networks &amp; Applications, May 2024</a:t>
            </a:r>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A3D6084-8F2B-A34E-9C7F-BDE354977703}"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twitter.com/pNET_SmartNets" TargetMode="External"/><Relationship Id="rId7" Type="http://schemas.openxmlformats.org/officeDocument/2006/relationships/image" Target="../media/image35.jpeg"/><Relationship Id="rId2" Type="http://schemas.openxmlformats.org/officeDocument/2006/relationships/hyperlink" Target="https://www.linkedin.com/company/86258696/admin/feed/posts/" TargetMode="Externa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hyperlink" Target="https://www.youtube.com/@pNetCompetenceCente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1.emf"/><Relationship Id="rId4" Type="http://schemas.openxmlformats.org/officeDocument/2006/relationships/image" Target="../media/image56.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62.png"/><Relationship Id="rId21" Type="http://schemas.openxmlformats.org/officeDocument/2006/relationships/image" Target="../media/image78.png"/><Relationship Id="rId34" Type="http://schemas.openxmlformats.org/officeDocument/2006/relationships/image" Target="../media/image89.png"/><Relationship Id="rId7" Type="http://schemas.openxmlformats.org/officeDocument/2006/relationships/image" Target="../media/image6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33" Type="http://schemas.openxmlformats.org/officeDocument/2006/relationships/image" Target="../media/image1.emf"/><Relationship Id="rId2" Type="http://schemas.openxmlformats.org/officeDocument/2006/relationships/notesSlide" Target="../notesSlides/notesSlide1.xml"/><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8.png"/><Relationship Id="rId24" Type="http://schemas.openxmlformats.org/officeDocument/2006/relationships/image" Target="../media/image81.png"/><Relationship Id="rId32" Type="http://schemas.openxmlformats.org/officeDocument/2006/relationships/hyperlink" Target="https://www.p-net.gr/" TargetMode="External"/><Relationship Id="rId5" Type="http://schemas.openxmlformats.org/officeDocument/2006/relationships/image" Target="../media/image64.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hyperlink" Target="https://wiki.patras5g.eu/" TargetMode="External"/><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image" Target="../media/image63.png"/><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 Id="rId8" Type="http://schemas.openxmlformats.org/officeDocument/2006/relationships/image" Target="../media/image66.jpg"/></Relationships>
</file>

<file path=ppt/slides/_rels/slide1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jpg"/><Relationship Id="rId5" Type="http://schemas.openxmlformats.org/officeDocument/2006/relationships/image" Target="../media/image95.pn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2.jpe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100.png"/><Relationship Id="rId9"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1.pn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emf"/><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3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3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3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139.jpeg"/></Relationships>
</file>

<file path=ppt/slides/_rels/slide37.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hyperlink" Target="https://www.youtube.com/watch?v=4vjsvUMyEZ8&amp;feature=youtu.be" TargetMode="External"/><Relationship Id="rId5" Type="http://schemas.openxmlformats.org/officeDocument/2006/relationships/hyperlink" Target="https://www.forbes.com/sites/moorinsights/2023/04/13/greece-aims-for-olympian-heights-with-5g-and-beyond/?sh=1ccf997a77f7" TargetMode="External"/><Relationship Id="rId4" Type="http://schemas.openxmlformats.org/officeDocument/2006/relationships/image" Target="../media/image143.png"/></Relationships>
</file>

<file path=ppt/slides/_rels/slide3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svg"/><Relationship Id="rId7" Type="http://schemas.openxmlformats.org/officeDocument/2006/relationships/image" Target="../media/image149.sv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emf"/><Relationship Id="rId5" Type="http://schemas.openxmlformats.org/officeDocument/2006/relationships/image" Target="../media/image147.svg"/><Relationship Id="rId10" Type="http://schemas.openxmlformats.org/officeDocument/2006/relationships/image" Target="../media/image152.jpeg"/><Relationship Id="rId4" Type="http://schemas.openxmlformats.org/officeDocument/2006/relationships/image" Target="../media/image146.png"/><Relationship Id="rId9" Type="http://schemas.openxmlformats.org/officeDocument/2006/relationships/image" Target="../media/image151.svg"/></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3.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3" Type="http://schemas.openxmlformats.org/officeDocument/2006/relationships/image" Target="../media/image17.png"/><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image" Target="../media/image16.jp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png"/><Relationship Id="rId15" Type="http://schemas.openxmlformats.org/officeDocument/2006/relationships/image" Target="../media/image28.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p:cNvPicPr>
            <a:picLocks noChangeAspect="1"/>
          </p:cNvPicPr>
          <p:nvPr/>
        </p:nvPicPr>
        <p:blipFill>
          <a:blip r:embed="rId2"/>
          <a:stretch/>
        </p:blipFill>
        <p:spPr bwMode="auto">
          <a:xfrm>
            <a:off x="3661398" y="2363789"/>
            <a:ext cx="5148118" cy="1174458"/>
          </a:xfrm>
          <a:prstGeom prst="rect">
            <a:avLst/>
          </a:prstGeom>
        </p:spPr>
      </p:pic>
      <p:sp>
        <p:nvSpPr>
          <p:cNvPr id="2" name="Θέση υποσέλιδου 1">
            <a:extLst>
              <a:ext uri="{FF2B5EF4-FFF2-40B4-BE49-F238E27FC236}">
                <a16:creationId xmlns:a16="http://schemas.microsoft.com/office/drawing/2014/main" id="{DDF37A5B-F8AC-3F65-6CE4-107B670AC305}"/>
              </a:ext>
            </a:extLst>
          </p:cNvPr>
          <p:cNvSpPr>
            <a:spLocks noGrp="1"/>
          </p:cNvSpPr>
          <p:nvPr>
            <p:ph type="ftr" sz="quarter" idx="11"/>
          </p:nvPr>
        </p:nvSpPr>
        <p:spPr>
          <a:xfrm>
            <a:off x="3661398" y="6356350"/>
            <a:ext cx="5148118" cy="365125"/>
          </a:xfrm>
        </p:spPr>
        <p:txBody>
          <a:bodyPr/>
          <a:lstStyle/>
          <a:p>
            <a:pPr>
              <a:defRPr/>
            </a:pPr>
            <a:r>
              <a:rPr lang="en-US" dirty="0"/>
              <a:t>p-NET Emerging Networks &amp; Applications, May 2024 – Didoe Prevedourou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716272"/>
            <a:ext cx="12192000" cy="4141728"/>
            <a:chOff x="0" y="0"/>
            <a:chExt cx="4816593" cy="1636238"/>
          </a:xfrm>
        </p:grpSpPr>
        <p:sp>
          <p:nvSpPr>
            <p:cNvPr id="3" name="Freeform 3"/>
            <p:cNvSpPr/>
            <p:nvPr/>
          </p:nvSpPr>
          <p:spPr>
            <a:xfrm>
              <a:off x="0" y="0"/>
              <a:ext cx="4816592" cy="1636238"/>
            </a:xfrm>
            <a:custGeom>
              <a:avLst/>
              <a:gdLst/>
              <a:ahLst/>
              <a:cxnLst/>
              <a:rect l="l" t="t" r="r" b="b"/>
              <a:pathLst>
                <a:path w="4816592" h="1636238">
                  <a:moveTo>
                    <a:pt x="0" y="0"/>
                  </a:moveTo>
                  <a:lnTo>
                    <a:pt x="4816592" y="0"/>
                  </a:lnTo>
                  <a:lnTo>
                    <a:pt x="4816592" y="1636238"/>
                  </a:lnTo>
                  <a:lnTo>
                    <a:pt x="0" y="1636238"/>
                  </a:lnTo>
                  <a:close/>
                </a:path>
              </a:pathLst>
            </a:custGeom>
            <a:solidFill>
              <a:srgbClr val="FF914D"/>
            </a:solidFill>
          </p:spPr>
          <p:txBody>
            <a:bodyPr/>
            <a:lstStyle/>
            <a:p>
              <a:endParaRPr lang="el-GR" sz="1200"/>
            </a:p>
          </p:txBody>
        </p:sp>
        <p:sp>
          <p:nvSpPr>
            <p:cNvPr id="4" name="TextBox 4"/>
            <p:cNvSpPr txBox="1"/>
            <p:nvPr/>
          </p:nvSpPr>
          <p:spPr>
            <a:xfrm>
              <a:off x="0" y="-38100"/>
              <a:ext cx="4816593" cy="1674338"/>
            </a:xfrm>
            <a:prstGeom prst="rect">
              <a:avLst/>
            </a:prstGeom>
          </p:spPr>
          <p:txBody>
            <a:bodyPr lIns="33867" tIns="33867" rIns="33867" bIns="33867" rtlCol="0" anchor="ctr"/>
            <a:lstStyle/>
            <a:p>
              <a:pPr algn="ctr">
                <a:lnSpc>
                  <a:spcPts val="1773"/>
                </a:lnSpc>
                <a:spcBef>
                  <a:spcPct val="0"/>
                </a:spcBef>
              </a:pPr>
              <a:endParaRPr sz="1200"/>
            </a:p>
          </p:txBody>
        </p:sp>
      </p:grpSp>
      <p:sp>
        <p:nvSpPr>
          <p:cNvPr id="9" name="TextBox 9"/>
          <p:cNvSpPr txBox="1"/>
          <p:nvPr/>
        </p:nvSpPr>
        <p:spPr>
          <a:xfrm>
            <a:off x="685799" y="6122356"/>
            <a:ext cx="4896279" cy="218008"/>
          </a:xfrm>
          <a:prstGeom prst="rect">
            <a:avLst/>
          </a:prstGeom>
        </p:spPr>
        <p:txBody>
          <a:bodyPr wrap="square" lIns="0" tIns="0" rIns="0" bIns="0" rtlCol="0" anchor="t">
            <a:spAutoFit/>
          </a:bodyPr>
          <a:lstStyle/>
          <a:p>
            <a:pPr>
              <a:lnSpc>
                <a:spcPts val="1680"/>
              </a:lnSpc>
            </a:pPr>
            <a:r>
              <a:rPr lang="en-US" sz="1600" u="sng" dirty="0">
                <a:solidFill>
                  <a:srgbClr val="4A4640"/>
                </a:solidFill>
                <a:latin typeface="+mj-lt"/>
                <a:hlinkClick r:id="rId2" tooltip="https://www.linkedin.com/company/86258696/admin/feed/posts/"/>
              </a:rPr>
              <a:t>www.linkedin.com/company/</a:t>
            </a:r>
            <a:r>
              <a:rPr lang="el-GR" sz="1600" u="sng" dirty="0">
                <a:solidFill>
                  <a:srgbClr val="4A4640"/>
                </a:solidFill>
                <a:latin typeface="+mj-lt"/>
                <a:hlinkClick r:id="rId2" tooltip="https://www.linkedin.com/company/86258696/admin/feed/posts/"/>
              </a:rPr>
              <a:t>π</a:t>
            </a:r>
            <a:r>
              <a:rPr lang="en-US" sz="1600" u="sng" dirty="0">
                <a:solidFill>
                  <a:srgbClr val="4A4640"/>
                </a:solidFill>
                <a:latin typeface="+mj-lt"/>
                <a:hlinkClick r:id="rId2" tooltip="https://www.linkedin.com/company/86258696/admin/feed/posts/"/>
              </a:rPr>
              <a:t>-net-competence-center/</a:t>
            </a:r>
          </a:p>
        </p:txBody>
      </p:sp>
      <p:sp>
        <p:nvSpPr>
          <p:cNvPr id="10" name="TextBox 10"/>
          <p:cNvSpPr txBox="1"/>
          <p:nvPr/>
        </p:nvSpPr>
        <p:spPr>
          <a:xfrm>
            <a:off x="7493825" y="6122357"/>
            <a:ext cx="3418350" cy="218008"/>
          </a:xfrm>
          <a:prstGeom prst="rect">
            <a:avLst/>
          </a:prstGeom>
        </p:spPr>
        <p:txBody>
          <a:bodyPr lIns="0" tIns="0" rIns="0" bIns="0" rtlCol="0" anchor="t">
            <a:spAutoFit/>
          </a:bodyPr>
          <a:lstStyle/>
          <a:p>
            <a:pPr>
              <a:lnSpc>
                <a:spcPts val="1680"/>
              </a:lnSpc>
            </a:pPr>
            <a:r>
              <a:rPr lang="en-US" sz="1600" u="sng" dirty="0">
                <a:solidFill>
                  <a:srgbClr val="4A4640"/>
                </a:solidFill>
                <a:latin typeface="+mj-lt"/>
                <a:hlinkClick r:id="rId3" tooltip="https://twitter.com/pNET_SmartNets"/>
              </a:rPr>
              <a:t>https://twitter.com/pNET_SmartNets</a:t>
            </a:r>
          </a:p>
        </p:txBody>
      </p:sp>
      <p:sp>
        <p:nvSpPr>
          <p:cNvPr id="11" name="Rectangle 12">
            <a:extLst>
              <a:ext uri="{FF2B5EF4-FFF2-40B4-BE49-F238E27FC236}">
                <a16:creationId xmlns:a16="http://schemas.microsoft.com/office/drawing/2014/main" id="{04202D46-A0EE-D812-BFC3-D4D9C642606C}"/>
              </a:ext>
            </a:extLst>
          </p:cNvPr>
          <p:cNvSpPr/>
          <p:nvPr/>
        </p:nvSpPr>
        <p:spPr bwMode="auto">
          <a:xfrm>
            <a:off x="355213" y="54842"/>
            <a:ext cx="6576731" cy="584775"/>
          </a:xfrm>
          <a:prstGeom prst="rect">
            <a:avLst/>
          </a:prstGeom>
        </p:spPr>
        <p:txBody>
          <a:bodyPr wrap="square">
            <a:spAutoFit/>
          </a:bodyPr>
          <a:lstStyle/>
          <a:p>
            <a:pPr>
              <a:defRPr/>
            </a:pPr>
            <a:r>
              <a:rPr lang="en-US" sz="3200" dirty="0">
                <a:latin typeface="+mj-lt"/>
                <a:ea typeface="Open Sans"/>
                <a:cs typeface="Open Sans"/>
              </a:rPr>
              <a:t>Social Media </a:t>
            </a:r>
            <a:endParaRPr sz="3200" dirty="0">
              <a:latin typeface="+mj-lt"/>
            </a:endParaRPr>
          </a:p>
        </p:txBody>
      </p:sp>
      <p:cxnSp>
        <p:nvCxnSpPr>
          <p:cNvPr id="12" name="Ευθεία γραμμή σύνδεσης 11">
            <a:extLst>
              <a:ext uri="{FF2B5EF4-FFF2-40B4-BE49-F238E27FC236}">
                <a16:creationId xmlns:a16="http://schemas.microsoft.com/office/drawing/2014/main" id="{584EDE2C-D55E-DF3F-992D-018347C4CD85}"/>
              </a:ext>
            </a:extLst>
          </p:cNvPr>
          <p:cNvCxnSpPr>
            <a:cxnSpLocks/>
          </p:cNvCxnSpPr>
          <p:nvPr/>
        </p:nvCxnSpPr>
        <p:spPr bwMode="auto">
          <a:xfrm>
            <a:off x="355600" y="545459"/>
            <a:ext cx="2489200" cy="0"/>
          </a:xfrm>
          <a:prstGeom prst="line">
            <a:avLst/>
          </a:prstGeom>
        </p:spPr>
        <p:style>
          <a:lnRef idx="1">
            <a:schemeClr val="accent2"/>
          </a:lnRef>
          <a:fillRef idx="0">
            <a:schemeClr val="accent2"/>
          </a:fillRef>
          <a:effectRef idx="0">
            <a:schemeClr val="accent2"/>
          </a:effectRef>
          <a:fontRef idx="minor">
            <a:schemeClr val="tx1"/>
          </a:fontRef>
        </p:style>
      </p:cxnSp>
      <p:pic>
        <p:nvPicPr>
          <p:cNvPr id="15" name="Εικόνα 14" descr="Εικόνα που περιέχει κείμενο, στιγμιότυπο οθόνης, γραμματοσειρά, τοποθεσία web&#10;&#10;Περιγραφή που δημιουργήθηκε αυτόματα">
            <a:extLst>
              <a:ext uri="{FF2B5EF4-FFF2-40B4-BE49-F238E27FC236}">
                <a16:creationId xmlns:a16="http://schemas.microsoft.com/office/drawing/2014/main" id="{391C688F-0A54-1491-3F45-442F4BB72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195" y="1065292"/>
            <a:ext cx="5731610" cy="4757435"/>
          </a:xfrm>
          <a:prstGeom prst="rect">
            <a:avLst/>
          </a:prstGeom>
        </p:spPr>
      </p:pic>
      <p:sp>
        <p:nvSpPr>
          <p:cNvPr id="8" name="Freeform 8"/>
          <p:cNvSpPr/>
          <p:nvPr/>
        </p:nvSpPr>
        <p:spPr>
          <a:xfrm>
            <a:off x="6403191" y="911031"/>
            <a:ext cx="471403" cy="481843"/>
          </a:xfrm>
          <a:custGeom>
            <a:avLst/>
            <a:gdLst/>
            <a:ahLst/>
            <a:cxnLst/>
            <a:rect l="l" t="t" r="r" b="b"/>
            <a:pathLst>
              <a:path w="707105" h="722765">
                <a:moveTo>
                  <a:pt x="0" y="0"/>
                </a:moveTo>
                <a:lnTo>
                  <a:pt x="707105" y="0"/>
                </a:lnTo>
                <a:lnTo>
                  <a:pt x="707105" y="722765"/>
                </a:lnTo>
                <a:lnTo>
                  <a:pt x="0" y="722765"/>
                </a:lnTo>
                <a:lnTo>
                  <a:pt x="0" y="0"/>
                </a:lnTo>
                <a:close/>
              </a:path>
            </a:pathLst>
          </a:custGeom>
          <a:blipFill>
            <a:blip r:embed="rId5"/>
            <a:stretch>
              <a:fillRect/>
            </a:stretch>
          </a:blipFill>
        </p:spPr>
        <p:txBody>
          <a:bodyPr/>
          <a:lstStyle/>
          <a:p>
            <a:endParaRPr lang="el-GR" sz="1200"/>
          </a:p>
        </p:txBody>
      </p:sp>
      <p:pic>
        <p:nvPicPr>
          <p:cNvPr id="18" name="Εικόνα 17" descr="Εικόνα που περιέχει κείμενο, στιγμιότυπο οθόνης, τοποθεσία web, ιστοσελίδα&#10;&#10;Περιγραφή που δημιουργήθηκε αυτόματα">
            <a:extLst>
              <a:ext uri="{FF2B5EF4-FFF2-40B4-BE49-F238E27FC236}">
                <a16:creationId xmlns:a16="http://schemas.microsoft.com/office/drawing/2014/main" id="{69682EDA-F12C-4C43-1CAE-A491C1455B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461" y="1065293"/>
            <a:ext cx="6107542" cy="4757435"/>
          </a:xfrm>
          <a:prstGeom prst="rect">
            <a:avLst/>
          </a:prstGeom>
        </p:spPr>
      </p:pic>
      <p:sp>
        <p:nvSpPr>
          <p:cNvPr id="7" name="Freeform 7"/>
          <p:cNvSpPr/>
          <p:nvPr/>
        </p:nvSpPr>
        <p:spPr>
          <a:xfrm>
            <a:off x="355213" y="762109"/>
            <a:ext cx="661173" cy="666423"/>
          </a:xfrm>
          <a:custGeom>
            <a:avLst/>
            <a:gdLst/>
            <a:ahLst/>
            <a:cxnLst/>
            <a:rect l="l" t="t" r="r" b="b"/>
            <a:pathLst>
              <a:path w="991760" h="999634">
                <a:moveTo>
                  <a:pt x="0" y="0"/>
                </a:moveTo>
                <a:lnTo>
                  <a:pt x="991760" y="0"/>
                </a:lnTo>
                <a:lnTo>
                  <a:pt x="991760" y="999634"/>
                </a:lnTo>
                <a:lnTo>
                  <a:pt x="0" y="999634"/>
                </a:lnTo>
                <a:lnTo>
                  <a:pt x="0" y="0"/>
                </a:lnTo>
                <a:close/>
              </a:path>
            </a:pathLst>
          </a:custGeom>
          <a:blipFill>
            <a:blip r:embed="rId7"/>
            <a:stretch>
              <a:fillRect l="-19163" t="-25070" r="-23668" b="-16636"/>
            </a:stretch>
          </a:blipFill>
        </p:spPr>
        <p:txBody>
          <a:bodyPr/>
          <a:lstStyle/>
          <a:p>
            <a:endParaRPr lang="el-GR"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39617"/>
            <a:ext cx="12192000" cy="6218383"/>
            <a:chOff x="0" y="-38100"/>
            <a:chExt cx="4816593" cy="1674338"/>
          </a:xfrm>
        </p:grpSpPr>
        <p:sp>
          <p:nvSpPr>
            <p:cNvPr id="3" name="Freeform 3"/>
            <p:cNvSpPr/>
            <p:nvPr/>
          </p:nvSpPr>
          <p:spPr>
            <a:xfrm>
              <a:off x="0" y="0"/>
              <a:ext cx="4816592" cy="1636238"/>
            </a:xfrm>
            <a:custGeom>
              <a:avLst/>
              <a:gdLst/>
              <a:ahLst/>
              <a:cxnLst/>
              <a:rect l="l" t="t" r="r" b="b"/>
              <a:pathLst>
                <a:path w="4816592" h="1636238">
                  <a:moveTo>
                    <a:pt x="0" y="0"/>
                  </a:moveTo>
                  <a:lnTo>
                    <a:pt x="4816592" y="0"/>
                  </a:lnTo>
                  <a:lnTo>
                    <a:pt x="4816592" y="1636238"/>
                  </a:lnTo>
                  <a:lnTo>
                    <a:pt x="0" y="1636238"/>
                  </a:lnTo>
                  <a:close/>
                </a:path>
              </a:pathLst>
            </a:custGeom>
            <a:solidFill>
              <a:srgbClr val="FF914D"/>
            </a:solidFill>
          </p:spPr>
          <p:txBody>
            <a:bodyPr/>
            <a:lstStyle/>
            <a:p>
              <a:endParaRPr lang="el-GR" sz="1200"/>
            </a:p>
          </p:txBody>
        </p:sp>
        <p:sp>
          <p:nvSpPr>
            <p:cNvPr id="4" name="TextBox 4"/>
            <p:cNvSpPr txBox="1"/>
            <p:nvPr/>
          </p:nvSpPr>
          <p:spPr>
            <a:xfrm>
              <a:off x="0" y="-38100"/>
              <a:ext cx="4816593" cy="1674338"/>
            </a:xfrm>
            <a:prstGeom prst="rect">
              <a:avLst/>
            </a:prstGeom>
          </p:spPr>
          <p:txBody>
            <a:bodyPr lIns="33867" tIns="33867" rIns="33867" bIns="33867" rtlCol="0" anchor="ctr"/>
            <a:lstStyle/>
            <a:p>
              <a:pPr algn="ctr">
                <a:lnSpc>
                  <a:spcPts val="1773"/>
                </a:lnSpc>
                <a:spcBef>
                  <a:spcPct val="0"/>
                </a:spcBef>
              </a:pPr>
              <a:endParaRPr sz="1200"/>
            </a:p>
          </p:txBody>
        </p:sp>
      </p:grpSp>
      <p:sp>
        <p:nvSpPr>
          <p:cNvPr id="11" name="Rectangle 12">
            <a:extLst>
              <a:ext uri="{FF2B5EF4-FFF2-40B4-BE49-F238E27FC236}">
                <a16:creationId xmlns:a16="http://schemas.microsoft.com/office/drawing/2014/main" id="{04202D46-A0EE-D812-BFC3-D4D9C642606C}"/>
              </a:ext>
            </a:extLst>
          </p:cNvPr>
          <p:cNvSpPr/>
          <p:nvPr/>
        </p:nvSpPr>
        <p:spPr bwMode="auto">
          <a:xfrm>
            <a:off x="355213" y="54842"/>
            <a:ext cx="6576731" cy="584775"/>
          </a:xfrm>
          <a:prstGeom prst="rect">
            <a:avLst/>
          </a:prstGeom>
        </p:spPr>
        <p:txBody>
          <a:bodyPr wrap="square">
            <a:spAutoFit/>
          </a:bodyPr>
          <a:lstStyle/>
          <a:p>
            <a:pPr>
              <a:defRPr/>
            </a:pPr>
            <a:r>
              <a:rPr lang="en-US" sz="3200" dirty="0">
                <a:latin typeface="+mj-lt"/>
                <a:ea typeface="Open Sans"/>
                <a:cs typeface="Open Sans"/>
              </a:rPr>
              <a:t>Social Media </a:t>
            </a:r>
            <a:endParaRPr sz="3200" dirty="0">
              <a:latin typeface="+mj-lt"/>
            </a:endParaRPr>
          </a:p>
        </p:txBody>
      </p:sp>
      <p:cxnSp>
        <p:nvCxnSpPr>
          <p:cNvPr id="12" name="Ευθεία γραμμή σύνδεσης 11">
            <a:extLst>
              <a:ext uri="{FF2B5EF4-FFF2-40B4-BE49-F238E27FC236}">
                <a16:creationId xmlns:a16="http://schemas.microsoft.com/office/drawing/2014/main" id="{584EDE2C-D55E-DF3F-992D-018347C4CD85}"/>
              </a:ext>
            </a:extLst>
          </p:cNvPr>
          <p:cNvCxnSpPr>
            <a:cxnSpLocks/>
          </p:cNvCxnSpPr>
          <p:nvPr/>
        </p:nvCxnSpPr>
        <p:spPr bwMode="auto">
          <a:xfrm>
            <a:off x="355600" y="545459"/>
            <a:ext cx="2489200" cy="0"/>
          </a:xfrm>
          <a:prstGeom prst="line">
            <a:avLst/>
          </a:prstGeom>
        </p:spPr>
        <p:style>
          <a:lnRef idx="1">
            <a:schemeClr val="accent2"/>
          </a:lnRef>
          <a:fillRef idx="0">
            <a:schemeClr val="accent2"/>
          </a:fillRef>
          <a:effectRef idx="0">
            <a:schemeClr val="accent2"/>
          </a:effectRef>
          <a:fontRef idx="minor">
            <a:schemeClr val="tx1"/>
          </a:fontRef>
        </p:style>
      </p:cxnSp>
      <p:pic>
        <p:nvPicPr>
          <p:cNvPr id="6" name="Εικόνα 5" descr="Εικόνα που περιέχει κείμενο, στιγμιότυπο οθόνης, τοποθεσία web, Διαφήμιση στο διαδίκτυο&#10;&#10;Περιγραφή που δημιουργήθηκε αυτόματα">
            <a:extLst>
              <a:ext uri="{FF2B5EF4-FFF2-40B4-BE49-F238E27FC236}">
                <a16:creationId xmlns:a16="http://schemas.microsoft.com/office/drawing/2014/main" id="{F46C94E9-8F95-985A-4956-D69A14B02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236" y="1224392"/>
            <a:ext cx="8711523" cy="4999604"/>
          </a:xfrm>
          <a:prstGeom prst="rect">
            <a:avLst/>
          </a:prstGeom>
        </p:spPr>
      </p:pic>
      <p:pic>
        <p:nvPicPr>
          <p:cNvPr id="15" name="Εικόνα 14" descr="Εικόνα που περιέχει λογότυπο, γραμματοσειρά, κείμενο, γραφικά&#10;&#10;Περιγραφή που δημιουργήθηκε αυτόματα">
            <a:extLst>
              <a:ext uri="{FF2B5EF4-FFF2-40B4-BE49-F238E27FC236}">
                <a16:creationId xmlns:a16="http://schemas.microsoft.com/office/drawing/2014/main" id="{2DF347A3-5EA1-E99B-9108-9AA597C9B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320" y="1337326"/>
            <a:ext cx="2955886" cy="923714"/>
          </a:xfrm>
          <a:prstGeom prst="rect">
            <a:avLst/>
          </a:prstGeom>
        </p:spPr>
      </p:pic>
      <p:sp>
        <p:nvSpPr>
          <p:cNvPr id="18" name="TextBox 17">
            <a:extLst>
              <a:ext uri="{FF2B5EF4-FFF2-40B4-BE49-F238E27FC236}">
                <a16:creationId xmlns:a16="http://schemas.microsoft.com/office/drawing/2014/main" id="{99395230-ED24-702D-86E7-1E94F6369CE5}"/>
              </a:ext>
            </a:extLst>
          </p:cNvPr>
          <p:cNvSpPr txBox="1"/>
          <p:nvPr/>
        </p:nvSpPr>
        <p:spPr>
          <a:xfrm>
            <a:off x="4175417" y="6365497"/>
            <a:ext cx="3841160" cy="338554"/>
          </a:xfrm>
          <a:prstGeom prst="rect">
            <a:avLst/>
          </a:prstGeom>
          <a:noFill/>
        </p:spPr>
        <p:txBody>
          <a:bodyPr wrap="square">
            <a:spAutoFit/>
          </a:bodyPr>
          <a:lstStyle/>
          <a:p>
            <a:r>
              <a:rPr lang="en-US" sz="1600" dirty="0">
                <a:latin typeface="+mj-lt"/>
                <a:hlinkClick r:id="rId4"/>
              </a:rPr>
              <a:t>p-NET Competence Center - YouTube</a:t>
            </a:r>
            <a:endParaRPr lang="el-GR" sz="1600" dirty="0">
              <a:latin typeface="+mj-lt"/>
            </a:endParaRPr>
          </a:p>
        </p:txBody>
      </p:sp>
    </p:spTree>
    <p:extLst>
      <p:ext uri="{BB962C8B-B14F-4D97-AF65-F5344CB8AC3E}">
        <p14:creationId xmlns:p14="http://schemas.microsoft.com/office/powerpoint/2010/main" val="1798650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4118" y="685800"/>
            <a:ext cx="8367493" cy="2038404"/>
          </a:xfrm>
          <a:custGeom>
            <a:avLst/>
            <a:gdLst/>
            <a:ahLst/>
            <a:cxnLst/>
            <a:rect l="l" t="t" r="r" b="b"/>
            <a:pathLst>
              <a:path w="12551239" h="3057606">
                <a:moveTo>
                  <a:pt x="0" y="0"/>
                </a:moveTo>
                <a:lnTo>
                  <a:pt x="12551239" y="0"/>
                </a:lnTo>
                <a:lnTo>
                  <a:pt x="12551239" y="3057606"/>
                </a:lnTo>
                <a:lnTo>
                  <a:pt x="0" y="3057606"/>
                </a:lnTo>
                <a:lnTo>
                  <a:pt x="0" y="0"/>
                </a:lnTo>
                <a:close/>
              </a:path>
            </a:pathLst>
          </a:custGeom>
          <a:blipFill>
            <a:blip r:embed="rId2"/>
            <a:stretch>
              <a:fillRect l="-1860" r="-1860" b="-41921"/>
            </a:stretch>
          </a:blipFill>
        </p:spPr>
        <p:txBody>
          <a:bodyPr/>
          <a:lstStyle/>
          <a:p>
            <a:endParaRPr lang="el-GR" sz="1200"/>
          </a:p>
        </p:txBody>
      </p:sp>
      <p:sp>
        <p:nvSpPr>
          <p:cNvPr id="3" name="Freeform 3"/>
          <p:cNvSpPr/>
          <p:nvPr/>
        </p:nvSpPr>
        <p:spPr>
          <a:xfrm>
            <a:off x="204118" y="2660851"/>
            <a:ext cx="3423950" cy="4216581"/>
          </a:xfrm>
          <a:custGeom>
            <a:avLst/>
            <a:gdLst/>
            <a:ahLst/>
            <a:cxnLst/>
            <a:rect l="l" t="t" r="r" b="b"/>
            <a:pathLst>
              <a:path w="5135925" h="6324872">
                <a:moveTo>
                  <a:pt x="0" y="0"/>
                </a:moveTo>
                <a:lnTo>
                  <a:pt x="5135925" y="0"/>
                </a:lnTo>
                <a:lnTo>
                  <a:pt x="5135925" y="6324871"/>
                </a:lnTo>
                <a:lnTo>
                  <a:pt x="0" y="6324871"/>
                </a:lnTo>
                <a:lnTo>
                  <a:pt x="0" y="0"/>
                </a:lnTo>
                <a:close/>
              </a:path>
            </a:pathLst>
          </a:custGeom>
          <a:blipFill>
            <a:blip r:embed="rId3"/>
            <a:stretch>
              <a:fillRect/>
            </a:stretch>
          </a:blipFill>
        </p:spPr>
        <p:txBody>
          <a:bodyPr/>
          <a:lstStyle/>
          <a:p>
            <a:endParaRPr lang="el-GR" sz="1200"/>
          </a:p>
        </p:txBody>
      </p:sp>
      <p:sp>
        <p:nvSpPr>
          <p:cNvPr id="4" name="Freeform 4"/>
          <p:cNvSpPr/>
          <p:nvPr/>
        </p:nvSpPr>
        <p:spPr>
          <a:xfrm>
            <a:off x="3807705" y="2641419"/>
            <a:ext cx="3568560" cy="4216581"/>
          </a:xfrm>
          <a:custGeom>
            <a:avLst/>
            <a:gdLst/>
            <a:ahLst/>
            <a:cxnLst/>
            <a:rect l="l" t="t" r="r" b="b"/>
            <a:pathLst>
              <a:path w="5352840" h="6324872">
                <a:moveTo>
                  <a:pt x="0" y="0"/>
                </a:moveTo>
                <a:lnTo>
                  <a:pt x="5352840" y="0"/>
                </a:lnTo>
                <a:lnTo>
                  <a:pt x="5352840" y="6324872"/>
                </a:lnTo>
                <a:lnTo>
                  <a:pt x="0" y="6324872"/>
                </a:lnTo>
                <a:lnTo>
                  <a:pt x="0" y="0"/>
                </a:lnTo>
                <a:close/>
              </a:path>
            </a:pathLst>
          </a:custGeom>
          <a:blipFill>
            <a:blip r:embed="rId4"/>
            <a:stretch>
              <a:fillRect l="-1694" r="-1694"/>
            </a:stretch>
          </a:blipFill>
        </p:spPr>
        <p:txBody>
          <a:bodyPr/>
          <a:lstStyle/>
          <a:p>
            <a:endParaRPr lang="el-GR" sz="1200"/>
          </a:p>
        </p:txBody>
      </p:sp>
      <p:sp>
        <p:nvSpPr>
          <p:cNvPr id="5" name="Freeform 5"/>
          <p:cNvSpPr/>
          <p:nvPr/>
        </p:nvSpPr>
        <p:spPr>
          <a:xfrm>
            <a:off x="7555904" y="2676689"/>
            <a:ext cx="3413593" cy="4181311"/>
          </a:xfrm>
          <a:custGeom>
            <a:avLst/>
            <a:gdLst/>
            <a:ahLst/>
            <a:cxnLst/>
            <a:rect l="l" t="t" r="r" b="b"/>
            <a:pathLst>
              <a:path w="5120389" h="6386806">
                <a:moveTo>
                  <a:pt x="0" y="0"/>
                </a:moveTo>
                <a:lnTo>
                  <a:pt x="5120389" y="0"/>
                </a:lnTo>
                <a:lnTo>
                  <a:pt x="5120389" y="6386806"/>
                </a:lnTo>
                <a:lnTo>
                  <a:pt x="0" y="6386806"/>
                </a:lnTo>
                <a:lnTo>
                  <a:pt x="0" y="0"/>
                </a:lnTo>
                <a:close/>
              </a:path>
            </a:pathLst>
          </a:custGeom>
          <a:blipFill>
            <a:blip r:embed="rId5"/>
            <a:stretch>
              <a:fillRect/>
            </a:stretch>
          </a:blipFill>
        </p:spPr>
        <p:txBody>
          <a:bodyPr/>
          <a:lstStyle/>
          <a:p>
            <a:endParaRPr lang="el-GR" sz="1200"/>
          </a:p>
        </p:txBody>
      </p:sp>
      <p:sp>
        <p:nvSpPr>
          <p:cNvPr id="6" name="TextBox 6"/>
          <p:cNvSpPr txBox="1"/>
          <p:nvPr/>
        </p:nvSpPr>
        <p:spPr>
          <a:xfrm>
            <a:off x="8686800" y="1081432"/>
            <a:ext cx="2726981" cy="1308050"/>
          </a:xfrm>
          <a:prstGeom prst="rect">
            <a:avLst/>
          </a:prstGeom>
        </p:spPr>
        <p:txBody>
          <a:bodyPr lIns="0" tIns="0" rIns="0" bIns="0" rtlCol="0" anchor="t">
            <a:spAutoFit/>
          </a:bodyPr>
          <a:lstStyle/>
          <a:p>
            <a:pPr>
              <a:lnSpc>
                <a:spcPts val="1680"/>
              </a:lnSpc>
            </a:pPr>
            <a:r>
              <a:rPr lang="en-US" sz="1600" dirty="0">
                <a:solidFill>
                  <a:srgbClr val="4A4640"/>
                </a:solidFill>
                <a:latin typeface="+mj-lt"/>
              </a:rPr>
              <a:t>P-NET’s e-Newsletter ‘Our Highlights’ provides all the Competence Center’s latest news and events and gives insights and updates from its partners. </a:t>
            </a:r>
          </a:p>
        </p:txBody>
      </p:sp>
      <p:cxnSp>
        <p:nvCxnSpPr>
          <p:cNvPr id="7" name="Ευθεία γραμμή σύνδεσης 6">
            <a:extLst>
              <a:ext uri="{FF2B5EF4-FFF2-40B4-BE49-F238E27FC236}">
                <a16:creationId xmlns:a16="http://schemas.microsoft.com/office/drawing/2014/main" id="{3470F000-A53D-80B6-E120-A447CDF7CD55}"/>
              </a:ext>
            </a:extLst>
          </p:cNvPr>
          <p:cNvCxnSpPr>
            <a:cxnSpLocks/>
          </p:cNvCxnSpPr>
          <p:nvPr/>
        </p:nvCxnSpPr>
        <p:spPr bwMode="auto">
          <a:xfrm>
            <a:off x="355600" y="545459"/>
            <a:ext cx="5283200" cy="0"/>
          </a:xfrm>
          <a:prstGeom prst="line">
            <a:avLst/>
          </a:prstGeom>
        </p:spPr>
        <p:style>
          <a:lnRef idx="1">
            <a:schemeClr val="accent2"/>
          </a:lnRef>
          <a:fillRef idx="0">
            <a:schemeClr val="accent2"/>
          </a:fillRef>
          <a:effectRef idx="0">
            <a:schemeClr val="accent2"/>
          </a:effectRef>
          <a:fontRef idx="minor">
            <a:schemeClr val="tx1"/>
          </a:fontRef>
        </p:style>
      </p:cxnSp>
      <p:sp>
        <p:nvSpPr>
          <p:cNvPr id="8" name="Rectangle 12">
            <a:extLst>
              <a:ext uri="{FF2B5EF4-FFF2-40B4-BE49-F238E27FC236}">
                <a16:creationId xmlns:a16="http://schemas.microsoft.com/office/drawing/2014/main" id="{182AF348-9CC3-5012-E815-C03D4E94CC07}"/>
              </a:ext>
            </a:extLst>
          </p:cNvPr>
          <p:cNvSpPr/>
          <p:nvPr/>
        </p:nvSpPr>
        <p:spPr bwMode="auto">
          <a:xfrm>
            <a:off x="335935" y="102670"/>
            <a:ext cx="6576731" cy="584775"/>
          </a:xfrm>
          <a:prstGeom prst="rect">
            <a:avLst/>
          </a:prstGeom>
        </p:spPr>
        <p:txBody>
          <a:bodyPr wrap="square">
            <a:spAutoFit/>
          </a:bodyPr>
          <a:lstStyle/>
          <a:p>
            <a:pPr>
              <a:defRPr/>
            </a:pPr>
            <a:r>
              <a:rPr lang="en-US" sz="3200" dirty="0">
                <a:latin typeface="+mj-lt"/>
                <a:ea typeface="Open Sans"/>
                <a:cs typeface="Open Sans"/>
              </a:rPr>
              <a:t>e-Newsletter ‘Our Highlights’ </a:t>
            </a:r>
            <a:endParaRPr sz="3200" dirty="0">
              <a:latin typeface="+mj-lt"/>
            </a:endParaRPr>
          </a:p>
        </p:txBody>
      </p:sp>
    </p:spTree>
    <p:extLst>
      <p:ext uri="{BB962C8B-B14F-4D97-AF65-F5344CB8AC3E}">
        <p14:creationId xmlns:p14="http://schemas.microsoft.com/office/powerpoint/2010/main" val="1151800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Box 1"/>
          <p:cNvSpPr txBox="1"/>
          <p:nvPr/>
        </p:nvSpPr>
        <p:spPr bwMode="auto">
          <a:xfrm>
            <a:off x="648881" y="1772816"/>
            <a:ext cx="7159721" cy="356957"/>
          </a:xfrm>
          <a:prstGeom prst="rect">
            <a:avLst/>
          </a:prstGeom>
          <a:noFill/>
        </p:spPr>
        <p:txBody>
          <a:bodyPr wrap="square" rtlCol="0">
            <a:spAutoFit/>
          </a:bodyPr>
          <a:lstStyle/>
          <a:p>
            <a:pPr>
              <a:lnSpc>
                <a:spcPts val="2200"/>
              </a:lnSpc>
              <a:spcAft>
                <a:spcPts val="1200"/>
              </a:spcAft>
              <a:defRPr/>
            </a:pPr>
            <a:r>
              <a:rPr lang="en-US" sz="1600" b="0" i="0" dirty="0">
                <a:solidFill>
                  <a:srgbClr val="0D0D0D"/>
                </a:solidFill>
                <a:effectLst/>
                <a:latin typeface="Now"/>
                <a:ea typeface="Open Sans" panose="020B0606030504020204" pitchFamily="34" charset="0"/>
                <a:cs typeface="Open Sans" panose="020B0606030504020204" pitchFamily="34" charset="0"/>
              </a:rPr>
              <a:t>p-NET is located at the Patras Science Park (PSP) facilities. </a:t>
            </a:r>
            <a:endParaRPr lang="en-US" sz="1600" dirty="0">
              <a:latin typeface="Now"/>
              <a:ea typeface="Open Sans" panose="020B0606030504020204" pitchFamily="34" charset="0"/>
              <a:cs typeface="Open Sans" panose="020B0606030504020204" pitchFamily="34" charset="0"/>
            </a:endParaRPr>
          </a:p>
        </p:txBody>
      </p:sp>
      <p:pic>
        <p:nvPicPr>
          <p:cNvPr id="4" name="Εικόνα 3" descr="Εικόνα που περιέχει εσωτερικός χώρος, τοίχος, έπιπλα, δάπεδο&#10;&#10;Περιγραφή που δημιουργήθηκε αυτόματα">
            <a:extLst>
              <a:ext uri="{FF2B5EF4-FFF2-40B4-BE49-F238E27FC236}">
                <a16:creationId xmlns:a16="http://schemas.microsoft.com/office/drawing/2014/main" id="{248627C0-C467-A7F3-1FD6-AF68ED866BA9}"/>
              </a:ext>
            </a:extLst>
          </p:cNvPr>
          <p:cNvPicPr>
            <a:picLocks noChangeAspect="1"/>
          </p:cNvPicPr>
          <p:nvPr/>
        </p:nvPicPr>
        <p:blipFill>
          <a:blip r:embed="rId2"/>
          <a:stretch>
            <a:fillRect/>
          </a:stretch>
        </p:blipFill>
        <p:spPr>
          <a:xfrm>
            <a:off x="8771377" y="3671836"/>
            <a:ext cx="2296787" cy="3114924"/>
          </a:xfrm>
          <a:prstGeom prst="rect">
            <a:avLst/>
          </a:prstGeom>
        </p:spPr>
      </p:pic>
      <p:pic>
        <p:nvPicPr>
          <p:cNvPr id="7" name="Εικόνα 6" descr="Εικόνα που περιέχει εξωτερικός χώρος/ύπαιθρος, δέντρο, βουνό, χορτάρι&#10;&#10;Περιγραφή που δημιουργήθηκε αυτόματα">
            <a:extLst>
              <a:ext uri="{FF2B5EF4-FFF2-40B4-BE49-F238E27FC236}">
                <a16:creationId xmlns:a16="http://schemas.microsoft.com/office/drawing/2014/main" id="{9D444577-F7C4-03E4-0AF3-2CAC9BAFFE21}"/>
              </a:ext>
            </a:extLst>
          </p:cNvPr>
          <p:cNvPicPr>
            <a:picLocks noChangeAspect="1"/>
          </p:cNvPicPr>
          <p:nvPr/>
        </p:nvPicPr>
        <p:blipFill>
          <a:blip r:embed="rId3"/>
          <a:stretch>
            <a:fillRect/>
          </a:stretch>
        </p:blipFill>
        <p:spPr>
          <a:xfrm>
            <a:off x="6096000" y="782982"/>
            <a:ext cx="4972164" cy="2868168"/>
          </a:xfrm>
          <a:prstGeom prst="rect">
            <a:avLst/>
          </a:prstGeom>
        </p:spPr>
      </p:pic>
      <p:pic>
        <p:nvPicPr>
          <p:cNvPr id="9" name="Εικόνα 8" descr="Εικόνα που περιέχει εξωτερικός χώρος/ύπαιθρος, ουρανός, φυτό, δέντρο&#10;&#10;Περιγραφή που δημιουργήθηκε αυτόματα">
            <a:extLst>
              <a:ext uri="{FF2B5EF4-FFF2-40B4-BE49-F238E27FC236}">
                <a16:creationId xmlns:a16="http://schemas.microsoft.com/office/drawing/2014/main" id="{8AB225D2-F093-774E-8B2D-D8D82DE19311}"/>
              </a:ext>
            </a:extLst>
          </p:cNvPr>
          <p:cNvPicPr>
            <a:picLocks noChangeAspect="1"/>
          </p:cNvPicPr>
          <p:nvPr/>
        </p:nvPicPr>
        <p:blipFill>
          <a:blip r:embed="rId4"/>
          <a:stretch>
            <a:fillRect/>
          </a:stretch>
        </p:blipFill>
        <p:spPr>
          <a:xfrm>
            <a:off x="3699640" y="3697169"/>
            <a:ext cx="5048028" cy="3089592"/>
          </a:xfrm>
          <a:prstGeom prst="rect">
            <a:avLst/>
          </a:prstGeom>
        </p:spPr>
      </p:pic>
      <p:sp>
        <p:nvSpPr>
          <p:cNvPr id="11" name="TextBox 10">
            <a:extLst>
              <a:ext uri="{FF2B5EF4-FFF2-40B4-BE49-F238E27FC236}">
                <a16:creationId xmlns:a16="http://schemas.microsoft.com/office/drawing/2014/main" id="{2F9C5F41-EB1F-9285-3EA5-BD2C7FEE81BC}"/>
              </a:ext>
            </a:extLst>
          </p:cNvPr>
          <p:cNvSpPr txBox="1"/>
          <p:nvPr/>
        </p:nvSpPr>
        <p:spPr>
          <a:xfrm>
            <a:off x="637600" y="2326889"/>
            <a:ext cx="5048028" cy="830997"/>
          </a:xfrm>
          <a:prstGeom prst="rect">
            <a:avLst/>
          </a:prstGeom>
          <a:noFill/>
        </p:spPr>
        <p:txBody>
          <a:bodyPr wrap="square">
            <a:spAutoFit/>
          </a:bodyPr>
          <a:lstStyle/>
          <a:p>
            <a:r>
              <a:rPr lang="en-US" sz="1600" b="0" i="0" dirty="0">
                <a:effectLst/>
                <a:latin typeface="Now"/>
              </a:rPr>
              <a:t>PSP is a Science and Technology Park operating under the auspices of the General Secretariat for Research and Technology (GSRT)</a:t>
            </a:r>
            <a:r>
              <a:rPr lang="en-US" sz="1600" b="0" i="0" dirty="0">
                <a:solidFill>
                  <a:srgbClr val="455B8A"/>
                </a:solidFill>
                <a:effectLst/>
                <a:latin typeface="Now"/>
              </a:rPr>
              <a:t>.</a:t>
            </a:r>
            <a:endParaRPr lang="el-GR" sz="1600" dirty="0">
              <a:latin typeface="Now"/>
            </a:endParaRPr>
          </a:p>
        </p:txBody>
      </p:sp>
      <p:pic>
        <p:nvPicPr>
          <p:cNvPr id="3" name="Picture 3">
            <a:extLst>
              <a:ext uri="{FF2B5EF4-FFF2-40B4-BE49-F238E27FC236}">
                <a16:creationId xmlns:a16="http://schemas.microsoft.com/office/drawing/2014/main" id="{5EECF606-6F08-7182-2B70-A035ADA610E5}"/>
              </a:ext>
            </a:extLst>
          </p:cNvPr>
          <p:cNvPicPr>
            <a:picLocks noChangeAspect="1"/>
          </p:cNvPicPr>
          <p:nvPr/>
        </p:nvPicPr>
        <p:blipFill>
          <a:blip r:embed="rId5"/>
          <a:stretch/>
        </p:blipFill>
        <p:spPr bwMode="auto">
          <a:xfrm>
            <a:off x="10200456" y="114480"/>
            <a:ext cx="1779873" cy="406049"/>
          </a:xfrm>
          <a:prstGeom prst="rect">
            <a:avLst/>
          </a:prstGeom>
        </p:spPr>
      </p:pic>
      <p:sp>
        <p:nvSpPr>
          <p:cNvPr id="6" name="Θέση υποσέλιδου 5">
            <a:extLst>
              <a:ext uri="{FF2B5EF4-FFF2-40B4-BE49-F238E27FC236}">
                <a16:creationId xmlns:a16="http://schemas.microsoft.com/office/drawing/2014/main" id="{011BE03F-C8CA-D235-0E62-D79593133CAD}"/>
              </a:ext>
            </a:extLst>
          </p:cNvPr>
          <p:cNvSpPr>
            <a:spLocks noGrp="1"/>
          </p:cNvSpPr>
          <p:nvPr>
            <p:ph type="ftr" sz="quarter" idx="11"/>
          </p:nvPr>
        </p:nvSpPr>
        <p:spPr/>
        <p:txBody>
          <a:bodyPr/>
          <a:lstStyle/>
          <a:p>
            <a:pPr>
              <a:defRPr/>
            </a:pPr>
            <a:r>
              <a:rPr lang="en-US" dirty="0"/>
              <a:t>p-NET Emerging Networks &amp; Applications, May 2024</a:t>
            </a:r>
          </a:p>
        </p:txBody>
      </p:sp>
      <p:pic>
        <p:nvPicPr>
          <p:cNvPr id="10" name="Εικόνα 9" descr="Εικόνα που περιέχει κείμενο, γραμματοσειρά, στιγμιότυπο οθόνης, γραφικά&#10;&#10;Περιγραφή που δημιουργήθηκε αυτόματα">
            <a:extLst>
              <a:ext uri="{FF2B5EF4-FFF2-40B4-BE49-F238E27FC236}">
                <a16:creationId xmlns:a16="http://schemas.microsoft.com/office/drawing/2014/main" id="{7A393529-73E7-0985-C304-593E46332346}"/>
              </a:ext>
            </a:extLst>
          </p:cNvPr>
          <p:cNvPicPr>
            <a:picLocks noChangeAspect="1"/>
          </p:cNvPicPr>
          <p:nvPr/>
        </p:nvPicPr>
        <p:blipFill>
          <a:blip r:embed="rId6"/>
          <a:stretch>
            <a:fillRect/>
          </a:stretch>
        </p:blipFill>
        <p:spPr>
          <a:xfrm>
            <a:off x="626361" y="3703168"/>
            <a:ext cx="1844824" cy="1844824"/>
          </a:xfrm>
          <a:prstGeom prst="rect">
            <a:avLst/>
          </a:prstGeom>
        </p:spPr>
      </p:pic>
      <p:sp>
        <p:nvSpPr>
          <p:cNvPr id="12" name="TextBox 4">
            <a:extLst>
              <a:ext uri="{FF2B5EF4-FFF2-40B4-BE49-F238E27FC236}">
                <a16:creationId xmlns:a16="http://schemas.microsoft.com/office/drawing/2014/main" id="{37892D7C-080C-1695-FBD9-A09268AAF82F}"/>
              </a:ext>
            </a:extLst>
          </p:cNvPr>
          <p:cNvSpPr txBox="1"/>
          <p:nvPr/>
        </p:nvSpPr>
        <p:spPr bwMode="auto">
          <a:xfrm>
            <a:off x="704441" y="440584"/>
            <a:ext cx="6792686" cy="602088"/>
          </a:xfrm>
          <a:prstGeom prst="rect">
            <a:avLst/>
          </a:prstGeom>
        </p:spPr>
        <p:txBody>
          <a:bodyPr wrap="square" lIns="0" tIns="0" rIns="0" bIns="0" rtlCol="0" anchor="t">
            <a:spAutoFit/>
          </a:bodyPr>
          <a:lstStyle/>
          <a:p>
            <a:pPr>
              <a:lnSpc>
                <a:spcPts val="4480"/>
              </a:lnSpc>
            </a:pPr>
            <a:r>
              <a:rPr lang="en-US" sz="5000" dirty="0">
                <a:solidFill>
                  <a:srgbClr val="E14F3A"/>
                </a:solidFill>
                <a:latin typeface="Now Heavy"/>
              </a:rPr>
              <a:t>Our Facilities </a:t>
            </a:r>
          </a:p>
        </p:txBody>
      </p:sp>
      <p:cxnSp>
        <p:nvCxnSpPr>
          <p:cNvPr id="13" name="Ευθεία γραμμή σύνδεσης 12">
            <a:extLst>
              <a:ext uri="{FF2B5EF4-FFF2-40B4-BE49-F238E27FC236}">
                <a16:creationId xmlns:a16="http://schemas.microsoft.com/office/drawing/2014/main" id="{F657A352-0963-55B5-6111-6B6E57F929E1}"/>
              </a:ext>
            </a:extLst>
          </p:cNvPr>
          <p:cNvCxnSpPr/>
          <p:nvPr/>
        </p:nvCxnSpPr>
        <p:spPr bwMode="auto">
          <a:xfrm>
            <a:off x="685800" y="970631"/>
            <a:ext cx="4474096"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TextBox 11"/>
          <p:cNvSpPr txBox="1"/>
          <p:nvPr/>
        </p:nvSpPr>
        <p:spPr bwMode="auto">
          <a:xfrm>
            <a:off x="757616" y="2463999"/>
            <a:ext cx="7656946" cy="1631216"/>
          </a:xfrm>
          <a:prstGeom prst="rect">
            <a:avLst/>
          </a:prstGeom>
          <a:noFill/>
        </p:spPr>
        <p:txBody>
          <a:bodyPr wrap="square" rtlCol="0">
            <a:spAutoFit/>
          </a:bodyPr>
          <a:lstStyle/>
          <a:p>
            <a:pPr>
              <a:buClr>
                <a:schemeClr val="accent4"/>
              </a:buClr>
              <a:defRPr/>
            </a:pPr>
            <a:r>
              <a:rPr lang="en-US" b="1" dirty="0">
                <a:solidFill>
                  <a:schemeClr val="accent2"/>
                </a:solidFill>
                <a:latin typeface="Now "/>
              </a:rPr>
              <a:t>National and EU collaborative RIA</a:t>
            </a:r>
            <a:endParaRPr b="1" dirty="0">
              <a:solidFill>
                <a:schemeClr val="accent2"/>
              </a:solidFill>
              <a:latin typeface="Now "/>
            </a:endParaRPr>
          </a:p>
          <a:p>
            <a:pPr marL="742950" lvl="1" indent="-285750">
              <a:buClr>
                <a:schemeClr val="accent2"/>
              </a:buClr>
              <a:buFont typeface="Wingdings"/>
              <a:buChar char="§"/>
              <a:defRPr/>
            </a:pPr>
            <a:r>
              <a:rPr lang="en-US" sz="1600" dirty="0">
                <a:latin typeface="Open Sans"/>
                <a:ea typeface="Open Sans"/>
                <a:cs typeface="Open Sans"/>
              </a:rPr>
              <a:t>HORIZON-JU-SNS R&amp;I, </a:t>
            </a:r>
          </a:p>
          <a:p>
            <a:pPr marL="742950" lvl="1" indent="-285750">
              <a:buClr>
                <a:schemeClr val="accent2"/>
              </a:buClr>
              <a:buFont typeface="Wingdings"/>
              <a:buChar char="§"/>
              <a:defRPr/>
            </a:pPr>
            <a:r>
              <a:rPr lang="en-US" sz="1600" dirty="0">
                <a:latin typeface="Open Sans"/>
                <a:ea typeface="Open Sans"/>
                <a:cs typeface="Open Sans"/>
              </a:rPr>
              <a:t>HE CL2, CL3, CL4, CL5 &amp; WIDERA Calls</a:t>
            </a:r>
          </a:p>
          <a:p>
            <a:pPr marL="742950" lvl="1" indent="-285750">
              <a:buClr>
                <a:schemeClr val="accent2"/>
              </a:buClr>
              <a:buFont typeface="Wingdings"/>
              <a:buChar char="§"/>
              <a:defRPr/>
            </a:pPr>
            <a:r>
              <a:rPr lang="en-US" sz="1600" dirty="0">
                <a:latin typeface="Open Sans"/>
                <a:ea typeface="Open Sans"/>
                <a:cs typeface="Open Sans"/>
              </a:rPr>
              <a:t>DEP</a:t>
            </a:r>
          </a:p>
          <a:p>
            <a:pPr marL="742950" lvl="1" indent="-285750">
              <a:buClr>
                <a:schemeClr val="accent2"/>
              </a:buClr>
              <a:buFont typeface="Wingdings"/>
              <a:buChar char="§"/>
              <a:defRPr/>
            </a:pPr>
            <a:r>
              <a:rPr lang="en-US" sz="1600" dirty="0">
                <a:latin typeface="Open Sans"/>
                <a:ea typeface="Open Sans"/>
                <a:cs typeface="Open Sans"/>
              </a:rPr>
              <a:t>Open Calls (cascaded funding)</a:t>
            </a:r>
            <a:endParaRPr dirty="0"/>
          </a:p>
          <a:p>
            <a:pPr marL="742950" lvl="1" indent="-285750">
              <a:buClr>
                <a:schemeClr val="accent2"/>
              </a:buClr>
              <a:buFont typeface="Wingdings"/>
              <a:buChar char="§"/>
              <a:defRPr/>
            </a:pPr>
            <a:r>
              <a:rPr lang="en-US" sz="1600" dirty="0">
                <a:latin typeface="Open Sans"/>
                <a:ea typeface="Open Sans"/>
                <a:cs typeface="Open Sans"/>
              </a:rPr>
              <a:t>RRF, ESPA, [E-K] Programs </a:t>
            </a:r>
            <a:endParaRPr dirty="0"/>
          </a:p>
        </p:txBody>
      </p:sp>
      <p:sp>
        <p:nvSpPr>
          <p:cNvPr id="15" name="TextBox 14"/>
          <p:cNvSpPr txBox="1"/>
          <p:nvPr/>
        </p:nvSpPr>
        <p:spPr bwMode="auto">
          <a:xfrm>
            <a:off x="744660" y="4221088"/>
            <a:ext cx="7737130" cy="1846659"/>
          </a:xfrm>
          <a:prstGeom prst="rect">
            <a:avLst/>
          </a:prstGeom>
          <a:noFill/>
        </p:spPr>
        <p:txBody>
          <a:bodyPr wrap="square" rtlCol="0">
            <a:spAutoFit/>
          </a:bodyPr>
          <a:lstStyle/>
          <a:p>
            <a:pPr>
              <a:buClr>
                <a:schemeClr val="accent4"/>
              </a:buClr>
              <a:defRPr/>
            </a:pPr>
            <a:r>
              <a:rPr lang="en-US" b="1" dirty="0">
                <a:solidFill>
                  <a:schemeClr val="accent2"/>
                </a:solidFill>
                <a:latin typeface="Now "/>
              </a:rPr>
              <a:t>Expected Benefits</a:t>
            </a:r>
            <a:endParaRPr b="1" dirty="0">
              <a:solidFill>
                <a:schemeClr val="accent2"/>
              </a:solidFill>
              <a:latin typeface="Now "/>
            </a:endParaRPr>
          </a:p>
          <a:p>
            <a:pPr marL="742950" lvl="1" indent="-285750">
              <a:buClr>
                <a:schemeClr val="accent2"/>
              </a:buClr>
              <a:buFont typeface="Wingdings"/>
              <a:buChar char="§"/>
              <a:defRPr/>
            </a:pPr>
            <a:r>
              <a:rPr lang="en-US" sz="1600" dirty="0">
                <a:latin typeface="Open Sans"/>
                <a:ea typeface="Open Sans"/>
                <a:cs typeface="Open Sans"/>
              </a:rPr>
              <a:t>Research and technological development beyond SOTA</a:t>
            </a:r>
          </a:p>
          <a:p>
            <a:pPr marL="742950" lvl="1" indent="-285750">
              <a:buClr>
                <a:schemeClr val="accent2"/>
              </a:buClr>
              <a:buFont typeface="Wingdings"/>
              <a:buChar char="§"/>
              <a:defRPr/>
            </a:pPr>
            <a:r>
              <a:rPr lang="en-US" sz="1600" dirty="0">
                <a:latin typeface="Open Sans"/>
                <a:ea typeface="Open Sans"/>
                <a:cs typeface="Open Sans"/>
              </a:rPr>
              <a:t>Enrich infrastructure</a:t>
            </a:r>
            <a:endParaRPr dirty="0"/>
          </a:p>
          <a:p>
            <a:pPr marL="742950" lvl="1" indent="-285750">
              <a:buClr>
                <a:schemeClr val="accent2"/>
              </a:buClr>
              <a:buFont typeface="Wingdings"/>
              <a:buChar char="§"/>
              <a:defRPr/>
            </a:pPr>
            <a:r>
              <a:rPr lang="en-US" sz="1600" dirty="0">
                <a:latin typeface="Open Sans"/>
                <a:ea typeface="Open Sans"/>
                <a:cs typeface="Open Sans"/>
              </a:rPr>
              <a:t>Enrich service and product portfolio</a:t>
            </a:r>
            <a:endParaRPr dirty="0"/>
          </a:p>
          <a:p>
            <a:pPr marL="742950" lvl="1" indent="-285750">
              <a:buClr>
                <a:schemeClr val="accent2"/>
              </a:buClr>
              <a:buFont typeface="Wingdings"/>
              <a:buChar char="§"/>
              <a:defRPr/>
            </a:pPr>
            <a:r>
              <a:rPr lang="en-US" sz="1600" dirty="0">
                <a:latin typeface="Open Sans"/>
                <a:ea typeface="Open Sans"/>
                <a:cs typeface="Open Sans"/>
              </a:rPr>
              <a:t>Enrich and continuously update technology transfer services</a:t>
            </a:r>
            <a:endParaRPr dirty="0"/>
          </a:p>
          <a:p>
            <a:pPr marL="742950" lvl="1" indent="-285750">
              <a:buClr>
                <a:schemeClr val="accent2"/>
              </a:buClr>
              <a:buFont typeface="Wingdings"/>
              <a:buChar char="§"/>
              <a:defRPr/>
            </a:pPr>
            <a:r>
              <a:rPr lang="en-US" sz="1600" dirty="0">
                <a:latin typeface="Open Sans"/>
                <a:ea typeface="Open Sans"/>
                <a:cs typeface="Open Sans"/>
              </a:rPr>
              <a:t>Enrich and continuously update education and upskilling training</a:t>
            </a:r>
            <a:endParaRPr dirty="0"/>
          </a:p>
          <a:p>
            <a:pPr marL="742950" lvl="1" indent="-285750">
              <a:buClr>
                <a:schemeClr val="accent2"/>
              </a:buClr>
              <a:buFont typeface="Wingdings"/>
              <a:buChar char="§"/>
              <a:defRPr/>
            </a:pPr>
            <a:r>
              <a:rPr lang="en-US" sz="1600" dirty="0">
                <a:latin typeface="Open Sans"/>
                <a:ea typeface="Open Sans"/>
                <a:cs typeface="Open Sans"/>
              </a:rPr>
              <a:t>Expand network of collaborators</a:t>
            </a:r>
            <a:endParaRPr dirty="0"/>
          </a:p>
        </p:txBody>
      </p:sp>
      <p:pic>
        <p:nvPicPr>
          <p:cNvPr id="4" name="Picture 3">
            <a:extLst>
              <a:ext uri="{FF2B5EF4-FFF2-40B4-BE49-F238E27FC236}">
                <a16:creationId xmlns:a16="http://schemas.microsoft.com/office/drawing/2014/main" id="{BEEC2EF6-415B-680B-E5D0-E4943B86812E}"/>
              </a:ext>
            </a:extLst>
          </p:cNvPr>
          <p:cNvPicPr>
            <a:picLocks noChangeAspect="1"/>
          </p:cNvPicPr>
          <p:nvPr/>
        </p:nvPicPr>
        <p:blipFill>
          <a:blip r:embed="rId2"/>
          <a:stretch/>
        </p:blipFill>
        <p:spPr bwMode="auto">
          <a:xfrm>
            <a:off x="10200456" y="114480"/>
            <a:ext cx="1779873" cy="406049"/>
          </a:xfrm>
          <a:prstGeom prst="rect">
            <a:avLst/>
          </a:prstGeom>
        </p:spPr>
      </p:pic>
      <p:sp>
        <p:nvSpPr>
          <p:cNvPr id="6" name="Θέση υποσέλιδου 5">
            <a:extLst>
              <a:ext uri="{FF2B5EF4-FFF2-40B4-BE49-F238E27FC236}">
                <a16:creationId xmlns:a16="http://schemas.microsoft.com/office/drawing/2014/main" id="{413DF30C-3CFD-D0B3-254A-3927AF7802BF}"/>
              </a:ext>
            </a:extLst>
          </p:cNvPr>
          <p:cNvSpPr>
            <a:spLocks noGrp="1"/>
          </p:cNvSpPr>
          <p:nvPr>
            <p:ph type="ftr" sz="quarter" idx="11"/>
          </p:nvPr>
        </p:nvSpPr>
        <p:spPr/>
        <p:txBody>
          <a:bodyPr/>
          <a:lstStyle/>
          <a:p>
            <a:pPr>
              <a:defRPr/>
            </a:pPr>
            <a:r>
              <a:rPr lang="en-US" dirty="0"/>
              <a:t>p-NET Emerging Networks &amp; Applications, May 2024</a:t>
            </a:r>
          </a:p>
        </p:txBody>
      </p:sp>
      <p:cxnSp>
        <p:nvCxnSpPr>
          <p:cNvPr id="7" name="Ευθεία γραμμή σύνδεσης 6">
            <a:extLst>
              <a:ext uri="{FF2B5EF4-FFF2-40B4-BE49-F238E27FC236}">
                <a16:creationId xmlns:a16="http://schemas.microsoft.com/office/drawing/2014/main" id="{E8BEFA0B-4D11-8110-AB94-61A9EEB6A817}"/>
              </a:ext>
            </a:extLst>
          </p:cNvPr>
          <p:cNvCxnSpPr>
            <a:cxnSpLocks/>
          </p:cNvCxnSpPr>
          <p:nvPr/>
        </p:nvCxnSpPr>
        <p:spPr bwMode="auto">
          <a:xfrm>
            <a:off x="685800" y="970631"/>
            <a:ext cx="7354416"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8" name="Group 8">
            <a:extLst>
              <a:ext uri="{FF2B5EF4-FFF2-40B4-BE49-F238E27FC236}">
                <a16:creationId xmlns:a16="http://schemas.microsoft.com/office/drawing/2014/main" id="{6152D964-BC22-BC99-C2D7-5B940A37DB64}"/>
              </a:ext>
            </a:extLst>
          </p:cNvPr>
          <p:cNvGrpSpPr/>
          <p:nvPr/>
        </p:nvGrpSpPr>
        <p:grpSpPr>
          <a:xfrm>
            <a:off x="685800" y="1304232"/>
            <a:ext cx="8319357" cy="826167"/>
            <a:chOff x="-25331" y="126634"/>
            <a:chExt cx="18293538" cy="3476761"/>
          </a:xfrm>
          <a:solidFill>
            <a:schemeClr val="accent2"/>
          </a:solidFill>
        </p:grpSpPr>
        <p:sp>
          <p:nvSpPr>
            <p:cNvPr id="9" name="Freeform 9">
              <a:extLst>
                <a:ext uri="{FF2B5EF4-FFF2-40B4-BE49-F238E27FC236}">
                  <a16:creationId xmlns:a16="http://schemas.microsoft.com/office/drawing/2014/main" id="{C3C75D09-23A1-3846-7398-28B4FD8F9F9B}"/>
                </a:ext>
              </a:extLst>
            </p:cNvPr>
            <p:cNvSpPr/>
            <p:nvPr/>
          </p:nvSpPr>
          <p:spPr>
            <a:xfrm>
              <a:off x="-25331" y="126634"/>
              <a:ext cx="18293538" cy="3476761"/>
            </a:xfrm>
            <a:custGeom>
              <a:avLst/>
              <a:gdLst/>
              <a:ahLst/>
              <a:cxnLst/>
              <a:rect l="l" t="t" r="r" b="b"/>
              <a:pathLst>
                <a:path w="17053193" h="2311400">
                  <a:moveTo>
                    <a:pt x="16748393" y="0"/>
                  </a:moveTo>
                  <a:lnTo>
                    <a:pt x="304800" y="0"/>
                  </a:lnTo>
                  <a:cubicBezTo>
                    <a:pt x="135890" y="0"/>
                    <a:pt x="0" y="135890"/>
                    <a:pt x="0" y="304800"/>
                  </a:cubicBezTo>
                  <a:lnTo>
                    <a:pt x="0" y="2006600"/>
                  </a:lnTo>
                  <a:cubicBezTo>
                    <a:pt x="0" y="2175510"/>
                    <a:pt x="135890" y="2311400"/>
                    <a:pt x="304800" y="2311400"/>
                  </a:cubicBezTo>
                  <a:lnTo>
                    <a:pt x="16748393" y="2311400"/>
                  </a:lnTo>
                  <a:cubicBezTo>
                    <a:pt x="16917302" y="2311400"/>
                    <a:pt x="17053193" y="2175510"/>
                    <a:pt x="17053193" y="2006600"/>
                  </a:cubicBezTo>
                  <a:lnTo>
                    <a:pt x="17053193" y="304800"/>
                  </a:lnTo>
                  <a:cubicBezTo>
                    <a:pt x="17053193" y="135890"/>
                    <a:pt x="16917302" y="0"/>
                    <a:pt x="16748393" y="0"/>
                  </a:cubicBezTo>
                  <a:close/>
                </a:path>
              </a:pathLst>
            </a:custGeom>
            <a:grpFill/>
          </p:spPr>
          <p:txBody>
            <a:bodyPr/>
            <a:lstStyle/>
            <a:p>
              <a:r>
                <a:rPr lang="en-US" dirty="0">
                  <a:latin typeface="Now"/>
                  <a:ea typeface="Open Sans"/>
                  <a:cs typeface="Open Sans"/>
                </a:rPr>
                <a:t>A horizontal, very important activity, the results of which are expected to feed and create added value for all processes and activities of the Competence Center.</a:t>
              </a:r>
              <a:endParaRPr lang="el-GR" dirty="0">
                <a:latin typeface="Now"/>
              </a:endParaRPr>
            </a:p>
          </p:txBody>
        </p:sp>
      </p:grpSp>
      <p:sp>
        <p:nvSpPr>
          <p:cNvPr id="2" name="TextBox 4">
            <a:extLst>
              <a:ext uri="{FF2B5EF4-FFF2-40B4-BE49-F238E27FC236}">
                <a16:creationId xmlns:a16="http://schemas.microsoft.com/office/drawing/2014/main" id="{DD88F94F-6460-BA91-03AE-CECCE5F24C70}"/>
              </a:ext>
            </a:extLst>
          </p:cNvPr>
          <p:cNvSpPr txBox="1"/>
          <p:nvPr/>
        </p:nvSpPr>
        <p:spPr bwMode="auto">
          <a:xfrm>
            <a:off x="757616" y="424950"/>
            <a:ext cx="7448959" cy="602088"/>
          </a:xfrm>
          <a:prstGeom prst="rect">
            <a:avLst/>
          </a:prstGeom>
        </p:spPr>
        <p:txBody>
          <a:bodyPr wrap="square" lIns="0" tIns="0" rIns="0" bIns="0" rtlCol="0" anchor="t">
            <a:spAutoFit/>
          </a:bodyPr>
          <a:lstStyle/>
          <a:p>
            <a:pPr>
              <a:lnSpc>
                <a:spcPts val="4480"/>
              </a:lnSpc>
            </a:pPr>
            <a:r>
              <a:rPr lang="en-US" sz="5000" dirty="0">
                <a:solidFill>
                  <a:srgbClr val="E14F3A"/>
                </a:solidFill>
                <a:latin typeface="Now Heavy"/>
              </a:rPr>
              <a:t>Research &amp; Innovation </a:t>
            </a:r>
          </a:p>
        </p:txBody>
      </p:sp>
    </p:spTree>
    <p:extLst>
      <p:ext uri="{BB962C8B-B14F-4D97-AF65-F5344CB8AC3E}">
        <p14:creationId xmlns:p14="http://schemas.microsoft.com/office/powerpoint/2010/main" val="296890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 name="Rectangle 12"/>
          <p:cNvSpPr/>
          <p:nvPr/>
        </p:nvSpPr>
        <p:spPr bwMode="auto">
          <a:xfrm>
            <a:off x="4100784" y="119123"/>
            <a:ext cx="5212897" cy="461665"/>
          </a:xfrm>
          <a:prstGeom prst="rect">
            <a:avLst/>
          </a:prstGeom>
        </p:spPr>
        <p:txBody>
          <a:bodyPr wrap="square">
            <a:spAutoFit/>
          </a:bodyPr>
          <a:lstStyle/>
          <a:p>
            <a:pPr>
              <a:defRPr/>
            </a:pPr>
            <a:r>
              <a:rPr lang="el-GR" sz="2400" b="1">
                <a:solidFill>
                  <a:schemeClr val="bg1"/>
                </a:solidFill>
                <a:latin typeface="Open Sans"/>
                <a:ea typeface="Open Sans"/>
                <a:cs typeface="Open Sans"/>
              </a:rPr>
              <a:t>Ε</a:t>
            </a:r>
            <a:r>
              <a:rPr lang="en-US" sz="2400" b="1">
                <a:solidFill>
                  <a:schemeClr val="bg1"/>
                </a:solidFill>
                <a:latin typeface="Open Sans"/>
                <a:ea typeface="Open Sans"/>
                <a:cs typeface="Open Sans"/>
              </a:rPr>
              <a:t>U Collaborative Projects</a:t>
            </a:r>
            <a:endParaRPr lang="en-US" sz="3200" b="1">
              <a:solidFill>
                <a:schemeClr val="bg1"/>
              </a:solidFill>
              <a:latin typeface="Open Sans"/>
              <a:ea typeface="Open Sans"/>
              <a:cs typeface="Open Sans"/>
            </a:endParaRPr>
          </a:p>
        </p:txBody>
      </p:sp>
      <p:sp>
        <p:nvSpPr>
          <p:cNvPr id="9" name="TextBox 8"/>
          <p:cNvSpPr txBox="1"/>
          <p:nvPr/>
        </p:nvSpPr>
        <p:spPr bwMode="auto">
          <a:xfrm>
            <a:off x="4439816" y="4848847"/>
            <a:ext cx="8081788" cy="339837"/>
          </a:xfrm>
          <a:prstGeom prst="rect">
            <a:avLst/>
          </a:prstGeom>
          <a:noFill/>
        </p:spPr>
        <p:txBody>
          <a:bodyPr wrap="square" rtlCol="0">
            <a:spAutoFit/>
          </a:bodyPr>
          <a:lstStyle/>
          <a:p>
            <a:pPr marL="519113" lvl="1" indent="-236538">
              <a:lnSpc>
                <a:spcPct val="150000"/>
              </a:lnSpc>
              <a:buClr>
                <a:schemeClr val="accent2"/>
              </a:buClr>
              <a:buFont typeface="Wingdings"/>
              <a:buChar char="§"/>
              <a:defRPr/>
            </a:pPr>
            <a:r>
              <a:rPr lang="en-US" sz="1200" b="1" dirty="0">
                <a:latin typeface="Open Sans"/>
                <a:ea typeface="Open Sans"/>
                <a:cs typeface="Open Sans"/>
              </a:rPr>
              <a:t>SAND5G:</a:t>
            </a:r>
            <a:r>
              <a:rPr lang="en-US" sz="1200" dirty="0">
                <a:latin typeface="Open Sans"/>
                <a:ea typeface="Open Sans"/>
                <a:cs typeface="Open Sans"/>
              </a:rPr>
              <a:t> Security Assessments for Networks </a:t>
            </a:r>
            <a:r>
              <a:rPr lang="en-US" sz="1200" dirty="0" err="1">
                <a:latin typeface="Open Sans"/>
                <a:ea typeface="Open Sans"/>
                <a:cs typeface="Open Sans"/>
              </a:rPr>
              <a:t>anD</a:t>
            </a:r>
            <a:r>
              <a:rPr lang="en-US" sz="1200" dirty="0">
                <a:latin typeface="Open Sans"/>
                <a:ea typeface="Open Sans"/>
                <a:cs typeface="Open Sans"/>
              </a:rPr>
              <a:t> Services in 5G</a:t>
            </a:r>
            <a:endParaRPr lang="el-GR" sz="1400" b="1" dirty="0">
              <a:latin typeface="Open Sans"/>
              <a:ea typeface="Open Sans"/>
              <a:cs typeface="Open Sans"/>
            </a:endParaRPr>
          </a:p>
        </p:txBody>
      </p:sp>
      <p:sp>
        <p:nvSpPr>
          <p:cNvPr id="2" name="TextBox 1"/>
          <p:cNvSpPr txBox="1"/>
          <p:nvPr/>
        </p:nvSpPr>
        <p:spPr bwMode="auto">
          <a:xfrm>
            <a:off x="8911151" y="1802233"/>
            <a:ext cx="2568332" cy="369332"/>
          </a:xfrm>
          <a:prstGeom prst="rect">
            <a:avLst/>
          </a:prstGeom>
          <a:noFill/>
        </p:spPr>
        <p:txBody>
          <a:bodyPr wrap="none" rtlCol="0">
            <a:spAutoFit/>
          </a:bodyPr>
          <a:lstStyle/>
          <a:p>
            <a:pPr>
              <a:defRPr/>
            </a:pPr>
            <a:r>
              <a:rPr lang="en-US" b="1" dirty="0">
                <a:solidFill>
                  <a:schemeClr val="accent2"/>
                </a:solidFill>
              </a:rPr>
              <a:t>P-NET Funding </a:t>
            </a:r>
            <a:r>
              <a:rPr lang="el-GR" b="1" dirty="0">
                <a:solidFill>
                  <a:schemeClr val="accent2"/>
                </a:solidFill>
              </a:rPr>
              <a:t>~ </a:t>
            </a:r>
            <a:r>
              <a:rPr lang="en-US" b="1" dirty="0">
                <a:solidFill>
                  <a:schemeClr val="accent2"/>
                </a:solidFill>
              </a:rPr>
              <a:t>1.3</a:t>
            </a:r>
            <a:r>
              <a:rPr lang="el-GR" b="1" dirty="0">
                <a:solidFill>
                  <a:schemeClr val="accent2"/>
                </a:solidFill>
              </a:rPr>
              <a:t>00Κ€</a:t>
            </a:r>
            <a:endParaRPr lang="en-US" b="1" dirty="0">
              <a:solidFill>
                <a:schemeClr val="accent2"/>
              </a:solidFill>
            </a:endParaRPr>
          </a:p>
        </p:txBody>
      </p:sp>
      <p:sp>
        <p:nvSpPr>
          <p:cNvPr id="3" name="TextBox 2"/>
          <p:cNvSpPr txBox="1"/>
          <p:nvPr/>
        </p:nvSpPr>
        <p:spPr bwMode="auto">
          <a:xfrm>
            <a:off x="739048" y="5202646"/>
            <a:ext cx="5356952" cy="1169551"/>
          </a:xfrm>
          <a:prstGeom prst="rect">
            <a:avLst/>
          </a:prstGeom>
          <a:noFill/>
        </p:spPr>
        <p:txBody>
          <a:bodyPr wrap="square" rtlCol="0">
            <a:spAutoFit/>
          </a:bodyPr>
          <a:lstStyle/>
          <a:p>
            <a:pPr>
              <a:defRPr/>
            </a:pPr>
            <a:r>
              <a:rPr lang="en-US" sz="1400" b="1" dirty="0">
                <a:solidFill>
                  <a:schemeClr val="accent2"/>
                </a:solidFill>
                <a:latin typeface="Open Sans"/>
                <a:ea typeface="Open Sans"/>
                <a:cs typeface="Open Sans"/>
              </a:rPr>
              <a:t>p</a:t>
            </a:r>
            <a:r>
              <a:rPr lang="el-GR" sz="1400" b="1" dirty="0">
                <a:solidFill>
                  <a:schemeClr val="accent2"/>
                </a:solidFill>
                <a:latin typeface="Open Sans"/>
                <a:ea typeface="Open Sans"/>
                <a:cs typeface="Open Sans"/>
              </a:rPr>
              <a:t>-ΝΕΤ</a:t>
            </a:r>
            <a:r>
              <a:rPr lang="en-US" sz="1400" b="1" dirty="0">
                <a:solidFill>
                  <a:schemeClr val="accent2"/>
                </a:solidFill>
                <a:latin typeface="Open Sans"/>
                <a:ea typeface="Open Sans"/>
                <a:cs typeface="Open Sans"/>
              </a:rPr>
              <a:t> role</a:t>
            </a:r>
            <a:endParaRPr lang="el-GR" sz="1400" b="1" dirty="0">
              <a:solidFill>
                <a:schemeClr val="accent2"/>
              </a:solidFill>
              <a:latin typeface="Open Sans"/>
              <a:ea typeface="Open Sans"/>
              <a:cs typeface="Open Sans"/>
            </a:endParaRPr>
          </a:p>
          <a:p>
            <a:pPr marL="285750" indent="-285750">
              <a:buClr>
                <a:schemeClr val="accent2"/>
              </a:buClr>
              <a:buFont typeface="Wingdings" panose="05000000000000000000" pitchFamily="2" charset="2"/>
              <a:buChar char="§"/>
              <a:defRPr/>
            </a:pPr>
            <a:r>
              <a:rPr lang="en-US" sz="1400" dirty="0">
                <a:latin typeface="Open Sans"/>
                <a:ea typeface="Open Sans"/>
                <a:cs typeface="Open Sans"/>
              </a:rPr>
              <a:t>Experiments, pilots, field trials, demos, assessments</a:t>
            </a:r>
            <a:endParaRPr dirty="0"/>
          </a:p>
          <a:p>
            <a:pPr marL="285750" indent="-285750">
              <a:buClr>
                <a:schemeClr val="accent2"/>
              </a:buClr>
              <a:buFont typeface="Wingdings" panose="05000000000000000000" pitchFamily="2" charset="2"/>
              <a:buChar char="§"/>
              <a:defRPr/>
            </a:pPr>
            <a:r>
              <a:rPr lang="en-US" sz="1400" dirty="0">
                <a:latin typeface="Open Sans"/>
                <a:ea typeface="Open Sans"/>
                <a:cs typeface="Open Sans"/>
              </a:rPr>
              <a:t>Capacity Building</a:t>
            </a:r>
            <a:endParaRPr dirty="0"/>
          </a:p>
          <a:p>
            <a:pPr marL="285750" indent="-285750">
              <a:buClr>
                <a:schemeClr val="accent2"/>
              </a:buClr>
              <a:buFont typeface="Wingdings" panose="05000000000000000000" pitchFamily="2" charset="2"/>
              <a:buChar char="§"/>
              <a:defRPr/>
            </a:pPr>
            <a:r>
              <a:rPr lang="en-US" sz="1400" dirty="0">
                <a:latin typeface="Open Sans"/>
                <a:ea typeface="Open Sans"/>
                <a:cs typeface="Open Sans"/>
              </a:rPr>
              <a:t>Open Calls</a:t>
            </a:r>
            <a:endParaRPr dirty="0"/>
          </a:p>
          <a:p>
            <a:pPr marL="285750" indent="-285750">
              <a:buClr>
                <a:schemeClr val="accent2"/>
              </a:buClr>
              <a:buFont typeface="Wingdings" panose="05000000000000000000" pitchFamily="2" charset="2"/>
              <a:buChar char="§"/>
              <a:defRPr/>
            </a:pPr>
            <a:r>
              <a:rPr lang="en-US" sz="1400" dirty="0">
                <a:latin typeface="Open Sans"/>
                <a:ea typeface="Open Sans"/>
                <a:cs typeface="Open Sans"/>
              </a:rPr>
              <a:t>Research and Innovation</a:t>
            </a:r>
            <a:endParaRPr dirty="0"/>
          </a:p>
        </p:txBody>
      </p:sp>
      <p:sp>
        <p:nvSpPr>
          <p:cNvPr id="4" name="TextBox 4">
            <a:extLst>
              <a:ext uri="{FF2B5EF4-FFF2-40B4-BE49-F238E27FC236}">
                <a16:creationId xmlns:a16="http://schemas.microsoft.com/office/drawing/2014/main" id="{490E5C5B-F6BD-DE0F-9DB8-12AA28238448}"/>
              </a:ext>
            </a:extLst>
          </p:cNvPr>
          <p:cNvSpPr txBox="1"/>
          <p:nvPr/>
        </p:nvSpPr>
        <p:spPr bwMode="auto">
          <a:xfrm>
            <a:off x="741064" y="196478"/>
            <a:ext cx="6792686" cy="554704"/>
          </a:xfrm>
          <a:prstGeom prst="rect">
            <a:avLst/>
          </a:prstGeom>
        </p:spPr>
        <p:txBody>
          <a:bodyPr wrap="square" lIns="0" tIns="0" rIns="0" bIns="0" rtlCol="0" anchor="t">
            <a:spAutoFit/>
          </a:bodyPr>
          <a:lstStyle/>
          <a:p>
            <a:pPr>
              <a:lnSpc>
                <a:spcPts val="4480"/>
              </a:lnSpc>
            </a:pPr>
            <a:r>
              <a:rPr lang="en-US" sz="3200" dirty="0">
                <a:latin typeface="Now Heavy"/>
              </a:rPr>
              <a:t>EU Collaborative Projects </a:t>
            </a:r>
          </a:p>
        </p:txBody>
      </p:sp>
      <p:pic>
        <p:nvPicPr>
          <p:cNvPr id="5" name="Picture 3">
            <a:extLst>
              <a:ext uri="{FF2B5EF4-FFF2-40B4-BE49-F238E27FC236}">
                <a16:creationId xmlns:a16="http://schemas.microsoft.com/office/drawing/2014/main" id="{3DC4C3B4-7D98-1719-A1E0-5780A40AF8D5}"/>
              </a:ext>
            </a:extLst>
          </p:cNvPr>
          <p:cNvPicPr>
            <a:picLocks noChangeAspect="1"/>
          </p:cNvPicPr>
          <p:nvPr/>
        </p:nvPicPr>
        <p:blipFill>
          <a:blip r:embed="rId2"/>
          <a:stretch/>
        </p:blipFill>
        <p:spPr bwMode="auto">
          <a:xfrm>
            <a:off x="10200456" y="114480"/>
            <a:ext cx="1779873" cy="406049"/>
          </a:xfrm>
          <a:prstGeom prst="rect">
            <a:avLst/>
          </a:prstGeom>
        </p:spPr>
      </p:pic>
      <p:sp>
        <p:nvSpPr>
          <p:cNvPr id="6" name="Θέση υποσέλιδου 5">
            <a:extLst>
              <a:ext uri="{FF2B5EF4-FFF2-40B4-BE49-F238E27FC236}">
                <a16:creationId xmlns:a16="http://schemas.microsoft.com/office/drawing/2014/main" id="{F7E715D5-33C5-56E7-DBDB-CD6A327C07E2}"/>
              </a:ext>
            </a:extLst>
          </p:cNvPr>
          <p:cNvSpPr>
            <a:spLocks noGrp="1"/>
          </p:cNvSpPr>
          <p:nvPr>
            <p:ph type="ftr" sz="quarter" idx="11"/>
          </p:nvPr>
        </p:nvSpPr>
        <p:spPr/>
        <p:txBody>
          <a:bodyPr/>
          <a:lstStyle/>
          <a:p>
            <a:pPr>
              <a:defRPr/>
            </a:pPr>
            <a:r>
              <a:rPr lang="en-US" dirty="0"/>
              <a:t>p-NET Emerging Networks &amp; Applications, May 2024</a:t>
            </a:r>
          </a:p>
        </p:txBody>
      </p:sp>
      <p:cxnSp>
        <p:nvCxnSpPr>
          <p:cNvPr id="7" name="Ευθεία γραμμή σύνδεσης 6">
            <a:extLst>
              <a:ext uri="{FF2B5EF4-FFF2-40B4-BE49-F238E27FC236}">
                <a16:creationId xmlns:a16="http://schemas.microsoft.com/office/drawing/2014/main" id="{F383EACC-DC5C-9BD2-76F8-0E3EA1451741}"/>
              </a:ext>
            </a:extLst>
          </p:cNvPr>
          <p:cNvCxnSpPr/>
          <p:nvPr/>
        </p:nvCxnSpPr>
        <p:spPr bwMode="auto">
          <a:xfrm>
            <a:off x="696474" y="751182"/>
            <a:ext cx="4474096" cy="0"/>
          </a:xfrm>
          <a:prstGeom prst="line">
            <a:avLst/>
          </a:prstGeom>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F3F3CA81-2436-6599-BD0B-79FBAE486796}"/>
              </a:ext>
            </a:extLst>
          </p:cNvPr>
          <p:cNvSpPr txBox="1"/>
          <p:nvPr/>
        </p:nvSpPr>
        <p:spPr>
          <a:xfrm>
            <a:off x="3425874" y="6105713"/>
            <a:ext cx="6179270" cy="307777"/>
          </a:xfrm>
          <a:prstGeom prst="rect">
            <a:avLst/>
          </a:prstGeom>
          <a:noFill/>
        </p:spPr>
        <p:txBody>
          <a:bodyPr wrap="square">
            <a:spAutoFit/>
          </a:bodyPr>
          <a:lstStyle/>
          <a:p>
            <a:r>
              <a:rPr lang="en-US" sz="1400" dirty="0">
                <a:solidFill>
                  <a:schemeClr val="bg1"/>
                </a:solidFill>
              </a:rPr>
              <a:t>Conformity assessment capabilities of Composite ICT products or ICT services</a:t>
            </a:r>
          </a:p>
        </p:txBody>
      </p:sp>
      <p:pic>
        <p:nvPicPr>
          <p:cNvPr id="19" name="Picture 18">
            <a:extLst>
              <a:ext uri="{FF2B5EF4-FFF2-40B4-BE49-F238E27FC236}">
                <a16:creationId xmlns:a16="http://schemas.microsoft.com/office/drawing/2014/main" id="{1D371821-C96A-C25B-B8FB-B18F7717ED55}"/>
              </a:ext>
            </a:extLst>
          </p:cNvPr>
          <p:cNvPicPr>
            <a:picLocks noChangeAspect="1"/>
          </p:cNvPicPr>
          <p:nvPr/>
        </p:nvPicPr>
        <p:blipFill>
          <a:blip r:embed="rId3"/>
          <a:stretch>
            <a:fillRect/>
          </a:stretch>
        </p:blipFill>
        <p:spPr>
          <a:xfrm>
            <a:off x="1844553" y="1267162"/>
            <a:ext cx="2256231" cy="1439475"/>
          </a:xfrm>
          <a:prstGeom prst="rect">
            <a:avLst/>
          </a:prstGeom>
        </p:spPr>
      </p:pic>
      <p:sp>
        <p:nvSpPr>
          <p:cNvPr id="20" name="TextBox 19">
            <a:extLst>
              <a:ext uri="{FF2B5EF4-FFF2-40B4-BE49-F238E27FC236}">
                <a16:creationId xmlns:a16="http://schemas.microsoft.com/office/drawing/2014/main" id="{B3109CE2-1A3A-AE25-AC2B-8FF8ECD8B392}"/>
              </a:ext>
            </a:extLst>
          </p:cNvPr>
          <p:cNvSpPr txBox="1"/>
          <p:nvPr/>
        </p:nvSpPr>
        <p:spPr>
          <a:xfrm>
            <a:off x="3735888" y="1547813"/>
            <a:ext cx="3774935" cy="369332"/>
          </a:xfrm>
          <a:prstGeom prst="rect">
            <a:avLst/>
          </a:prstGeom>
          <a:noFill/>
        </p:spPr>
        <p:txBody>
          <a:bodyPr wrap="square">
            <a:spAutoFit/>
          </a:bodyPr>
          <a:lstStyle/>
          <a:p>
            <a:r>
              <a:rPr lang="en-US" dirty="0">
                <a:solidFill>
                  <a:schemeClr val="accent1"/>
                </a:solidFill>
              </a:rPr>
              <a:t>https://metacities-hub.com/</a:t>
            </a:r>
          </a:p>
        </p:txBody>
      </p:sp>
      <p:pic>
        <p:nvPicPr>
          <p:cNvPr id="21" name="Picture 20">
            <a:extLst>
              <a:ext uri="{FF2B5EF4-FFF2-40B4-BE49-F238E27FC236}">
                <a16:creationId xmlns:a16="http://schemas.microsoft.com/office/drawing/2014/main" id="{3496E883-75E3-90FA-9CB7-85E5D7192E6E}"/>
              </a:ext>
            </a:extLst>
          </p:cNvPr>
          <p:cNvPicPr>
            <a:picLocks noChangeAspect="1"/>
          </p:cNvPicPr>
          <p:nvPr/>
        </p:nvPicPr>
        <p:blipFill>
          <a:blip r:embed="rId4"/>
          <a:stretch>
            <a:fillRect/>
          </a:stretch>
        </p:blipFill>
        <p:spPr>
          <a:xfrm>
            <a:off x="4612477" y="2389451"/>
            <a:ext cx="1903032" cy="714162"/>
          </a:xfrm>
          <a:prstGeom prst="rect">
            <a:avLst/>
          </a:prstGeom>
        </p:spPr>
      </p:pic>
      <p:sp>
        <p:nvSpPr>
          <p:cNvPr id="22" name="TextBox 21">
            <a:extLst>
              <a:ext uri="{FF2B5EF4-FFF2-40B4-BE49-F238E27FC236}">
                <a16:creationId xmlns:a16="http://schemas.microsoft.com/office/drawing/2014/main" id="{D211F92A-7889-7149-E622-3032487CBFC8}"/>
              </a:ext>
            </a:extLst>
          </p:cNvPr>
          <p:cNvSpPr txBox="1"/>
          <p:nvPr/>
        </p:nvSpPr>
        <p:spPr>
          <a:xfrm>
            <a:off x="6651990" y="2613817"/>
            <a:ext cx="2632435" cy="369332"/>
          </a:xfrm>
          <a:prstGeom prst="rect">
            <a:avLst/>
          </a:prstGeom>
          <a:noFill/>
        </p:spPr>
        <p:txBody>
          <a:bodyPr wrap="square">
            <a:spAutoFit/>
          </a:bodyPr>
          <a:lstStyle/>
          <a:p>
            <a:r>
              <a:rPr lang="en-US" dirty="0">
                <a:solidFill>
                  <a:schemeClr val="accent4"/>
                </a:solidFill>
              </a:rPr>
              <a:t>https://fidal-he.eu/</a:t>
            </a:r>
          </a:p>
        </p:txBody>
      </p:sp>
      <p:pic>
        <p:nvPicPr>
          <p:cNvPr id="23" name="Picture 22">
            <a:extLst>
              <a:ext uri="{FF2B5EF4-FFF2-40B4-BE49-F238E27FC236}">
                <a16:creationId xmlns:a16="http://schemas.microsoft.com/office/drawing/2014/main" id="{90705094-ADBE-203A-51FB-30A1D458D335}"/>
              </a:ext>
            </a:extLst>
          </p:cNvPr>
          <p:cNvPicPr>
            <a:picLocks noChangeAspect="1"/>
          </p:cNvPicPr>
          <p:nvPr/>
        </p:nvPicPr>
        <p:blipFill>
          <a:blip r:embed="rId5"/>
          <a:stretch>
            <a:fillRect/>
          </a:stretch>
        </p:blipFill>
        <p:spPr>
          <a:xfrm>
            <a:off x="726949" y="2910226"/>
            <a:ext cx="2821735" cy="842489"/>
          </a:xfrm>
          <a:prstGeom prst="rect">
            <a:avLst/>
          </a:prstGeom>
        </p:spPr>
      </p:pic>
      <p:sp>
        <p:nvSpPr>
          <p:cNvPr id="24" name="TextBox 23">
            <a:extLst>
              <a:ext uri="{FF2B5EF4-FFF2-40B4-BE49-F238E27FC236}">
                <a16:creationId xmlns:a16="http://schemas.microsoft.com/office/drawing/2014/main" id="{C9AB92A1-FCB5-9A76-9161-C797A07B1300}"/>
              </a:ext>
            </a:extLst>
          </p:cNvPr>
          <p:cNvSpPr txBox="1"/>
          <p:nvPr/>
        </p:nvSpPr>
        <p:spPr>
          <a:xfrm>
            <a:off x="2351584" y="3546666"/>
            <a:ext cx="3072341" cy="369332"/>
          </a:xfrm>
          <a:prstGeom prst="rect">
            <a:avLst/>
          </a:prstGeom>
          <a:noFill/>
        </p:spPr>
        <p:txBody>
          <a:bodyPr wrap="square">
            <a:spAutoFit/>
          </a:bodyPr>
          <a:lstStyle/>
          <a:p>
            <a:r>
              <a:rPr lang="en-US" dirty="0">
                <a:solidFill>
                  <a:schemeClr val="accent1"/>
                </a:solidFill>
              </a:rPr>
              <a:t>https://across-he.eu/</a:t>
            </a:r>
          </a:p>
        </p:txBody>
      </p:sp>
      <p:sp>
        <p:nvSpPr>
          <p:cNvPr id="27" name="TextBox 26">
            <a:extLst>
              <a:ext uri="{FF2B5EF4-FFF2-40B4-BE49-F238E27FC236}">
                <a16:creationId xmlns:a16="http://schemas.microsoft.com/office/drawing/2014/main" id="{4E0E04A2-41BB-82D2-7CA4-C0C96D576A98}"/>
              </a:ext>
            </a:extLst>
          </p:cNvPr>
          <p:cNvSpPr txBox="1"/>
          <p:nvPr/>
        </p:nvSpPr>
        <p:spPr bwMode="auto">
          <a:xfrm>
            <a:off x="696474" y="1099422"/>
            <a:ext cx="8081788" cy="307777"/>
          </a:xfrm>
          <a:prstGeom prst="rect">
            <a:avLst/>
          </a:prstGeom>
          <a:noFill/>
        </p:spPr>
        <p:txBody>
          <a:bodyPr wrap="square" rtlCol="0">
            <a:spAutoFit/>
          </a:bodyPr>
          <a:lstStyle/>
          <a:p>
            <a:pPr>
              <a:defRPr/>
            </a:pPr>
            <a:r>
              <a:rPr lang="en-US" sz="1400" b="1" dirty="0">
                <a:latin typeface="Open Sans"/>
                <a:ea typeface="Open Sans"/>
                <a:cs typeface="Open Sans"/>
              </a:rPr>
              <a:t>CURRENTLY RUNNING PROJECTS</a:t>
            </a:r>
            <a:endParaRPr lang="el-GR" sz="1400" b="1" dirty="0">
              <a:latin typeface="Open Sans"/>
              <a:ea typeface="Open Sans"/>
              <a:cs typeface="Open Sans"/>
            </a:endParaRPr>
          </a:p>
        </p:txBody>
      </p:sp>
      <p:pic>
        <p:nvPicPr>
          <p:cNvPr id="28" name="Picture 27">
            <a:extLst>
              <a:ext uri="{FF2B5EF4-FFF2-40B4-BE49-F238E27FC236}">
                <a16:creationId xmlns:a16="http://schemas.microsoft.com/office/drawing/2014/main" id="{90692AD5-3E3E-31AD-2C02-3D254E92241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8208" y="3540204"/>
            <a:ext cx="2085975" cy="606425"/>
          </a:xfrm>
          <a:prstGeom prst="rect">
            <a:avLst/>
          </a:prstGeom>
          <a:noFill/>
        </p:spPr>
      </p:pic>
      <p:sp>
        <p:nvSpPr>
          <p:cNvPr id="30" name="TextBox 29">
            <a:extLst>
              <a:ext uri="{FF2B5EF4-FFF2-40B4-BE49-F238E27FC236}">
                <a16:creationId xmlns:a16="http://schemas.microsoft.com/office/drawing/2014/main" id="{53D8155C-596A-3E56-3DCE-2ADF9632DA86}"/>
              </a:ext>
            </a:extLst>
          </p:cNvPr>
          <p:cNvSpPr txBox="1"/>
          <p:nvPr/>
        </p:nvSpPr>
        <p:spPr>
          <a:xfrm>
            <a:off x="3135373" y="4260714"/>
            <a:ext cx="3203990" cy="369332"/>
          </a:xfrm>
          <a:prstGeom prst="rect">
            <a:avLst/>
          </a:prstGeom>
          <a:noFill/>
        </p:spPr>
        <p:txBody>
          <a:bodyPr wrap="square">
            <a:spAutoFit/>
          </a:bodyPr>
          <a:lstStyle/>
          <a:p>
            <a:r>
              <a:rPr lang="en-US" dirty="0">
                <a:solidFill>
                  <a:schemeClr val="accent1">
                    <a:lumMod val="75000"/>
                  </a:schemeClr>
                </a:solidFill>
              </a:rPr>
              <a:t>https://custodes-project.eu/</a:t>
            </a:r>
          </a:p>
        </p:txBody>
      </p:sp>
      <p:sp>
        <p:nvSpPr>
          <p:cNvPr id="32" name="TextBox 31">
            <a:extLst>
              <a:ext uri="{FF2B5EF4-FFF2-40B4-BE49-F238E27FC236}">
                <a16:creationId xmlns:a16="http://schemas.microsoft.com/office/drawing/2014/main" id="{0A75BDFD-47A2-11C9-E817-05381D4FF336}"/>
              </a:ext>
            </a:extLst>
          </p:cNvPr>
          <p:cNvSpPr txBox="1"/>
          <p:nvPr/>
        </p:nvSpPr>
        <p:spPr>
          <a:xfrm>
            <a:off x="9317614" y="4151795"/>
            <a:ext cx="3203990" cy="369332"/>
          </a:xfrm>
          <a:prstGeom prst="rect">
            <a:avLst/>
          </a:prstGeom>
          <a:noFill/>
        </p:spPr>
        <p:txBody>
          <a:bodyPr wrap="square">
            <a:spAutoFit/>
          </a:bodyPr>
          <a:lstStyle/>
          <a:p>
            <a:r>
              <a:rPr lang="en-US" dirty="0">
                <a:solidFill>
                  <a:schemeClr val="accent1">
                    <a:lumMod val="75000"/>
                  </a:schemeClr>
                </a:solidFill>
              </a:rPr>
              <a:t>https://natwork-project.eu/</a:t>
            </a:r>
          </a:p>
        </p:txBody>
      </p:sp>
      <p:pic>
        <p:nvPicPr>
          <p:cNvPr id="33" name="Picture 32">
            <a:extLst>
              <a:ext uri="{FF2B5EF4-FFF2-40B4-BE49-F238E27FC236}">
                <a16:creationId xmlns:a16="http://schemas.microsoft.com/office/drawing/2014/main" id="{5E9C6E1C-24EB-C67C-60CC-66A5AA471FA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03038" y="5329188"/>
            <a:ext cx="1206675" cy="1206675"/>
          </a:xfrm>
          <a:prstGeom prst="rect">
            <a:avLst/>
          </a:prstGeom>
          <a:noFill/>
        </p:spPr>
      </p:pic>
      <p:sp>
        <p:nvSpPr>
          <p:cNvPr id="35" name="TextBox 34">
            <a:extLst>
              <a:ext uri="{FF2B5EF4-FFF2-40B4-BE49-F238E27FC236}">
                <a16:creationId xmlns:a16="http://schemas.microsoft.com/office/drawing/2014/main" id="{49E780D8-CC80-EECC-2C1C-7858D0F55D12}"/>
              </a:ext>
            </a:extLst>
          </p:cNvPr>
          <p:cNvSpPr txBox="1"/>
          <p:nvPr/>
        </p:nvSpPr>
        <p:spPr>
          <a:xfrm>
            <a:off x="9894354" y="6074935"/>
            <a:ext cx="2085975" cy="369332"/>
          </a:xfrm>
          <a:prstGeom prst="rect">
            <a:avLst/>
          </a:prstGeom>
          <a:noFill/>
        </p:spPr>
        <p:txBody>
          <a:bodyPr wrap="square">
            <a:spAutoFit/>
          </a:bodyPr>
          <a:lstStyle/>
          <a:p>
            <a:r>
              <a:rPr lang="en-US" dirty="0">
                <a:solidFill>
                  <a:schemeClr val="accent4"/>
                </a:solidFill>
              </a:rPr>
              <a:t>https://indux-r.eu/</a:t>
            </a:r>
          </a:p>
        </p:txBody>
      </p:sp>
      <p:sp>
        <p:nvSpPr>
          <p:cNvPr id="8" name="TextBox 7">
            <a:extLst>
              <a:ext uri="{FF2B5EF4-FFF2-40B4-BE49-F238E27FC236}">
                <a16:creationId xmlns:a16="http://schemas.microsoft.com/office/drawing/2014/main" id="{A464214E-DC31-90DF-9756-29EB3E1B8911}"/>
              </a:ext>
            </a:extLst>
          </p:cNvPr>
          <p:cNvSpPr txBox="1"/>
          <p:nvPr/>
        </p:nvSpPr>
        <p:spPr bwMode="auto">
          <a:xfrm>
            <a:off x="8615874" y="5038046"/>
            <a:ext cx="3203990" cy="369332"/>
          </a:xfrm>
          <a:prstGeom prst="rect">
            <a:avLst/>
          </a:prstGeom>
          <a:noFill/>
        </p:spPr>
        <p:txBody>
          <a:bodyPr wrap="square">
            <a:spAutoFit/>
          </a:bodyPr>
          <a:lstStyle/>
          <a:p>
            <a:r>
              <a:rPr lang="en-US" dirty="0">
                <a:solidFill>
                  <a:schemeClr val="accent1">
                    <a:lumMod val="75000"/>
                  </a:schemeClr>
                </a:solidFill>
              </a:rPr>
              <a:t>https://sand5g-project.eu/</a:t>
            </a:r>
          </a:p>
        </p:txBody>
      </p:sp>
      <p:pic>
        <p:nvPicPr>
          <p:cNvPr id="10" name="Picture 9">
            <a:extLst>
              <a:ext uri="{FF2B5EF4-FFF2-40B4-BE49-F238E27FC236}">
                <a16:creationId xmlns:a16="http://schemas.microsoft.com/office/drawing/2014/main" id="{09096FC6-C354-BBED-EA34-79EE17DA765F}"/>
              </a:ext>
            </a:extLst>
          </p:cNvPr>
          <p:cNvPicPr>
            <a:picLocks noChangeAspect="1"/>
          </p:cNvPicPr>
          <p:nvPr/>
        </p:nvPicPr>
        <p:blipFill>
          <a:blip r:embed="rId8"/>
          <a:stretch>
            <a:fillRect/>
          </a:stretch>
        </p:blipFill>
        <p:spPr>
          <a:xfrm>
            <a:off x="704441" y="4060984"/>
            <a:ext cx="2263800" cy="596134"/>
          </a:xfrm>
          <a:prstGeom prst="rect">
            <a:avLst/>
          </a:prstGeom>
        </p:spPr>
      </p:pic>
    </p:spTree>
    <p:extLst>
      <p:ext uri="{BB962C8B-B14F-4D97-AF65-F5344CB8AC3E}">
        <p14:creationId xmlns:p14="http://schemas.microsoft.com/office/powerpoint/2010/main" val="3045516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01770092" name="Footer Placeholder 4"/>
          <p:cNvSpPr>
            <a:spLocks noGrp="1"/>
          </p:cNvSpPr>
          <p:nvPr>
            <p:ph type="ftr" sz="quarter" idx="11"/>
          </p:nvPr>
        </p:nvSpPr>
        <p:spPr bwMode="auto"/>
        <p:txBody>
          <a:bodyPr/>
          <a:lstStyle/>
          <a:p>
            <a:pPr>
              <a:defRPr/>
            </a:pPr>
            <a:r>
              <a:rPr lang="en-US" dirty="0"/>
              <a:t>p-NET Emerging Networks &amp; Applications, May 2024</a:t>
            </a:r>
            <a:endParaRPr dirty="0"/>
          </a:p>
        </p:txBody>
      </p:sp>
      <p:pic>
        <p:nvPicPr>
          <p:cNvPr id="988499623" name="Εικόνα 988499622"/>
          <p:cNvPicPr>
            <a:picLocks noChangeAspect="1"/>
          </p:cNvPicPr>
          <p:nvPr/>
        </p:nvPicPr>
        <p:blipFill>
          <a:blip r:embed="rId2"/>
          <a:stretch/>
        </p:blipFill>
        <p:spPr bwMode="auto">
          <a:xfrm>
            <a:off x="73837" y="1432441"/>
            <a:ext cx="3409949" cy="4791074"/>
          </a:xfrm>
          <a:prstGeom prst="rect">
            <a:avLst/>
          </a:prstGeom>
        </p:spPr>
      </p:pic>
      <p:pic>
        <p:nvPicPr>
          <p:cNvPr id="1949023111" name="Εικόνα 1949023110"/>
          <p:cNvPicPr>
            <a:picLocks noChangeAspect="1"/>
          </p:cNvPicPr>
          <p:nvPr/>
        </p:nvPicPr>
        <p:blipFill>
          <a:blip r:embed="rId3"/>
          <a:stretch/>
        </p:blipFill>
        <p:spPr bwMode="auto">
          <a:xfrm>
            <a:off x="3588488" y="1953577"/>
            <a:ext cx="8515350" cy="2676524"/>
          </a:xfrm>
          <a:prstGeom prst="rect">
            <a:avLst/>
          </a:prstGeom>
        </p:spPr>
      </p:pic>
      <p:cxnSp>
        <p:nvCxnSpPr>
          <p:cNvPr id="2" name="Ευθεία γραμμή σύνδεσης 23">
            <a:extLst>
              <a:ext uri="{FF2B5EF4-FFF2-40B4-BE49-F238E27FC236}">
                <a16:creationId xmlns:a16="http://schemas.microsoft.com/office/drawing/2014/main" id="{D67744DD-17ED-10FC-CF4F-AB5CFC716CE6}"/>
              </a:ext>
            </a:extLst>
          </p:cNvPr>
          <p:cNvCxnSpPr>
            <a:cxnSpLocks/>
          </p:cNvCxnSpPr>
          <p:nvPr/>
        </p:nvCxnSpPr>
        <p:spPr bwMode="auto">
          <a:xfrm>
            <a:off x="227699" y="720855"/>
            <a:ext cx="4932197" cy="0"/>
          </a:xfrm>
          <a:prstGeom prst="line">
            <a:avLst/>
          </a:prstGeom>
        </p:spPr>
        <p:style>
          <a:lnRef idx="1">
            <a:schemeClr val="accent2"/>
          </a:lnRef>
          <a:fillRef idx="0">
            <a:schemeClr val="accent2"/>
          </a:fillRef>
          <a:effectRef idx="0">
            <a:schemeClr val="accent2"/>
          </a:effectRef>
          <a:fontRef idx="minor">
            <a:schemeClr val="tx1"/>
          </a:fontRef>
        </p:style>
      </p:cxnSp>
      <p:sp>
        <p:nvSpPr>
          <p:cNvPr id="6" name="TextBox 5">
            <a:extLst>
              <a:ext uri="{FF2B5EF4-FFF2-40B4-BE49-F238E27FC236}">
                <a16:creationId xmlns:a16="http://schemas.microsoft.com/office/drawing/2014/main" id="{618B46C1-672C-6DE1-19AA-33BCAE87BA32}"/>
              </a:ext>
            </a:extLst>
          </p:cNvPr>
          <p:cNvSpPr txBox="1"/>
          <p:nvPr/>
        </p:nvSpPr>
        <p:spPr>
          <a:xfrm>
            <a:off x="97473" y="347157"/>
            <a:ext cx="6094428" cy="444352"/>
          </a:xfrm>
          <a:prstGeom prst="rect">
            <a:avLst/>
          </a:prstGeom>
          <a:noFill/>
        </p:spPr>
        <p:txBody>
          <a:bodyPr wrap="square">
            <a:spAutoFit/>
          </a:bodyPr>
          <a:lstStyle/>
          <a:p>
            <a:pPr>
              <a:lnSpc>
                <a:spcPts val="1919"/>
              </a:lnSpc>
              <a:defRPr/>
            </a:pPr>
            <a:r>
              <a:rPr lang="en-US" sz="5000" dirty="0">
                <a:solidFill>
                  <a:schemeClr val="accent2"/>
                </a:solidFill>
                <a:latin typeface="Now Heavy"/>
              </a:rPr>
              <a:t>Lab Infrastructure</a:t>
            </a:r>
            <a:endParaRPr lang="en-US" sz="2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1" name="Rectangle 190"/>
          <p:cNvSpPr/>
          <p:nvPr/>
        </p:nvSpPr>
        <p:spPr bwMode="auto">
          <a:xfrm>
            <a:off x="119338" y="3359305"/>
            <a:ext cx="5472759" cy="3312368"/>
          </a:xfrm>
          <a:prstGeom prst="rect">
            <a:avLst/>
          </a:prstGeom>
          <a:noFill/>
          <a:ln w="31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48" name="Rectangle 47"/>
          <p:cNvSpPr/>
          <p:nvPr/>
        </p:nvSpPr>
        <p:spPr bwMode="auto">
          <a:xfrm>
            <a:off x="6456041" y="1311772"/>
            <a:ext cx="5394143" cy="3282779"/>
          </a:xfrm>
          <a:prstGeom prst="rect">
            <a:avLst/>
          </a:prstGeom>
          <a:solidFill>
            <a:srgbClr val="203864">
              <a:alpha val="10980"/>
            </a:srgbClr>
          </a:solidFill>
          <a:ln w="6350" cap="flat" cmpd="sng" algn="ctr">
            <a:solidFill>
              <a:schemeClr val="accent1">
                <a:lumMod val="50000"/>
              </a:schemeClr>
            </a:solidFill>
            <a:prstDash val="solid"/>
            <a:round/>
            <a:headEnd type="none" w="med" len="med"/>
            <a:tailEnd type="none" w="med" len="med"/>
          </a:ln>
          <a:effectLst/>
        </p:spPr>
        <p:txBody>
          <a:bodyPr rot="0" spcFirstLastPara="0" vert="horz" wrap="square" lIns="72000" tIns="36000" rIns="73152" bIns="36576" numCol="1" spcCol="0" rtlCol="0" fromWordArt="0" anchor="t"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buNone/>
              <a:defRPr/>
            </a:pPr>
            <a:endParaRPr lang="en-US">
              <a:solidFill>
                <a:schemeClr val="bg1"/>
              </a:solidFill>
              <a:highlight>
                <a:srgbClr val="242424"/>
              </a:highlight>
            </a:endParaRPr>
          </a:p>
        </p:txBody>
      </p:sp>
      <p:sp>
        <p:nvSpPr>
          <p:cNvPr id="60" name="Rectangle 59"/>
          <p:cNvSpPr/>
          <p:nvPr/>
        </p:nvSpPr>
        <p:spPr bwMode="auto">
          <a:xfrm>
            <a:off x="6626539" y="3309143"/>
            <a:ext cx="2778731" cy="1198941"/>
          </a:xfrm>
          <a:prstGeom prst="rect">
            <a:avLst/>
          </a:prstGeom>
          <a:solidFill>
            <a:schemeClr val="bg1">
              <a:lumMod val="95000"/>
            </a:schemeClr>
          </a:solidFill>
          <a:ln w="6350" cap="flat" cmpd="sng" algn="ctr">
            <a:solidFill>
              <a:schemeClr val="tx1"/>
            </a:solidFill>
            <a:prstDash val="lgDash"/>
            <a:round/>
            <a:headEnd type="none" w="med" len="med"/>
            <a:tailEnd type="none" w="med" len="med"/>
          </a:ln>
          <a:effectLst/>
        </p:spPr>
        <p:txBody>
          <a:bodyPr rot="0" spcFirstLastPara="0" vert="horz" wrap="square" lIns="72000" tIns="36000" rIns="73152" bIns="36576" numCol="1" spcCol="0" rtlCol="0" fromWordArt="0" anchor="t"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buNone/>
              <a:defRPr/>
            </a:pPr>
            <a:endParaRPr lang="en-US">
              <a:solidFill>
                <a:schemeClr val="bg1"/>
              </a:solidFill>
            </a:endParaRPr>
          </a:p>
        </p:txBody>
      </p:sp>
      <p:sp>
        <p:nvSpPr>
          <p:cNvPr id="2" name="Text Box 144"/>
          <p:cNvSpPr txBox="1">
            <a:spLocks noChangeAspect="1" noChangeArrowheads="1"/>
          </p:cNvSpPr>
          <p:nvPr/>
        </p:nvSpPr>
        <p:spPr bwMode="auto">
          <a:xfrm>
            <a:off x="3631801" y="4420413"/>
            <a:ext cx="992188" cy="175241"/>
          </a:xfrm>
          <a:prstGeom prst="rect">
            <a:avLst/>
          </a:prstGeom>
          <a:noFill/>
          <a:ln>
            <a:noFill/>
          </a:ln>
        </p:spPr>
        <p:txBody>
          <a:bodyPr lIns="0" tIns="0" rIns="0" bIns="0" anchor="ctr">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lnSpc>
                <a:spcPct val="80000"/>
              </a:lnSpc>
              <a:spcBef>
                <a:spcPts val="0"/>
              </a:spcBef>
              <a:buNone/>
              <a:defRPr/>
            </a:pPr>
            <a:r>
              <a:rPr lang="en-US" sz="1400" spc="0">
                <a:solidFill>
                  <a:prstClr val="black"/>
                </a:solidFill>
                <a:latin typeface="Arial"/>
                <a:ea typeface="MS PGothic"/>
              </a:rPr>
              <a:t>N4</a:t>
            </a:r>
            <a:endParaRPr sz="2650"/>
          </a:p>
        </p:txBody>
      </p:sp>
      <p:cxnSp>
        <p:nvCxnSpPr>
          <p:cNvPr id="4" name="Straight Connector 3"/>
          <p:cNvCxnSpPr>
            <a:cxnSpLocks/>
          </p:cNvCxnSpPr>
          <p:nvPr/>
        </p:nvCxnSpPr>
        <p:spPr bwMode="auto">
          <a:xfrm>
            <a:off x="7722964" y="3971291"/>
            <a:ext cx="846920" cy="11348"/>
          </a:xfrm>
          <a:prstGeom prst="line">
            <a:avLst/>
          </a:prstGeom>
          <a:noFill/>
          <a:ln w="19050" algn="ctr">
            <a:solidFill>
              <a:schemeClr val="tx1"/>
            </a:solidFill>
            <a:prstDash val="dash"/>
            <a:round/>
            <a:headEnd/>
            <a:tailEnd/>
          </a:ln>
        </p:spPr>
      </p:cxnSp>
      <p:grpSp>
        <p:nvGrpSpPr>
          <p:cNvPr id="5" name="Group 4"/>
          <p:cNvGrpSpPr/>
          <p:nvPr/>
        </p:nvGrpSpPr>
        <p:grpSpPr bwMode="auto">
          <a:xfrm>
            <a:off x="7207320" y="3351065"/>
            <a:ext cx="567249" cy="706831"/>
            <a:chOff x="4338871" y="2725624"/>
            <a:chExt cx="1199053" cy="1626215"/>
          </a:xfrm>
        </p:grpSpPr>
        <p:sp>
          <p:nvSpPr>
            <p:cNvPr id="106" name="Rectangle 105"/>
            <p:cNvSpPr>
              <a:spLocks noChangeAspect="1" noChangeArrowheads="1"/>
            </p:cNvSpPr>
            <p:nvPr/>
          </p:nvSpPr>
          <p:spPr bwMode="auto">
            <a:xfrm>
              <a:off x="4656108" y="3080987"/>
              <a:ext cx="881816" cy="1270852"/>
            </a:xfrm>
            <a:prstGeom prst="rect">
              <a:avLst/>
            </a:prstGeom>
            <a:noFill/>
            <a:ln>
              <a:noFill/>
            </a:ln>
          </p:spPr>
          <p:txBody>
            <a:bodyPr wrap="none" lIns="72000" rIns="7200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150" spc="0">
                <a:solidFill>
                  <a:prstClr val="black"/>
                </a:solidFill>
                <a:latin typeface="Arial"/>
                <a:ea typeface="MS PGothic"/>
              </a:endParaRPr>
            </a:p>
          </p:txBody>
        </p:sp>
        <p:sp>
          <p:nvSpPr>
            <p:cNvPr id="107" name="AutoShape 238"/>
            <p:cNvSpPr>
              <a:spLocks noChangeAspect="1" noChangeArrowheads="1"/>
            </p:cNvSpPr>
            <p:nvPr/>
          </p:nvSpPr>
          <p:spPr bwMode="auto">
            <a:xfrm>
              <a:off x="4360114" y="3177479"/>
              <a:ext cx="1062149" cy="1117426"/>
            </a:xfrm>
            <a:prstGeom prst="roundRect">
              <a:avLst>
                <a:gd name="adj" fmla="val 9356"/>
              </a:avLst>
            </a:prstGeom>
            <a:solidFill>
              <a:schemeClr val="bg1"/>
            </a:solidFill>
            <a:ln w="12700">
              <a:solidFill>
                <a:schemeClr val="bg1"/>
              </a:solidFill>
              <a:round/>
              <a:headEnd/>
              <a:tailEnd/>
            </a:ln>
          </p:spPr>
          <p:txBody>
            <a:bodyPr wrap="none" lIns="0" rIns="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150" spc="0">
                <a:solidFill>
                  <a:prstClr val="black"/>
                </a:solidFill>
                <a:latin typeface="Arial"/>
                <a:ea typeface="MS PGothic"/>
              </a:endParaRPr>
            </a:p>
          </p:txBody>
        </p:sp>
        <p:sp>
          <p:nvSpPr>
            <p:cNvPr id="108" name="Oval 107"/>
            <p:cNvSpPr>
              <a:spLocks noChangeAspect="1" noChangeArrowheads="1"/>
            </p:cNvSpPr>
            <p:nvPr/>
          </p:nvSpPr>
          <p:spPr bwMode="auto">
            <a:xfrm>
              <a:off x="4354045" y="2746996"/>
              <a:ext cx="1068218" cy="1083842"/>
            </a:xfrm>
            <a:prstGeom prst="ellipse">
              <a:avLst/>
            </a:prstGeom>
            <a:solidFill>
              <a:schemeClr val="bg1"/>
            </a:solidFill>
            <a:ln w="12700">
              <a:solidFill>
                <a:schemeClr val="bg1"/>
              </a:solidFill>
              <a:round/>
              <a:headEnd/>
              <a:tailEnd/>
            </a:ln>
          </p:spPr>
          <p:txBody>
            <a:bodyPr wrap="none" lIns="0" rIns="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150" spc="0">
                <a:solidFill>
                  <a:prstClr val="black"/>
                </a:solidFill>
                <a:latin typeface="Arial"/>
                <a:ea typeface="MS PGothic"/>
              </a:endParaRPr>
            </a:p>
          </p:txBody>
        </p:sp>
        <p:sp>
          <p:nvSpPr>
            <p:cNvPr id="109" name="Text Box 240"/>
            <p:cNvSpPr txBox="1">
              <a:spLocks noChangeAspect="1" noChangeArrowheads="1"/>
            </p:cNvSpPr>
            <p:nvPr/>
          </p:nvSpPr>
          <p:spPr bwMode="auto">
            <a:xfrm>
              <a:off x="4390461" y="3589645"/>
              <a:ext cx="992350" cy="686942"/>
            </a:xfrm>
            <a:prstGeom prst="rect">
              <a:avLst/>
            </a:prstGeom>
            <a:noFill/>
            <a:ln>
              <a:noFill/>
            </a:ln>
          </p:spPr>
          <p:txBody>
            <a:bodyPr lIns="0" tIns="0" rIns="0" bIns="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lnSpc>
                  <a:spcPct val="80000"/>
                </a:lnSpc>
                <a:spcBef>
                  <a:spcPts val="0"/>
                </a:spcBef>
                <a:buNone/>
                <a:defRPr/>
              </a:pPr>
              <a:r>
                <a:rPr lang="en-US" sz="1150" spc="0">
                  <a:solidFill>
                    <a:prstClr val="black"/>
                  </a:solidFill>
                  <a:latin typeface="Arial"/>
                  <a:ea typeface="MS PGothic"/>
                </a:rPr>
                <a:t>AMF</a:t>
              </a:r>
              <a:endParaRPr sz="2650"/>
            </a:p>
          </p:txBody>
        </p:sp>
        <p:sp>
          <p:nvSpPr>
            <p:cNvPr id="110" name="Rectangle 109"/>
            <p:cNvSpPr>
              <a:spLocks noChangeAspect="1" noChangeArrowheads="1"/>
            </p:cNvSpPr>
            <p:nvPr/>
          </p:nvSpPr>
          <p:spPr bwMode="auto">
            <a:xfrm>
              <a:off x="4338871" y="2725624"/>
              <a:ext cx="1101600" cy="1587600"/>
            </a:xfrm>
            <a:prstGeom prst="rect">
              <a:avLst/>
            </a:prstGeom>
            <a:noFill/>
            <a:ln>
              <a:noFill/>
            </a:ln>
          </p:spPr>
          <p:txBody>
            <a:bodyPr wrap="none" lIns="72000" rIns="7200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150" spc="0">
                <a:solidFill>
                  <a:prstClr val="black"/>
                </a:solidFill>
                <a:latin typeface="Arial"/>
                <a:ea typeface="MS PGothic"/>
              </a:endParaRPr>
            </a:p>
          </p:txBody>
        </p:sp>
        <p:sp>
          <p:nvSpPr>
            <p:cNvPr id="111" name="Freeform 11"/>
            <p:cNvSpPr>
              <a:spLocks noChangeAspect="1" noEditPoints="1"/>
            </p:cNvSpPr>
            <p:nvPr/>
          </p:nvSpPr>
          <p:spPr bwMode="auto">
            <a:xfrm>
              <a:off x="4338871" y="2725624"/>
              <a:ext cx="1101600" cy="1584547"/>
            </a:xfrm>
            <a:custGeom>
              <a:avLst/>
              <a:gdLst>
                <a:gd name="T0" fmla="*/ 2147483646 w 410"/>
                <a:gd name="T1" fmla="*/ 2147483646 h 589"/>
                <a:gd name="T2" fmla="*/ 2147483646 w 410"/>
                <a:gd name="T3" fmla="*/ 2147483646 h 589"/>
                <a:gd name="T4" fmla="*/ 2147483646 w 410"/>
                <a:gd name="T5" fmla="*/ 2147483646 h 589"/>
                <a:gd name="T6" fmla="*/ 2147483646 w 410"/>
                <a:gd name="T7" fmla="*/ 2147483646 h 589"/>
                <a:gd name="T8" fmla="*/ 2147483646 w 410"/>
                <a:gd name="T9" fmla="*/ 2147483646 h 589"/>
                <a:gd name="T10" fmla="*/ 2147483646 w 410"/>
                <a:gd name="T11" fmla="*/ 2147483646 h 589"/>
                <a:gd name="T12" fmla="*/ 2147483646 w 410"/>
                <a:gd name="T13" fmla="*/ 2147483646 h 589"/>
                <a:gd name="T14" fmla="*/ 2147483646 w 410"/>
                <a:gd name="T15" fmla="*/ 2147483646 h 589"/>
                <a:gd name="T16" fmla="*/ 2147483646 w 410"/>
                <a:gd name="T17" fmla="*/ 2147483646 h 589"/>
                <a:gd name="T18" fmla="*/ 2147483646 w 410"/>
                <a:gd name="T19" fmla="*/ 2147483646 h 589"/>
                <a:gd name="T20" fmla="*/ 2147483646 w 410"/>
                <a:gd name="T21" fmla="*/ 2147483646 h 589"/>
                <a:gd name="T22" fmla="*/ 2147483646 w 410"/>
                <a:gd name="T23" fmla="*/ 2147483646 h 589"/>
                <a:gd name="T24" fmla="*/ 2147483646 w 410"/>
                <a:gd name="T25" fmla="*/ 0 h 589"/>
                <a:gd name="T26" fmla="*/ 0 w 410"/>
                <a:gd name="T27" fmla="*/ 2147483646 h 589"/>
                <a:gd name="T28" fmla="*/ 0 w 410"/>
                <a:gd name="T29" fmla="*/ 2147483646 h 589"/>
                <a:gd name="T30" fmla="*/ 2147483646 w 410"/>
                <a:gd name="T31" fmla="*/ 2147483646 h 589"/>
                <a:gd name="T32" fmla="*/ 2147483646 w 410"/>
                <a:gd name="T33" fmla="*/ 2147483646 h 589"/>
                <a:gd name="T34" fmla="*/ 2147483646 w 410"/>
                <a:gd name="T35" fmla="*/ 2147483646 h 589"/>
                <a:gd name="T36" fmla="*/ 2147483646 w 410"/>
                <a:gd name="T37" fmla="*/ 2147483646 h 589"/>
                <a:gd name="T38" fmla="*/ 2147483646 w 410"/>
                <a:gd name="T39" fmla="*/ 2147483646 h 589"/>
                <a:gd name="T40" fmla="*/ 2147483646 w 410"/>
                <a:gd name="T41" fmla="*/ 2147483646 h 589"/>
                <a:gd name="T42" fmla="*/ 2147483646 w 410"/>
                <a:gd name="T43" fmla="*/ 2147483646 h 589"/>
                <a:gd name="T44" fmla="*/ 2147483646 w 410"/>
                <a:gd name="T45" fmla="*/ 2147483646 h 589"/>
                <a:gd name="T46" fmla="*/ 2147483646 w 410"/>
                <a:gd name="T47" fmla="*/ 2147483646 h 589"/>
                <a:gd name="T48" fmla="*/ 2147483646 w 410"/>
                <a:gd name="T49" fmla="*/ 2147483646 h 589"/>
                <a:gd name="T50" fmla="*/ 2147483646 w 410"/>
                <a:gd name="T51" fmla="*/ 2147483646 h 589"/>
                <a:gd name="T52" fmla="*/ 2147483646 w 410"/>
                <a:gd name="T53" fmla="*/ 2147483646 h 589"/>
                <a:gd name="T54" fmla="*/ 2147483646 w 410"/>
                <a:gd name="T55" fmla="*/ 2147483646 h 589"/>
                <a:gd name="T56" fmla="*/ 2147483646 w 410"/>
                <a:gd name="T57" fmla="*/ 2147483646 h 589"/>
                <a:gd name="T58" fmla="*/ 2147483646 w 410"/>
                <a:gd name="T59" fmla="*/ 2147483646 h 589"/>
                <a:gd name="T60" fmla="*/ 2147483646 w 410"/>
                <a:gd name="T61" fmla="*/ 2147483646 h 589"/>
                <a:gd name="T62" fmla="*/ 2147483646 w 410"/>
                <a:gd name="T63" fmla="*/ 2147483646 h 589"/>
                <a:gd name="T64" fmla="*/ 2147483646 w 410"/>
                <a:gd name="T65" fmla="*/ 2147483646 h 589"/>
                <a:gd name="T66" fmla="*/ 2147483646 w 410"/>
                <a:gd name="T67" fmla="*/ 2147483646 h 589"/>
                <a:gd name="T68" fmla="*/ 2147483646 w 410"/>
                <a:gd name="T69" fmla="*/ 2147483646 h 5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0"/>
                <a:gd name="T106" fmla="*/ 0 h 589"/>
                <a:gd name="T107" fmla="*/ 410 w 410"/>
                <a:gd name="T108" fmla="*/ 589 h 5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0" h="589" extrusionOk="0">
                  <a:moveTo>
                    <a:pt x="402" y="229"/>
                  </a:moveTo>
                  <a:cubicBezTo>
                    <a:pt x="397" y="229"/>
                    <a:pt x="394" y="233"/>
                    <a:pt x="394" y="237"/>
                  </a:cubicBezTo>
                  <a:cubicBezTo>
                    <a:pt x="394" y="549"/>
                    <a:pt x="394" y="549"/>
                    <a:pt x="394" y="549"/>
                  </a:cubicBezTo>
                  <a:cubicBezTo>
                    <a:pt x="394" y="563"/>
                    <a:pt x="383" y="573"/>
                    <a:pt x="370" y="573"/>
                  </a:cubicBezTo>
                  <a:cubicBezTo>
                    <a:pt x="41" y="573"/>
                    <a:pt x="41" y="573"/>
                    <a:pt x="41" y="573"/>
                  </a:cubicBezTo>
                  <a:cubicBezTo>
                    <a:pt x="27" y="573"/>
                    <a:pt x="17" y="563"/>
                    <a:pt x="16" y="549"/>
                  </a:cubicBezTo>
                  <a:cubicBezTo>
                    <a:pt x="16" y="205"/>
                    <a:pt x="16" y="205"/>
                    <a:pt x="16" y="205"/>
                  </a:cubicBezTo>
                  <a:cubicBezTo>
                    <a:pt x="17" y="101"/>
                    <a:pt x="101" y="16"/>
                    <a:pt x="205" y="16"/>
                  </a:cubicBezTo>
                  <a:cubicBezTo>
                    <a:pt x="309" y="16"/>
                    <a:pt x="394" y="101"/>
                    <a:pt x="394" y="205"/>
                  </a:cubicBezTo>
                  <a:cubicBezTo>
                    <a:pt x="394" y="209"/>
                    <a:pt x="397" y="213"/>
                    <a:pt x="402" y="213"/>
                  </a:cubicBezTo>
                  <a:cubicBezTo>
                    <a:pt x="406" y="213"/>
                    <a:pt x="410" y="209"/>
                    <a:pt x="410" y="205"/>
                  </a:cubicBezTo>
                  <a:cubicBezTo>
                    <a:pt x="410" y="205"/>
                    <a:pt x="410" y="205"/>
                    <a:pt x="410" y="205"/>
                  </a:cubicBezTo>
                  <a:cubicBezTo>
                    <a:pt x="410" y="92"/>
                    <a:pt x="318" y="0"/>
                    <a:pt x="205" y="0"/>
                  </a:cubicBezTo>
                  <a:cubicBezTo>
                    <a:pt x="92" y="0"/>
                    <a:pt x="0" y="92"/>
                    <a:pt x="0" y="205"/>
                  </a:cubicBezTo>
                  <a:cubicBezTo>
                    <a:pt x="0" y="205"/>
                    <a:pt x="0" y="205"/>
                    <a:pt x="0" y="205"/>
                  </a:cubicBezTo>
                  <a:cubicBezTo>
                    <a:pt x="1" y="549"/>
                    <a:pt x="1" y="549"/>
                    <a:pt x="1" y="549"/>
                  </a:cubicBezTo>
                  <a:cubicBezTo>
                    <a:pt x="1" y="571"/>
                    <a:pt x="18" y="589"/>
                    <a:pt x="41" y="589"/>
                  </a:cubicBezTo>
                  <a:cubicBezTo>
                    <a:pt x="370" y="589"/>
                    <a:pt x="370" y="589"/>
                    <a:pt x="370" y="589"/>
                  </a:cubicBezTo>
                  <a:cubicBezTo>
                    <a:pt x="392" y="589"/>
                    <a:pt x="410" y="571"/>
                    <a:pt x="410" y="549"/>
                  </a:cubicBezTo>
                  <a:cubicBezTo>
                    <a:pt x="410" y="237"/>
                    <a:pt x="410" y="237"/>
                    <a:pt x="410" y="237"/>
                  </a:cubicBezTo>
                  <a:cubicBezTo>
                    <a:pt x="410" y="233"/>
                    <a:pt x="406" y="229"/>
                    <a:pt x="402" y="229"/>
                  </a:cubicBezTo>
                  <a:moveTo>
                    <a:pt x="205" y="53"/>
                  </a:moveTo>
                  <a:cubicBezTo>
                    <a:pt x="202" y="53"/>
                    <a:pt x="199" y="55"/>
                    <a:pt x="198" y="58"/>
                  </a:cubicBezTo>
                  <a:cubicBezTo>
                    <a:pt x="76" y="291"/>
                    <a:pt x="76" y="291"/>
                    <a:pt x="76" y="291"/>
                  </a:cubicBezTo>
                  <a:cubicBezTo>
                    <a:pt x="75" y="294"/>
                    <a:pt x="75" y="297"/>
                    <a:pt x="77" y="299"/>
                  </a:cubicBezTo>
                  <a:cubicBezTo>
                    <a:pt x="78" y="301"/>
                    <a:pt x="81" y="303"/>
                    <a:pt x="83" y="303"/>
                  </a:cubicBezTo>
                  <a:cubicBezTo>
                    <a:pt x="327" y="303"/>
                    <a:pt x="327" y="303"/>
                    <a:pt x="327" y="303"/>
                  </a:cubicBezTo>
                  <a:cubicBezTo>
                    <a:pt x="330" y="303"/>
                    <a:pt x="332" y="301"/>
                    <a:pt x="334" y="299"/>
                  </a:cubicBezTo>
                  <a:cubicBezTo>
                    <a:pt x="335" y="297"/>
                    <a:pt x="335" y="294"/>
                    <a:pt x="334" y="291"/>
                  </a:cubicBezTo>
                  <a:cubicBezTo>
                    <a:pt x="212" y="58"/>
                    <a:pt x="212" y="58"/>
                    <a:pt x="212" y="58"/>
                  </a:cubicBezTo>
                  <a:cubicBezTo>
                    <a:pt x="211" y="55"/>
                    <a:pt x="208" y="53"/>
                    <a:pt x="205" y="53"/>
                  </a:cubicBezTo>
                  <a:moveTo>
                    <a:pt x="96" y="287"/>
                  </a:moveTo>
                  <a:cubicBezTo>
                    <a:pt x="205" y="79"/>
                    <a:pt x="205" y="79"/>
                    <a:pt x="205" y="79"/>
                  </a:cubicBezTo>
                  <a:cubicBezTo>
                    <a:pt x="314" y="287"/>
                    <a:pt x="314" y="287"/>
                    <a:pt x="314" y="287"/>
                  </a:cubicBezTo>
                  <a:lnTo>
                    <a:pt x="96" y="287"/>
                  </a:lnTo>
                  <a:close/>
                </a:path>
              </a:pathLst>
            </a:custGeom>
            <a:solidFill>
              <a:schemeClr val="tx1"/>
            </a:solidFill>
            <a:ln>
              <a:noFill/>
            </a:ln>
          </p:spPr>
          <p:txBody>
            <a:bodyPr tIns="108000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en-US" sz="1400" spc="0">
                <a:solidFill>
                  <a:prstClr val="black"/>
                </a:solidFill>
                <a:latin typeface="Calibri"/>
              </a:endParaRPr>
            </a:p>
          </p:txBody>
        </p:sp>
      </p:grpSp>
      <p:sp>
        <p:nvSpPr>
          <p:cNvPr id="7" name="Text Box 144"/>
          <p:cNvSpPr txBox="1">
            <a:spLocks noChangeAspect="1" noChangeArrowheads="1"/>
          </p:cNvSpPr>
          <p:nvPr/>
        </p:nvSpPr>
        <p:spPr bwMode="auto">
          <a:xfrm>
            <a:off x="7590317" y="2511837"/>
            <a:ext cx="821299" cy="175241"/>
          </a:xfrm>
          <a:prstGeom prst="rect">
            <a:avLst/>
          </a:prstGeom>
          <a:noFill/>
          <a:ln>
            <a:noFill/>
          </a:ln>
        </p:spPr>
        <p:txBody>
          <a:bodyPr wrap="square" lIns="0" tIns="0" rIns="0" bIns="0" anchor="ctr">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lnSpc>
                <a:spcPct val="80000"/>
              </a:lnSpc>
              <a:spcBef>
                <a:spcPts val="0"/>
              </a:spcBef>
              <a:buNone/>
              <a:defRPr/>
            </a:pPr>
            <a:r>
              <a:rPr lang="en-US" sz="1400" spc="0">
                <a:solidFill>
                  <a:prstClr val="black"/>
                </a:solidFill>
                <a:latin typeface="Arial"/>
                <a:ea typeface="MS PGothic"/>
              </a:rPr>
              <a:t>N12</a:t>
            </a:r>
            <a:endParaRPr sz="2650"/>
          </a:p>
        </p:txBody>
      </p:sp>
      <p:cxnSp>
        <p:nvCxnSpPr>
          <p:cNvPr id="8" name="Straight Connector 7"/>
          <p:cNvCxnSpPr>
            <a:cxnSpLocks/>
            <a:stCxn id="52" idx="2"/>
          </p:cNvCxnSpPr>
          <p:nvPr/>
        </p:nvCxnSpPr>
        <p:spPr bwMode="auto">
          <a:xfrm flipH="1">
            <a:off x="9063528" y="2460719"/>
            <a:ext cx="40029" cy="890347"/>
          </a:xfrm>
          <a:prstGeom prst="line">
            <a:avLst/>
          </a:prstGeom>
          <a:noFill/>
          <a:ln w="19050" algn="ctr">
            <a:solidFill>
              <a:schemeClr val="tx1"/>
            </a:solidFill>
            <a:prstDash val="dash"/>
            <a:round/>
            <a:headEnd/>
            <a:tailEnd/>
          </a:ln>
        </p:spPr>
      </p:cxnSp>
      <p:sp>
        <p:nvSpPr>
          <p:cNvPr id="9" name="Text Box 144"/>
          <p:cNvSpPr txBox="1">
            <a:spLocks noChangeAspect="1" noChangeArrowheads="1"/>
          </p:cNvSpPr>
          <p:nvPr/>
        </p:nvSpPr>
        <p:spPr bwMode="auto">
          <a:xfrm>
            <a:off x="8150027" y="2757836"/>
            <a:ext cx="992188" cy="175241"/>
          </a:xfrm>
          <a:prstGeom prst="rect">
            <a:avLst/>
          </a:prstGeom>
          <a:noFill/>
          <a:ln>
            <a:noFill/>
          </a:ln>
        </p:spPr>
        <p:txBody>
          <a:bodyPr lIns="0" tIns="0" rIns="0" bIns="0" anchor="ctr">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lnSpc>
                <a:spcPct val="80000"/>
              </a:lnSpc>
              <a:spcBef>
                <a:spcPts val="0"/>
              </a:spcBef>
              <a:buNone/>
              <a:defRPr/>
            </a:pPr>
            <a:r>
              <a:rPr lang="en-US" sz="1400" spc="0">
                <a:solidFill>
                  <a:prstClr val="black"/>
                </a:solidFill>
              </a:rPr>
              <a:t>N10</a:t>
            </a:r>
            <a:endParaRPr lang="en-US" sz="1400" spc="0">
              <a:solidFill>
                <a:prstClr val="black"/>
              </a:solidFill>
              <a:latin typeface="Arial"/>
              <a:ea typeface="MS PGothic"/>
            </a:endParaRPr>
          </a:p>
        </p:txBody>
      </p:sp>
      <p:cxnSp>
        <p:nvCxnSpPr>
          <p:cNvPr id="10" name="Straight Connector 9"/>
          <p:cNvCxnSpPr>
            <a:cxnSpLocks/>
            <a:stCxn id="51" idx="2"/>
          </p:cNvCxnSpPr>
          <p:nvPr/>
        </p:nvCxnSpPr>
        <p:spPr bwMode="auto">
          <a:xfrm flipH="1">
            <a:off x="7464153" y="2460719"/>
            <a:ext cx="1250379" cy="890347"/>
          </a:xfrm>
          <a:prstGeom prst="line">
            <a:avLst/>
          </a:prstGeom>
          <a:noFill/>
          <a:ln w="19050" algn="ctr">
            <a:solidFill>
              <a:schemeClr val="tx1"/>
            </a:solidFill>
            <a:prstDash val="dash"/>
            <a:round/>
            <a:headEnd/>
            <a:tailEnd/>
          </a:ln>
        </p:spPr>
      </p:cxnSp>
      <p:sp>
        <p:nvSpPr>
          <p:cNvPr id="11" name="Text Box 144"/>
          <p:cNvSpPr txBox="1">
            <a:spLocks noChangeAspect="1" noChangeArrowheads="1"/>
          </p:cNvSpPr>
          <p:nvPr/>
        </p:nvSpPr>
        <p:spPr bwMode="auto">
          <a:xfrm>
            <a:off x="7856260" y="2836574"/>
            <a:ext cx="876243" cy="175241"/>
          </a:xfrm>
          <a:prstGeom prst="rect">
            <a:avLst/>
          </a:prstGeom>
          <a:noFill/>
          <a:ln>
            <a:noFill/>
          </a:ln>
        </p:spPr>
        <p:txBody>
          <a:bodyPr wrap="square" lIns="0" tIns="0" rIns="0" bIns="0" anchor="ctr">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lnSpc>
                <a:spcPct val="80000"/>
              </a:lnSpc>
              <a:spcBef>
                <a:spcPts val="0"/>
              </a:spcBef>
              <a:buNone/>
              <a:defRPr/>
            </a:pPr>
            <a:r>
              <a:rPr lang="en-US" sz="1400" spc="0">
                <a:solidFill>
                  <a:prstClr val="black"/>
                </a:solidFill>
              </a:rPr>
              <a:t>N8</a:t>
            </a:r>
            <a:endParaRPr lang="en-US" sz="1400" spc="0">
              <a:solidFill>
                <a:prstClr val="black"/>
              </a:solidFill>
              <a:latin typeface="Arial"/>
              <a:ea typeface="MS PGothic"/>
            </a:endParaRPr>
          </a:p>
        </p:txBody>
      </p:sp>
      <p:sp>
        <p:nvSpPr>
          <p:cNvPr id="12" name="Text Box 144"/>
          <p:cNvSpPr txBox="1">
            <a:spLocks noChangeAspect="1" noChangeArrowheads="1"/>
          </p:cNvSpPr>
          <p:nvPr/>
        </p:nvSpPr>
        <p:spPr bwMode="auto">
          <a:xfrm>
            <a:off x="7646325" y="3777866"/>
            <a:ext cx="992188" cy="175241"/>
          </a:xfrm>
          <a:prstGeom prst="rect">
            <a:avLst/>
          </a:prstGeom>
          <a:noFill/>
          <a:ln>
            <a:noFill/>
          </a:ln>
        </p:spPr>
        <p:txBody>
          <a:bodyPr lIns="0" tIns="0" rIns="0" bIns="0" anchor="ctr">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lnSpc>
                <a:spcPct val="80000"/>
              </a:lnSpc>
              <a:spcBef>
                <a:spcPts val="0"/>
              </a:spcBef>
              <a:buNone/>
              <a:defRPr/>
            </a:pPr>
            <a:r>
              <a:rPr lang="en-US" sz="1400" spc="0">
                <a:solidFill>
                  <a:prstClr val="black"/>
                </a:solidFill>
                <a:latin typeface="Arial"/>
                <a:ea typeface="MS PGothic"/>
              </a:rPr>
              <a:t>N11</a:t>
            </a:r>
            <a:endParaRPr sz="2650"/>
          </a:p>
        </p:txBody>
      </p:sp>
      <p:cxnSp>
        <p:nvCxnSpPr>
          <p:cNvPr id="13" name="Connector: Elbow 12"/>
          <p:cNvCxnSpPr>
            <a:cxnSpLocks/>
            <a:stCxn id="152" idx="3"/>
            <a:endCxn id="103" idx="2"/>
          </p:cNvCxnSpPr>
          <p:nvPr/>
        </p:nvCxnSpPr>
        <p:spPr bwMode="auto">
          <a:xfrm flipV="1">
            <a:off x="3426110" y="4047147"/>
            <a:ext cx="5543311" cy="616546"/>
          </a:xfrm>
          <a:prstGeom prst="bentConnector2">
            <a:avLst/>
          </a:prstGeom>
          <a:noFill/>
          <a:ln w="3175" algn="ctr">
            <a:solidFill>
              <a:schemeClr val="tx1"/>
            </a:solidFill>
            <a:prstDash val="dash"/>
            <a:round/>
            <a:headEnd/>
            <a:tailEnd/>
          </a:ln>
        </p:spPr>
      </p:cxnSp>
      <p:cxnSp>
        <p:nvCxnSpPr>
          <p:cNvPr id="14" name="Straight Connector 13"/>
          <p:cNvCxnSpPr>
            <a:cxnSpLocks/>
            <a:stCxn id="52" idx="2"/>
          </p:cNvCxnSpPr>
          <p:nvPr/>
        </p:nvCxnSpPr>
        <p:spPr bwMode="auto">
          <a:xfrm flipH="1">
            <a:off x="7701185" y="2460719"/>
            <a:ext cx="1402371" cy="927572"/>
          </a:xfrm>
          <a:prstGeom prst="line">
            <a:avLst/>
          </a:prstGeom>
          <a:noFill/>
          <a:ln w="19050" algn="ctr">
            <a:solidFill>
              <a:schemeClr val="tx1"/>
            </a:solidFill>
            <a:prstDash val="dash"/>
            <a:round/>
            <a:headEnd/>
            <a:tailEnd/>
          </a:ln>
        </p:spPr>
      </p:cxnSp>
      <p:grpSp>
        <p:nvGrpSpPr>
          <p:cNvPr id="16" name="Group 15"/>
          <p:cNvGrpSpPr/>
          <p:nvPr/>
        </p:nvGrpSpPr>
        <p:grpSpPr bwMode="auto">
          <a:xfrm>
            <a:off x="8709715" y="3351420"/>
            <a:ext cx="568492" cy="729483"/>
            <a:chOff x="4338871" y="2725624"/>
            <a:chExt cx="1199053" cy="1626215"/>
          </a:xfrm>
        </p:grpSpPr>
        <p:sp>
          <p:nvSpPr>
            <p:cNvPr id="100" name="Rectangle 99"/>
            <p:cNvSpPr>
              <a:spLocks noChangeAspect="1" noChangeArrowheads="1"/>
            </p:cNvSpPr>
            <p:nvPr/>
          </p:nvSpPr>
          <p:spPr bwMode="auto">
            <a:xfrm>
              <a:off x="4656108" y="3080987"/>
              <a:ext cx="881816" cy="1270852"/>
            </a:xfrm>
            <a:prstGeom prst="rect">
              <a:avLst/>
            </a:prstGeom>
            <a:noFill/>
            <a:ln>
              <a:noFill/>
            </a:ln>
          </p:spPr>
          <p:txBody>
            <a:bodyPr wrap="none" lIns="72000" rIns="7200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150" spc="0">
                <a:solidFill>
                  <a:prstClr val="black"/>
                </a:solidFill>
                <a:latin typeface="Arial"/>
                <a:ea typeface="MS PGothic"/>
              </a:endParaRPr>
            </a:p>
          </p:txBody>
        </p:sp>
        <p:sp>
          <p:nvSpPr>
            <p:cNvPr id="101" name="AutoShape 238"/>
            <p:cNvSpPr>
              <a:spLocks noChangeAspect="1" noChangeArrowheads="1"/>
            </p:cNvSpPr>
            <p:nvPr/>
          </p:nvSpPr>
          <p:spPr bwMode="auto">
            <a:xfrm>
              <a:off x="4360114" y="3177479"/>
              <a:ext cx="1062149" cy="1117426"/>
            </a:xfrm>
            <a:prstGeom prst="roundRect">
              <a:avLst>
                <a:gd name="adj" fmla="val 9356"/>
              </a:avLst>
            </a:prstGeom>
            <a:solidFill>
              <a:schemeClr val="bg1"/>
            </a:solidFill>
            <a:ln w="12700">
              <a:solidFill>
                <a:schemeClr val="bg1"/>
              </a:solidFill>
              <a:round/>
              <a:headEnd/>
              <a:tailEnd/>
            </a:ln>
          </p:spPr>
          <p:txBody>
            <a:bodyPr wrap="none" lIns="0" rIns="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150" spc="0">
                <a:solidFill>
                  <a:prstClr val="black"/>
                </a:solidFill>
                <a:latin typeface="Arial"/>
                <a:ea typeface="MS PGothic"/>
              </a:endParaRPr>
            </a:p>
          </p:txBody>
        </p:sp>
        <p:sp>
          <p:nvSpPr>
            <p:cNvPr id="102" name="Oval 101"/>
            <p:cNvSpPr>
              <a:spLocks noChangeAspect="1" noChangeArrowheads="1"/>
            </p:cNvSpPr>
            <p:nvPr/>
          </p:nvSpPr>
          <p:spPr bwMode="auto">
            <a:xfrm>
              <a:off x="4354045" y="2746996"/>
              <a:ext cx="1068218" cy="1083842"/>
            </a:xfrm>
            <a:prstGeom prst="ellipse">
              <a:avLst/>
            </a:prstGeom>
            <a:solidFill>
              <a:schemeClr val="bg1"/>
            </a:solidFill>
            <a:ln w="12700">
              <a:solidFill>
                <a:schemeClr val="bg1"/>
              </a:solidFill>
              <a:round/>
              <a:headEnd/>
              <a:tailEnd/>
            </a:ln>
          </p:spPr>
          <p:txBody>
            <a:bodyPr wrap="none" lIns="0" rIns="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150" spc="0">
                <a:solidFill>
                  <a:prstClr val="black"/>
                </a:solidFill>
                <a:latin typeface="Arial"/>
                <a:ea typeface="MS PGothic"/>
              </a:endParaRPr>
            </a:p>
          </p:txBody>
        </p:sp>
        <p:sp>
          <p:nvSpPr>
            <p:cNvPr id="103" name="Text Box 240"/>
            <p:cNvSpPr txBox="1">
              <a:spLocks noChangeAspect="1" noChangeArrowheads="1"/>
            </p:cNvSpPr>
            <p:nvPr/>
          </p:nvSpPr>
          <p:spPr bwMode="auto">
            <a:xfrm>
              <a:off x="4390461" y="3589645"/>
              <a:ext cx="992350" cy="686942"/>
            </a:xfrm>
            <a:prstGeom prst="rect">
              <a:avLst/>
            </a:prstGeom>
            <a:noFill/>
            <a:ln>
              <a:noFill/>
            </a:ln>
          </p:spPr>
          <p:txBody>
            <a:bodyPr lIns="0" tIns="0" rIns="0" bIns="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lnSpc>
                  <a:spcPct val="80000"/>
                </a:lnSpc>
                <a:spcBef>
                  <a:spcPts val="0"/>
                </a:spcBef>
                <a:buNone/>
                <a:defRPr/>
              </a:pPr>
              <a:r>
                <a:rPr lang="en-US" sz="1150" spc="0">
                  <a:solidFill>
                    <a:prstClr val="black"/>
                  </a:solidFill>
                  <a:latin typeface="Arial"/>
                  <a:ea typeface="MS PGothic"/>
                </a:rPr>
                <a:t>SMF</a:t>
              </a:r>
              <a:endParaRPr sz="2650"/>
            </a:p>
          </p:txBody>
        </p:sp>
        <p:sp>
          <p:nvSpPr>
            <p:cNvPr id="104" name="Rectangle 103"/>
            <p:cNvSpPr>
              <a:spLocks noChangeAspect="1" noChangeArrowheads="1"/>
            </p:cNvSpPr>
            <p:nvPr/>
          </p:nvSpPr>
          <p:spPr bwMode="auto">
            <a:xfrm>
              <a:off x="4338871" y="2725624"/>
              <a:ext cx="1101600" cy="1587600"/>
            </a:xfrm>
            <a:prstGeom prst="rect">
              <a:avLst/>
            </a:prstGeom>
            <a:noFill/>
            <a:ln>
              <a:noFill/>
            </a:ln>
          </p:spPr>
          <p:txBody>
            <a:bodyPr wrap="none" lIns="72000" rIns="7200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150" spc="0">
                <a:solidFill>
                  <a:prstClr val="black"/>
                </a:solidFill>
                <a:latin typeface="Arial"/>
                <a:ea typeface="MS PGothic"/>
              </a:endParaRPr>
            </a:p>
          </p:txBody>
        </p:sp>
        <p:sp>
          <p:nvSpPr>
            <p:cNvPr id="105" name="Freeform 11"/>
            <p:cNvSpPr>
              <a:spLocks noChangeAspect="1" noEditPoints="1"/>
            </p:cNvSpPr>
            <p:nvPr/>
          </p:nvSpPr>
          <p:spPr bwMode="auto">
            <a:xfrm>
              <a:off x="4338871" y="2725624"/>
              <a:ext cx="1101600" cy="1584547"/>
            </a:xfrm>
            <a:custGeom>
              <a:avLst/>
              <a:gdLst>
                <a:gd name="T0" fmla="*/ 2147483646 w 410"/>
                <a:gd name="T1" fmla="*/ 2147483646 h 589"/>
                <a:gd name="T2" fmla="*/ 2147483646 w 410"/>
                <a:gd name="T3" fmla="*/ 2147483646 h 589"/>
                <a:gd name="T4" fmla="*/ 2147483646 w 410"/>
                <a:gd name="T5" fmla="*/ 2147483646 h 589"/>
                <a:gd name="T6" fmla="*/ 2147483646 w 410"/>
                <a:gd name="T7" fmla="*/ 2147483646 h 589"/>
                <a:gd name="T8" fmla="*/ 2147483646 w 410"/>
                <a:gd name="T9" fmla="*/ 2147483646 h 589"/>
                <a:gd name="T10" fmla="*/ 2147483646 w 410"/>
                <a:gd name="T11" fmla="*/ 2147483646 h 589"/>
                <a:gd name="T12" fmla="*/ 2147483646 w 410"/>
                <a:gd name="T13" fmla="*/ 2147483646 h 589"/>
                <a:gd name="T14" fmla="*/ 2147483646 w 410"/>
                <a:gd name="T15" fmla="*/ 2147483646 h 589"/>
                <a:gd name="T16" fmla="*/ 2147483646 w 410"/>
                <a:gd name="T17" fmla="*/ 2147483646 h 589"/>
                <a:gd name="T18" fmla="*/ 2147483646 w 410"/>
                <a:gd name="T19" fmla="*/ 2147483646 h 589"/>
                <a:gd name="T20" fmla="*/ 2147483646 w 410"/>
                <a:gd name="T21" fmla="*/ 2147483646 h 589"/>
                <a:gd name="T22" fmla="*/ 2147483646 w 410"/>
                <a:gd name="T23" fmla="*/ 2147483646 h 589"/>
                <a:gd name="T24" fmla="*/ 2147483646 w 410"/>
                <a:gd name="T25" fmla="*/ 0 h 589"/>
                <a:gd name="T26" fmla="*/ 0 w 410"/>
                <a:gd name="T27" fmla="*/ 2147483646 h 589"/>
                <a:gd name="T28" fmla="*/ 0 w 410"/>
                <a:gd name="T29" fmla="*/ 2147483646 h 589"/>
                <a:gd name="T30" fmla="*/ 2147483646 w 410"/>
                <a:gd name="T31" fmla="*/ 2147483646 h 589"/>
                <a:gd name="T32" fmla="*/ 2147483646 w 410"/>
                <a:gd name="T33" fmla="*/ 2147483646 h 589"/>
                <a:gd name="T34" fmla="*/ 2147483646 w 410"/>
                <a:gd name="T35" fmla="*/ 2147483646 h 589"/>
                <a:gd name="T36" fmla="*/ 2147483646 w 410"/>
                <a:gd name="T37" fmla="*/ 2147483646 h 589"/>
                <a:gd name="T38" fmla="*/ 2147483646 w 410"/>
                <a:gd name="T39" fmla="*/ 2147483646 h 589"/>
                <a:gd name="T40" fmla="*/ 2147483646 w 410"/>
                <a:gd name="T41" fmla="*/ 2147483646 h 589"/>
                <a:gd name="T42" fmla="*/ 2147483646 w 410"/>
                <a:gd name="T43" fmla="*/ 2147483646 h 589"/>
                <a:gd name="T44" fmla="*/ 2147483646 w 410"/>
                <a:gd name="T45" fmla="*/ 2147483646 h 589"/>
                <a:gd name="T46" fmla="*/ 2147483646 w 410"/>
                <a:gd name="T47" fmla="*/ 2147483646 h 589"/>
                <a:gd name="T48" fmla="*/ 2147483646 w 410"/>
                <a:gd name="T49" fmla="*/ 2147483646 h 589"/>
                <a:gd name="T50" fmla="*/ 2147483646 w 410"/>
                <a:gd name="T51" fmla="*/ 2147483646 h 589"/>
                <a:gd name="T52" fmla="*/ 2147483646 w 410"/>
                <a:gd name="T53" fmla="*/ 2147483646 h 589"/>
                <a:gd name="T54" fmla="*/ 2147483646 w 410"/>
                <a:gd name="T55" fmla="*/ 2147483646 h 589"/>
                <a:gd name="T56" fmla="*/ 2147483646 w 410"/>
                <a:gd name="T57" fmla="*/ 2147483646 h 589"/>
                <a:gd name="T58" fmla="*/ 2147483646 w 410"/>
                <a:gd name="T59" fmla="*/ 2147483646 h 589"/>
                <a:gd name="T60" fmla="*/ 2147483646 w 410"/>
                <a:gd name="T61" fmla="*/ 2147483646 h 589"/>
                <a:gd name="T62" fmla="*/ 2147483646 w 410"/>
                <a:gd name="T63" fmla="*/ 2147483646 h 589"/>
                <a:gd name="T64" fmla="*/ 2147483646 w 410"/>
                <a:gd name="T65" fmla="*/ 2147483646 h 589"/>
                <a:gd name="T66" fmla="*/ 2147483646 w 410"/>
                <a:gd name="T67" fmla="*/ 2147483646 h 589"/>
                <a:gd name="T68" fmla="*/ 2147483646 w 410"/>
                <a:gd name="T69" fmla="*/ 2147483646 h 5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0"/>
                <a:gd name="T106" fmla="*/ 0 h 589"/>
                <a:gd name="T107" fmla="*/ 410 w 410"/>
                <a:gd name="T108" fmla="*/ 589 h 58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0" h="589" extrusionOk="0">
                  <a:moveTo>
                    <a:pt x="402" y="229"/>
                  </a:moveTo>
                  <a:cubicBezTo>
                    <a:pt x="397" y="229"/>
                    <a:pt x="394" y="233"/>
                    <a:pt x="394" y="237"/>
                  </a:cubicBezTo>
                  <a:cubicBezTo>
                    <a:pt x="394" y="549"/>
                    <a:pt x="394" y="549"/>
                    <a:pt x="394" y="549"/>
                  </a:cubicBezTo>
                  <a:cubicBezTo>
                    <a:pt x="394" y="563"/>
                    <a:pt x="383" y="573"/>
                    <a:pt x="370" y="573"/>
                  </a:cubicBezTo>
                  <a:cubicBezTo>
                    <a:pt x="41" y="573"/>
                    <a:pt x="41" y="573"/>
                    <a:pt x="41" y="573"/>
                  </a:cubicBezTo>
                  <a:cubicBezTo>
                    <a:pt x="27" y="573"/>
                    <a:pt x="17" y="563"/>
                    <a:pt x="16" y="549"/>
                  </a:cubicBezTo>
                  <a:cubicBezTo>
                    <a:pt x="16" y="205"/>
                    <a:pt x="16" y="205"/>
                    <a:pt x="16" y="205"/>
                  </a:cubicBezTo>
                  <a:cubicBezTo>
                    <a:pt x="17" y="101"/>
                    <a:pt x="101" y="16"/>
                    <a:pt x="205" y="16"/>
                  </a:cubicBezTo>
                  <a:cubicBezTo>
                    <a:pt x="309" y="16"/>
                    <a:pt x="394" y="101"/>
                    <a:pt x="394" y="205"/>
                  </a:cubicBezTo>
                  <a:cubicBezTo>
                    <a:pt x="394" y="209"/>
                    <a:pt x="397" y="213"/>
                    <a:pt x="402" y="213"/>
                  </a:cubicBezTo>
                  <a:cubicBezTo>
                    <a:pt x="406" y="213"/>
                    <a:pt x="410" y="209"/>
                    <a:pt x="410" y="205"/>
                  </a:cubicBezTo>
                  <a:cubicBezTo>
                    <a:pt x="410" y="205"/>
                    <a:pt x="410" y="205"/>
                    <a:pt x="410" y="205"/>
                  </a:cubicBezTo>
                  <a:cubicBezTo>
                    <a:pt x="410" y="92"/>
                    <a:pt x="318" y="0"/>
                    <a:pt x="205" y="0"/>
                  </a:cubicBezTo>
                  <a:cubicBezTo>
                    <a:pt x="92" y="0"/>
                    <a:pt x="0" y="92"/>
                    <a:pt x="0" y="205"/>
                  </a:cubicBezTo>
                  <a:cubicBezTo>
                    <a:pt x="0" y="205"/>
                    <a:pt x="0" y="205"/>
                    <a:pt x="0" y="205"/>
                  </a:cubicBezTo>
                  <a:cubicBezTo>
                    <a:pt x="1" y="549"/>
                    <a:pt x="1" y="549"/>
                    <a:pt x="1" y="549"/>
                  </a:cubicBezTo>
                  <a:cubicBezTo>
                    <a:pt x="1" y="571"/>
                    <a:pt x="18" y="589"/>
                    <a:pt x="41" y="589"/>
                  </a:cubicBezTo>
                  <a:cubicBezTo>
                    <a:pt x="370" y="589"/>
                    <a:pt x="370" y="589"/>
                    <a:pt x="370" y="589"/>
                  </a:cubicBezTo>
                  <a:cubicBezTo>
                    <a:pt x="392" y="589"/>
                    <a:pt x="410" y="571"/>
                    <a:pt x="410" y="549"/>
                  </a:cubicBezTo>
                  <a:cubicBezTo>
                    <a:pt x="410" y="237"/>
                    <a:pt x="410" y="237"/>
                    <a:pt x="410" y="237"/>
                  </a:cubicBezTo>
                  <a:cubicBezTo>
                    <a:pt x="410" y="233"/>
                    <a:pt x="406" y="229"/>
                    <a:pt x="402" y="229"/>
                  </a:cubicBezTo>
                  <a:moveTo>
                    <a:pt x="205" y="53"/>
                  </a:moveTo>
                  <a:cubicBezTo>
                    <a:pt x="202" y="53"/>
                    <a:pt x="199" y="55"/>
                    <a:pt x="198" y="58"/>
                  </a:cubicBezTo>
                  <a:cubicBezTo>
                    <a:pt x="76" y="291"/>
                    <a:pt x="76" y="291"/>
                    <a:pt x="76" y="291"/>
                  </a:cubicBezTo>
                  <a:cubicBezTo>
                    <a:pt x="75" y="294"/>
                    <a:pt x="75" y="297"/>
                    <a:pt x="77" y="299"/>
                  </a:cubicBezTo>
                  <a:cubicBezTo>
                    <a:pt x="78" y="301"/>
                    <a:pt x="81" y="303"/>
                    <a:pt x="83" y="303"/>
                  </a:cubicBezTo>
                  <a:cubicBezTo>
                    <a:pt x="327" y="303"/>
                    <a:pt x="327" y="303"/>
                    <a:pt x="327" y="303"/>
                  </a:cubicBezTo>
                  <a:cubicBezTo>
                    <a:pt x="330" y="303"/>
                    <a:pt x="332" y="301"/>
                    <a:pt x="334" y="299"/>
                  </a:cubicBezTo>
                  <a:cubicBezTo>
                    <a:pt x="335" y="297"/>
                    <a:pt x="335" y="294"/>
                    <a:pt x="334" y="291"/>
                  </a:cubicBezTo>
                  <a:cubicBezTo>
                    <a:pt x="212" y="58"/>
                    <a:pt x="212" y="58"/>
                    <a:pt x="212" y="58"/>
                  </a:cubicBezTo>
                  <a:cubicBezTo>
                    <a:pt x="211" y="55"/>
                    <a:pt x="208" y="53"/>
                    <a:pt x="205" y="53"/>
                  </a:cubicBezTo>
                  <a:moveTo>
                    <a:pt x="96" y="287"/>
                  </a:moveTo>
                  <a:cubicBezTo>
                    <a:pt x="205" y="79"/>
                    <a:pt x="205" y="79"/>
                    <a:pt x="205" y="79"/>
                  </a:cubicBezTo>
                  <a:cubicBezTo>
                    <a:pt x="314" y="287"/>
                    <a:pt x="314" y="287"/>
                    <a:pt x="314" y="287"/>
                  </a:cubicBezTo>
                  <a:lnTo>
                    <a:pt x="96" y="287"/>
                  </a:lnTo>
                  <a:close/>
                </a:path>
              </a:pathLst>
            </a:custGeom>
            <a:solidFill>
              <a:schemeClr val="tx1"/>
            </a:solidFill>
            <a:ln>
              <a:noFill/>
            </a:ln>
          </p:spPr>
          <p:txBody>
            <a:bodyPr tIns="108000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en-US" sz="1400" spc="0">
                <a:solidFill>
                  <a:prstClr val="black"/>
                </a:solidFill>
                <a:latin typeface="Calibri"/>
              </a:endParaRPr>
            </a:p>
          </p:txBody>
        </p:sp>
      </p:grpSp>
      <p:sp>
        <p:nvSpPr>
          <p:cNvPr id="17" name="Rectangle 16"/>
          <p:cNvSpPr/>
          <p:nvPr/>
        </p:nvSpPr>
        <p:spPr bwMode="auto">
          <a:xfrm>
            <a:off x="10385803" y="1727582"/>
            <a:ext cx="866180" cy="1251701"/>
          </a:xfrm>
          <a:prstGeom prst="rect">
            <a:avLst/>
          </a:prstGeom>
          <a:noFill/>
          <a:ln w="38100" cap="flat" cmpd="sng" algn="ctr">
            <a:solidFill>
              <a:srgbClr val="0070C0"/>
            </a:solidFill>
            <a:prstDash val="solid"/>
            <a:round/>
            <a:headEnd type="none" w="med" len="med"/>
            <a:tailEnd type="none" w="med" len="med"/>
          </a:ln>
          <a:effectLst/>
        </p:spPr>
        <p:txBody>
          <a:bodyPr rot="0" spcFirstLastPara="0" vert="horz" wrap="square" lIns="72000" tIns="36000" rIns="73152" bIns="36576" numCol="1" spcCol="0" rtlCol="0" fromWordArt="0" anchor="t"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buNone/>
              <a:defRPr/>
            </a:pPr>
            <a:endParaRPr lang="en-US">
              <a:solidFill>
                <a:schemeClr val="bg1"/>
              </a:solidFill>
              <a:highlight>
                <a:srgbClr val="242424"/>
              </a:highlight>
            </a:endParaRPr>
          </a:p>
        </p:txBody>
      </p:sp>
      <p:grpSp>
        <p:nvGrpSpPr>
          <p:cNvPr id="18" name="Group 17"/>
          <p:cNvGrpSpPr/>
          <p:nvPr/>
        </p:nvGrpSpPr>
        <p:grpSpPr bwMode="auto">
          <a:xfrm>
            <a:off x="10470404" y="1929553"/>
            <a:ext cx="696979" cy="870403"/>
            <a:chOff x="2551447" y="1853233"/>
            <a:chExt cx="1165034" cy="1512112"/>
          </a:xfrm>
        </p:grpSpPr>
        <p:sp>
          <p:nvSpPr>
            <p:cNvPr id="94" name="AutoShape 238"/>
            <p:cNvSpPr>
              <a:spLocks noChangeAspect="1" noChangeArrowheads="1"/>
            </p:cNvSpPr>
            <p:nvPr/>
          </p:nvSpPr>
          <p:spPr bwMode="auto">
            <a:xfrm>
              <a:off x="2551447" y="2169878"/>
              <a:ext cx="1062149" cy="1117426"/>
            </a:xfrm>
            <a:prstGeom prst="roundRect">
              <a:avLst>
                <a:gd name="adj" fmla="val 9356"/>
              </a:avLst>
            </a:prstGeom>
            <a:noFill/>
            <a:ln w="12700" algn="ctr">
              <a:noFill/>
              <a:round/>
              <a:headEnd/>
              <a:tailEnd/>
            </a:ln>
          </p:spPr>
          <p:txBody>
            <a:bodyPr wrap="none" lIns="0" rIns="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400" spc="0">
                <a:solidFill>
                  <a:prstClr val="black"/>
                </a:solidFill>
                <a:latin typeface="Arial"/>
                <a:ea typeface="MS PGothic"/>
              </a:endParaRPr>
            </a:p>
          </p:txBody>
        </p:sp>
        <p:grpSp>
          <p:nvGrpSpPr>
            <p:cNvPr id="95" name="Group 94"/>
            <p:cNvGrpSpPr>
              <a:grpSpLocks noChangeAspect="1"/>
            </p:cNvGrpSpPr>
            <p:nvPr/>
          </p:nvGrpSpPr>
          <p:grpSpPr bwMode="auto">
            <a:xfrm>
              <a:off x="2590950" y="1853233"/>
              <a:ext cx="1125531" cy="1512112"/>
              <a:chOff x="3147" y="3024"/>
              <a:chExt cx="257" cy="365"/>
            </a:xfrm>
          </p:grpSpPr>
          <p:grpSp>
            <p:nvGrpSpPr>
              <p:cNvPr id="96" name="Group 95"/>
              <p:cNvGrpSpPr>
                <a:grpSpLocks noChangeAspect="1"/>
              </p:cNvGrpSpPr>
              <p:nvPr/>
            </p:nvGrpSpPr>
            <p:grpSpPr bwMode="auto">
              <a:xfrm>
                <a:off x="3147" y="3024"/>
                <a:ext cx="257" cy="365"/>
                <a:chOff x="2283" y="1698"/>
                <a:chExt cx="983" cy="1401"/>
              </a:xfrm>
            </p:grpSpPr>
            <p:pic>
              <p:nvPicPr>
                <p:cNvPr id="98" name="Bildobjekt 6"/>
                <p:cNvPicPr>
                  <a:picLocks noChangeAspect="1"/>
                </p:cNvPicPr>
                <p:nvPr/>
              </p:nvPicPr>
              <p:blipFill>
                <a:blip r:embed="rId2"/>
                <a:stretch/>
              </p:blipFill>
              <p:spPr bwMode="auto">
                <a:xfrm>
                  <a:off x="2283" y="1698"/>
                  <a:ext cx="983" cy="1401"/>
                </a:xfrm>
                <a:prstGeom prst="rect">
                  <a:avLst/>
                </a:prstGeom>
                <a:noFill/>
                <a:ln>
                  <a:noFill/>
                </a:ln>
              </p:spPr>
            </p:pic>
            <p:sp>
              <p:nvSpPr>
                <p:cNvPr id="99" name="Freeform 11"/>
                <p:cNvSpPr>
                  <a:spLocks noChangeAspect="1" noEditPoints="1"/>
                </p:cNvSpPr>
                <p:nvPr/>
              </p:nvSpPr>
              <p:spPr bwMode="auto">
                <a:xfrm>
                  <a:off x="2291" y="1703"/>
                  <a:ext cx="969" cy="1392"/>
                </a:xfrm>
                <a:custGeom>
                  <a:avLst/>
                  <a:gdLst>
                    <a:gd name="T0" fmla="*/ 2147483646 w 410"/>
                    <a:gd name="T1" fmla="*/ 2147483646 h 589"/>
                    <a:gd name="T2" fmla="*/ 2147483646 w 410"/>
                    <a:gd name="T3" fmla="*/ 2147483646 h 589"/>
                    <a:gd name="T4" fmla="*/ 2147483646 w 410"/>
                    <a:gd name="T5" fmla="*/ 2147483646 h 589"/>
                    <a:gd name="T6" fmla="*/ 2147483646 w 410"/>
                    <a:gd name="T7" fmla="*/ 2147483646 h 589"/>
                    <a:gd name="T8" fmla="*/ 2147483646 w 410"/>
                    <a:gd name="T9" fmla="*/ 2147483646 h 589"/>
                    <a:gd name="T10" fmla="*/ 2147483646 w 410"/>
                    <a:gd name="T11" fmla="*/ 2147483646 h 589"/>
                    <a:gd name="T12" fmla="*/ 0 w 410"/>
                    <a:gd name="T13" fmla="*/ 2147483646 h 589"/>
                    <a:gd name="T14" fmla="*/ 2147483646 w 410"/>
                    <a:gd name="T15" fmla="*/ 2147483646 h 589"/>
                    <a:gd name="T16" fmla="*/ 2147483646 w 410"/>
                    <a:gd name="T17" fmla="*/ 2147483646 h 589"/>
                    <a:gd name="T18" fmla="*/ 2147483646 w 410"/>
                    <a:gd name="T19" fmla="*/ 2147483646 h 589"/>
                    <a:gd name="T20" fmla="*/ 2147483646 w 410"/>
                    <a:gd name="T21" fmla="*/ 2147483646 h 589"/>
                    <a:gd name="T22" fmla="*/ 2147483646 w 410"/>
                    <a:gd name="T23" fmla="*/ 2147483646 h 589"/>
                    <a:gd name="T24" fmla="*/ 2147483646 w 410"/>
                    <a:gd name="T25" fmla="*/ 2147483646 h 589"/>
                    <a:gd name="T26" fmla="*/ 2147483646 w 410"/>
                    <a:gd name="T27" fmla="*/ 2147483646 h 589"/>
                    <a:gd name="T28" fmla="*/ 2147483646 w 410"/>
                    <a:gd name="T29" fmla="*/ 2147483646 h 589"/>
                    <a:gd name="T30" fmla="*/ 2147483646 w 410"/>
                    <a:gd name="T31" fmla="*/ 2147483646 h 589"/>
                    <a:gd name="T32" fmla="*/ 2147483646 w 410"/>
                    <a:gd name="T33" fmla="*/ 2147483646 h 589"/>
                    <a:gd name="T34" fmla="*/ 2147483646 w 410"/>
                    <a:gd name="T35" fmla="*/ 2147483646 h 589"/>
                    <a:gd name="T36" fmla="*/ 2147483646 w 410"/>
                    <a:gd name="T37" fmla="*/ 2147483646 h 589"/>
                    <a:gd name="T38" fmla="*/ 2147483646 w 410"/>
                    <a:gd name="T39" fmla="*/ 2147483646 h 589"/>
                    <a:gd name="T40" fmla="*/ 2147483646 w 410"/>
                    <a:gd name="T41" fmla="*/ 2147483646 h 589"/>
                    <a:gd name="T42" fmla="*/ 2147483646 w 410"/>
                    <a:gd name="T43" fmla="*/ 2147483646 h 589"/>
                    <a:gd name="T44" fmla="*/ 2147483646 w 410"/>
                    <a:gd name="T45" fmla="*/ 2147483646 h 589"/>
                    <a:gd name="T46" fmla="*/ 2147483646 w 410"/>
                    <a:gd name="T47" fmla="*/ 2147483646 h 589"/>
                    <a:gd name="T48" fmla="*/ 2147483646 w 410"/>
                    <a:gd name="T49" fmla="*/ 2147483646 h 589"/>
                    <a:gd name="T50" fmla="*/ 2147483646 w 410"/>
                    <a:gd name="T51" fmla="*/ 2147483646 h 589"/>
                    <a:gd name="T52" fmla="*/ 2147483646 w 410"/>
                    <a:gd name="T53" fmla="*/ 2147483646 h 589"/>
                    <a:gd name="T54" fmla="*/ 2147483646 w 410"/>
                    <a:gd name="T55" fmla="*/ 2147483646 h 589"/>
                    <a:gd name="T56" fmla="*/ 2147483646 w 410"/>
                    <a:gd name="T57" fmla="*/ 2147483646 h 589"/>
                    <a:gd name="T58" fmla="*/ 2147483646 w 410"/>
                    <a:gd name="T59" fmla="*/ 2147483646 h 589"/>
                    <a:gd name="T60" fmla="*/ 2147483646 w 410"/>
                    <a:gd name="T61" fmla="*/ 2147483646 h 589"/>
                    <a:gd name="T62" fmla="*/ 2147483646 w 410"/>
                    <a:gd name="T63" fmla="*/ 2147483646 h 589"/>
                    <a:gd name="T64" fmla="*/ 2147483646 w 410"/>
                    <a:gd name="T65" fmla="*/ 2147483646 h 589"/>
                    <a:gd name="T66" fmla="*/ 2147483646 w 410"/>
                    <a:gd name="T67" fmla="*/ 2147483646 h 589"/>
                    <a:gd name="T68" fmla="*/ 2147483646 w 410"/>
                    <a:gd name="T69" fmla="*/ 2147483646 h 589"/>
                    <a:gd name="T70" fmla="*/ 2147483646 w 410"/>
                    <a:gd name="T71" fmla="*/ 2147483646 h 589"/>
                    <a:gd name="T72" fmla="*/ 2147483646 w 410"/>
                    <a:gd name="T73" fmla="*/ 2147483646 h 5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0"/>
                    <a:gd name="T112" fmla="*/ 0 h 589"/>
                    <a:gd name="T113" fmla="*/ 410 w 410"/>
                    <a:gd name="T114" fmla="*/ 589 h 5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0" h="589" extrusionOk="0">
                      <a:moveTo>
                        <a:pt x="402" y="229"/>
                      </a:moveTo>
                      <a:cubicBezTo>
                        <a:pt x="397" y="229"/>
                        <a:pt x="394" y="233"/>
                        <a:pt x="394" y="237"/>
                      </a:cubicBezTo>
                      <a:cubicBezTo>
                        <a:pt x="394" y="549"/>
                        <a:pt x="394" y="549"/>
                        <a:pt x="394" y="549"/>
                      </a:cubicBezTo>
                      <a:cubicBezTo>
                        <a:pt x="394" y="563"/>
                        <a:pt x="383" y="573"/>
                        <a:pt x="370" y="573"/>
                      </a:cubicBezTo>
                      <a:cubicBezTo>
                        <a:pt x="41" y="573"/>
                        <a:pt x="41" y="573"/>
                        <a:pt x="41" y="573"/>
                      </a:cubicBezTo>
                      <a:cubicBezTo>
                        <a:pt x="27" y="573"/>
                        <a:pt x="17" y="563"/>
                        <a:pt x="16" y="549"/>
                      </a:cubicBezTo>
                      <a:cubicBezTo>
                        <a:pt x="16" y="205"/>
                        <a:pt x="16" y="205"/>
                        <a:pt x="16" y="205"/>
                      </a:cubicBezTo>
                      <a:cubicBezTo>
                        <a:pt x="17" y="101"/>
                        <a:pt x="101" y="16"/>
                        <a:pt x="205" y="16"/>
                      </a:cubicBezTo>
                      <a:cubicBezTo>
                        <a:pt x="309" y="16"/>
                        <a:pt x="394" y="101"/>
                        <a:pt x="394" y="205"/>
                      </a:cubicBezTo>
                      <a:cubicBezTo>
                        <a:pt x="394" y="209"/>
                        <a:pt x="397" y="213"/>
                        <a:pt x="402" y="213"/>
                      </a:cubicBezTo>
                      <a:cubicBezTo>
                        <a:pt x="406" y="213"/>
                        <a:pt x="410" y="209"/>
                        <a:pt x="410" y="205"/>
                      </a:cubicBezTo>
                      <a:cubicBezTo>
                        <a:pt x="410" y="205"/>
                        <a:pt x="410" y="205"/>
                        <a:pt x="410" y="205"/>
                      </a:cubicBezTo>
                      <a:cubicBezTo>
                        <a:pt x="410" y="92"/>
                        <a:pt x="318" y="0"/>
                        <a:pt x="205" y="0"/>
                      </a:cubicBezTo>
                      <a:cubicBezTo>
                        <a:pt x="92" y="0"/>
                        <a:pt x="0" y="92"/>
                        <a:pt x="0" y="205"/>
                      </a:cubicBezTo>
                      <a:cubicBezTo>
                        <a:pt x="0" y="205"/>
                        <a:pt x="0" y="205"/>
                        <a:pt x="0" y="205"/>
                      </a:cubicBezTo>
                      <a:cubicBezTo>
                        <a:pt x="1" y="549"/>
                        <a:pt x="1" y="549"/>
                        <a:pt x="1" y="549"/>
                      </a:cubicBezTo>
                      <a:cubicBezTo>
                        <a:pt x="1" y="571"/>
                        <a:pt x="18" y="589"/>
                        <a:pt x="41" y="589"/>
                      </a:cubicBezTo>
                      <a:cubicBezTo>
                        <a:pt x="370" y="589"/>
                        <a:pt x="370" y="589"/>
                        <a:pt x="370" y="589"/>
                      </a:cubicBezTo>
                      <a:cubicBezTo>
                        <a:pt x="392" y="589"/>
                        <a:pt x="410" y="571"/>
                        <a:pt x="410" y="549"/>
                      </a:cubicBezTo>
                      <a:cubicBezTo>
                        <a:pt x="410" y="237"/>
                        <a:pt x="410" y="237"/>
                        <a:pt x="410" y="237"/>
                      </a:cubicBezTo>
                      <a:cubicBezTo>
                        <a:pt x="410" y="233"/>
                        <a:pt x="406" y="229"/>
                        <a:pt x="402" y="229"/>
                      </a:cubicBezTo>
                      <a:moveTo>
                        <a:pt x="148" y="173"/>
                      </a:moveTo>
                      <a:cubicBezTo>
                        <a:pt x="262" y="173"/>
                        <a:pt x="262" y="173"/>
                        <a:pt x="262" y="173"/>
                      </a:cubicBezTo>
                      <a:cubicBezTo>
                        <a:pt x="264" y="173"/>
                        <a:pt x="267" y="172"/>
                        <a:pt x="269" y="169"/>
                      </a:cubicBezTo>
                      <a:cubicBezTo>
                        <a:pt x="270" y="167"/>
                        <a:pt x="270" y="164"/>
                        <a:pt x="269" y="162"/>
                      </a:cubicBezTo>
                      <a:cubicBezTo>
                        <a:pt x="212" y="48"/>
                        <a:pt x="212" y="48"/>
                        <a:pt x="212" y="48"/>
                      </a:cubicBezTo>
                      <a:cubicBezTo>
                        <a:pt x="211" y="45"/>
                        <a:pt x="208" y="43"/>
                        <a:pt x="205" y="43"/>
                      </a:cubicBezTo>
                      <a:cubicBezTo>
                        <a:pt x="202" y="43"/>
                        <a:pt x="199" y="45"/>
                        <a:pt x="198" y="48"/>
                      </a:cubicBezTo>
                      <a:cubicBezTo>
                        <a:pt x="141" y="162"/>
                        <a:pt x="141" y="162"/>
                        <a:pt x="141" y="162"/>
                      </a:cubicBezTo>
                      <a:cubicBezTo>
                        <a:pt x="139" y="164"/>
                        <a:pt x="139" y="167"/>
                        <a:pt x="141" y="169"/>
                      </a:cubicBezTo>
                      <a:cubicBezTo>
                        <a:pt x="142" y="172"/>
                        <a:pt x="145" y="173"/>
                        <a:pt x="148" y="173"/>
                      </a:cubicBezTo>
                      <a:moveTo>
                        <a:pt x="205" y="69"/>
                      </a:moveTo>
                      <a:cubicBezTo>
                        <a:pt x="249" y="157"/>
                        <a:pt x="249" y="157"/>
                        <a:pt x="249" y="157"/>
                      </a:cubicBezTo>
                      <a:cubicBezTo>
                        <a:pt x="161" y="157"/>
                        <a:pt x="161" y="157"/>
                        <a:pt x="161" y="157"/>
                      </a:cubicBezTo>
                      <a:lnTo>
                        <a:pt x="205" y="69"/>
                      </a:lnTo>
                      <a:close/>
                      <a:moveTo>
                        <a:pt x="90" y="210"/>
                      </a:moveTo>
                      <a:cubicBezTo>
                        <a:pt x="87" y="212"/>
                        <a:pt x="84" y="213"/>
                        <a:pt x="81" y="216"/>
                      </a:cubicBezTo>
                      <a:cubicBezTo>
                        <a:pt x="79" y="218"/>
                        <a:pt x="76" y="221"/>
                        <a:pt x="76" y="226"/>
                      </a:cubicBezTo>
                      <a:cubicBezTo>
                        <a:pt x="76" y="274"/>
                        <a:pt x="76" y="274"/>
                        <a:pt x="76" y="274"/>
                      </a:cubicBezTo>
                      <a:cubicBezTo>
                        <a:pt x="76" y="279"/>
                        <a:pt x="79" y="282"/>
                        <a:pt x="81" y="284"/>
                      </a:cubicBezTo>
                      <a:cubicBezTo>
                        <a:pt x="86" y="288"/>
                        <a:pt x="92" y="290"/>
                        <a:pt x="99" y="293"/>
                      </a:cubicBezTo>
                      <a:cubicBezTo>
                        <a:pt x="122" y="299"/>
                        <a:pt x="161" y="303"/>
                        <a:pt x="205" y="303"/>
                      </a:cubicBezTo>
                      <a:cubicBezTo>
                        <a:pt x="239" y="303"/>
                        <a:pt x="270" y="300"/>
                        <a:pt x="292" y="297"/>
                      </a:cubicBezTo>
                      <a:cubicBezTo>
                        <a:pt x="304" y="295"/>
                        <a:pt x="313" y="292"/>
                        <a:pt x="320" y="290"/>
                      </a:cubicBezTo>
                      <a:cubicBezTo>
                        <a:pt x="324" y="288"/>
                        <a:pt x="327" y="287"/>
                        <a:pt x="329" y="284"/>
                      </a:cubicBezTo>
                      <a:cubicBezTo>
                        <a:pt x="332" y="282"/>
                        <a:pt x="334" y="279"/>
                        <a:pt x="334" y="274"/>
                      </a:cubicBezTo>
                      <a:cubicBezTo>
                        <a:pt x="334" y="226"/>
                        <a:pt x="334" y="226"/>
                        <a:pt x="334" y="226"/>
                      </a:cubicBezTo>
                      <a:cubicBezTo>
                        <a:pt x="334" y="221"/>
                        <a:pt x="332" y="218"/>
                        <a:pt x="329" y="216"/>
                      </a:cubicBezTo>
                      <a:cubicBezTo>
                        <a:pt x="325" y="212"/>
                        <a:pt x="319" y="210"/>
                        <a:pt x="311" y="207"/>
                      </a:cubicBezTo>
                      <a:cubicBezTo>
                        <a:pt x="288" y="201"/>
                        <a:pt x="250" y="197"/>
                        <a:pt x="205" y="197"/>
                      </a:cubicBezTo>
                      <a:cubicBezTo>
                        <a:pt x="171" y="197"/>
                        <a:pt x="141" y="199"/>
                        <a:pt x="118" y="203"/>
                      </a:cubicBezTo>
                      <a:cubicBezTo>
                        <a:pt x="107" y="205"/>
                        <a:pt x="97" y="208"/>
                        <a:pt x="90" y="210"/>
                      </a:cubicBezTo>
                      <a:moveTo>
                        <a:pt x="318" y="272"/>
                      </a:moveTo>
                      <a:cubicBezTo>
                        <a:pt x="317" y="274"/>
                        <a:pt x="313" y="275"/>
                        <a:pt x="307" y="277"/>
                      </a:cubicBezTo>
                      <a:cubicBezTo>
                        <a:pt x="287" y="283"/>
                        <a:pt x="249" y="287"/>
                        <a:pt x="205" y="287"/>
                      </a:cubicBezTo>
                      <a:cubicBezTo>
                        <a:pt x="172" y="287"/>
                        <a:pt x="142" y="285"/>
                        <a:pt x="121" y="281"/>
                      </a:cubicBezTo>
                      <a:cubicBezTo>
                        <a:pt x="110" y="279"/>
                        <a:pt x="102" y="277"/>
                        <a:pt x="96" y="275"/>
                      </a:cubicBezTo>
                      <a:cubicBezTo>
                        <a:pt x="94" y="274"/>
                        <a:pt x="93" y="273"/>
                        <a:pt x="92" y="272"/>
                      </a:cubicBezTo>
                      <a:cubicBezTo>
                        <a:pt x="92" y="242"/>
                        <a:pt x="92" y="242"/>
                        <a:pt x="92" y="242"/>
                      </a:cubicBezTo>
                      <a:cubicBezTo>
                        <a:pt x="94" y="243"/>
                        <a:pt x="97" y="244"/>
                        <a:pt x="99" y="244"/>
                      </a:cubicBezTo>
                      <a:cubicBezTo>
                        <a:pt x="122" y="251"/>
                        <a:pt x="161" y="255"/>
                        <a:pt x="205" y="255"/>
                      </a:cubicBezTo>
                      <a:cubicBezTo>
                        <a:pt x="239" y="255"/>
                        <a:pt x="270" y="252"/>
                        <a:pt x="292" y="248"/>
                      </a:cubicBezTo>
                      <a:cubicBezTo>
                        <a:pt x="303" y="247"/>
                        <a:pt x="312" y="244"/>
                        <a:pt x="319" y="242"/>
                      </a:cubicBezTo>
                      <a:lnTo>
                        <a:pt x="318" y="272"/>
                      </a:lnTo>
                      <a:close/>
                      <a:moveTo>
                        <a:pt x="290" y="219"/>
                      </a:moveTo>
                      <a:cubicBezTo>
                        <a:pt x="300" y="221"/>
                        <a:pt x="309" y="223"/>
                        <a:pt x="314" y="225"/>
                      </a:cubicBezTo>
                      <a:cubicBezTo>
                        <a:pt x="315" y="225"/>
                        <a:pt x="315" y="226"/>
                        <a:pt x="316" y="226"/>
                      </a:cubicBezTo>
                      <a:cubicBezTo>
                        <a:pt x="313" y="227"/>
                        <a:pt x="311" y="228"/>
                        <a:pt x="307" y="229"/>
                      </a:cubicBezTo>
                      <a:cubicBezTo>
                        <a:pt x="287" y="235"/>
                        <a:pt x="249" y="239"/>
                        <a:pt x="205" y="239"/>
                      </a:cubicBezTo>
                      <a:cubicBezTo>
                        <a:pt x="172" y="239"/>
                        <a:pt x="142" y="236"/>
                        <a:pt x="121" y="233"/>
                      </a:cubicBezTo>
                      <a:cubicBezTo>
                        <a:pt x="110" y="231"/>
                        <a:pt x="102" y="229"/>
                        <a:pt x="96" y="227"/>
                      </a:cubicBezTo>
                      <a:cubicBezTo>
                        <a:pt x="96" y="226"/>
                        <a:pt x="95" y="226"/>
                        <a:pt x="95" y="226"/>
                      </a:cubicBezTo>
                      <a:cubicBezTo>
                        <a:pt x="97" y="225"/>
                        <a:pt x="100" y="224"/>
                        <a:pt x="103" y="223"/>
                      </a:cubicBezTo>
                      <a:cubicBezTo>
                        <a:pt x="123" y="217"/>
                        <a:pt x="162" y="213"/>
                        <a:pt x="205" y="213"/>
                      </a:cubicBezTo>
                      <a:cubicBezTo>
                        <a:pt x="238" y="213"/>
                        <a:pt x="268" y="215"/>
                        <a:pt x="290" y="219"/>
                      </a:cubicBezTo>
                    </a:path>
                  </a:pathLst>
                </a:custGeom>
                <a:solidFill>
                  <a:srgbClr val="505256"/>
                </a:solidFill>
                <a:ln>
                  <a:noFill/>
                </a:ln>
              </p:spPr>
              <p:txBody>
                <a:bodyPr tIns="108000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en-US" sz="1800" spc="0">
                    <a:solidFill>
                      <a:prstClr val="black"/>
                    </a:solidFill>
                    <a:latin typeface="Calibri"/>
                  </a:endParaRPr>
                </a:p>
              </p:txBody>
            </p:sp>
          </p:grpSp>
          <p:sp>
            <p:nvSpPr>
              <p:cNvPr id="97" name="Text Box 278"/>
              <p:cNvSpPr txBox="1">
                <a:spLocks noChangeAspect="1" noChangeArrowheads="1"/>
              </p:cNvSpPr>
              <p:nvPr/>
            </p:nvSpPr>
            <p:spPr bwMode="auto">
              <a:xfrm>
                <a:off x="3161" y="3231"/>
                <a:ext cx="226" cy="116"/>
              </a:xfrm>
              <a:prstGeom prst="rect">
                <a:avLst/>
              </a:prstGeom>
              <a:noFill/>
              <a:ln>
                <a:noFill/>
              </a:ln>
            </p:spPr>
            <p:txBody>
              <a:bodyPr lIns="0" tIns="0" rIns="0" bIns="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spcBef>
                    <a:spcPts val="600"/>
                  </a:spcBef>
                  <a:buNone/>
                  <a:defRPr/>
                </a:pPr>
                <a:r>
                  <a:rPr lang="en-US" sz="1150" spc="0">
                    <a:solidFill>
                      <a:prstClr val="black"/>
                    </a:solidFill>
                    <a:latin typeface="Arial"/>
                    <a:ea typeface="MS PGothic"/>
                  </a:rPr>
                  <a:t>SAPC/</a:t>
                </a:r>
                <a:br>
                  <a:rPr lang="en-US" sz="1150" spc="0">
                    <a:solidFill>
                      <a:prstClr val="black"/>
                    </a:solidFill>
                    <a:latin typeface="Arial"/>
                    <a:ea typeface="MS PGothic"/>
                  </a:rPr>
                </a:br>
                <a:r>
                  <a:rPr lang="en-US" sz="1150" spc="0">
                    <a:latin typeface="Arial"/>
                    <a:ea typeface="MS PGothic"/>
                  </a:rPr>
                  <a:t>PCF</a:t>
                </a:r>
                <a:endParaRPr sz="2650"/>
              </a:p>
            </p:txBody>
          </p:sp>
        </p:grpSp>
      </p:grpSp>
      <p:sp>
        <p:nvSpPr>
          <p:cNvPr id="49" name="TextBox 136"/>
          <p:cNvSpPr txBox="1"/>
          <p:nvPr/>
        </p:nvSpPr>
        <p:spPr bwMode="auto">
          <a:xfrm>
            <a:off x="134340" y="3364831"/>
            <a:ext cx="5454448" cy="307777"/>
          </a:xfrm>
          <a:prstGeom prst="rect">
            <a:avLst/>
          </a:prstGeom>
          <a:solidFill>
            <a:schemeClr val="accent1">
              <a:lumMod val="50000"/>
            </a:schemeClr>
          </a:solidFill>
          <a:ln w="19050">
            <a:solidFill>
              <a:schemeClr val="accent1">
                <a:lumMod val="50000"/>
              </a:schemeClr>
            </a:solidFill>
          </a:ln>
        </p:spPr>
        <p:txBody>
          <a:bodyPr wrap="square" rtlCol="0">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spcBef>
                <a:spcPts val="0"/>
              </a:spcBef>
              <a:buNone/>
              <a:defRPr/>
            </a:pPr>
            <a:r>
              <a:rPr lang="en-US" sz="1400" b="1" spc="0">
                <a:solidFill>
                  <a:schemeClr val="bg1"/>
                </a:solidFill>
                <a:latin typeface="Calibri"/>
              </a:rPr>
              <a:t>                          pre-commercial site/Patras premises (ready by Q1 2024)</a:t>
            </a:r>
            <a:endParaRPr sz="2650"/>
          </a:p>
        </p:txBody>
      </p:sp>
      <p:sp>
        <p:nvSpPr>
          <p:cNvPr id="50" name="Rectangle 49"/>
          <p:cNvSpPr/>
          <p:nvPr/>
        </p:nvSpPr>
        <p:spPr bwMode="auto">
          <a:xfrm>
            <a:off x="8487543" y="1717975"/>
            <a:ext cx="800547" cy="800547"/>
          </a:xfrm>
          <a:prstGeom prst="rect">
            <a:avLst/>
          </a:prstGeom>
          <a:noFill/>
          <a:ln w="28575" cap="flat" cmpd="sng" algn="ctr">
            <a:solidFill>
              <a:srgbClr val="00B050"/>
            </a:solidFill>
            <a:prstDash val="solid"/>
            <a:round/>
            <a:headEnd type="none" w="med" len="med"/>
            <a:tailEnd type="none" w="med" len="med"/>
          </a:ln>
          <a:effectLst/>
        </p:spPr>
        <p:txBody>
          <a:bodyPr rot="0" spcFirstLastPara="0" vert="horz" wrap="square" lIns="72000" tIns="36000" rIns="0" bIns="0" numCol="1" spcCol="0" rtlCol="0" fromWordArt="0" anchor="t"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buNone/>
              <a:defRPr/>
            </a:pPr>
            <a:endParaRPr lang="sv-SE" sz="950">
              <a:solidFill>
                <a:schemeClr val="bg1"/>
              </a:solidFill>
            </a:endParaRPr>
          </a:p>
        </p:txBody>
      </p:sp>
      <p:sp>
        <p:nvSpPr>
          <p:cNvPr id="51" name="Rectangle 50"/>
          <p:cNvSpPr/>
          <p:nvPr/>
        </p:nvSpPr>
        <p:spPr bwMode="auto">
          <a:xfrm>
            <a:off x="8558697" y="2299788"/>
            <a:ext cx="311673" cy="160931"/>
          </a:xfrm>
          <a:prstGeom prst="rect">
            <a:avLst/>
          </a:prstGeom>
          <a:solidFill>
            <a:srgbClr val="00B050"/>
          </a:solidFill>
          <a:ln w="12700"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a:buNone/>
              <a:defRPr/>
            </a:pPr>
            <a:r>
              <a:rPr lang="sv-SE" sz="950">
                <a:solidFill>
                  <a:schemeClr val="bg1"/>
                </a:solidFill>
              </a:rPr>
              <a:t>AUSF</a:t>
            </a:r>
            <a:endParaRPr lang="en-US" sz="950">
              <a:solidFill>
                <a:schemeClr val="bg1"/>
              </a:solidFill>
            </a:endParaRPr>
          </a:p>
        </p:txBody>
      </p:sp>
      <p:sp>
        <p:nvSpPr>
          <p:cNvPr id="52" name="Rectangle 51"/>
          <p:cNvSpPr/>
          <p:nvPr/>
        </p:nvSpPr>
        <p:spPr bwMode="auto">
          <a:xfrm>
            <a:off x="8947721" y="2299788"/>
            <a:ext cx="311673" cy="160931"/>
          </a:xfrm>
          <a:prstGeom prst="rect">
            <a:avLst/>
          </a:prstGeom>
          <a:solidFill>
            <a:srgbClr val="00B050"/>
          </a:solidFill>
          <a:ln w="12700"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a:buNone/>
              <a:defRPr/>
            </a:pPr>
            <a:r>
              <a:rPr lang="sv-SE" sz="950">
                <a:solidFill>
                  <a:schemeClr val="bg1"/>
                </a:solidFill>
              </a:rPr>
              <a:t>UDM</a:t>
            </a:r>
            <a:endParaRPr lang="en-US" sz="950">
              <a:solidFill>
                <a:schemeClr val="bg1"/>
              </a:solidFill>
            </a:endParaRPr>
          </a:p>
        </p:txBody>
      </p:sp>
      <p:sp>
        <p:nvSpPr>
          <p:cNvPr id="53" name="Rectangle 52"/>
          <p:cNvSpPr/>
          <p:nvPr/>
        </p:nvSpPr>
        <p:spPr bwMode="auto">
          <a:xfrm>
            <a:off x="8406980" y="1733565"/>
            <a:ext cx="882400" cy="235898"/>
          </a:xfrm>
          <a:prstGeom prst="rect">
            <a:avLst/>
          </a:prstGeom>
        </p:spPr>
        <p:txBody>
          <a:bodyPr wrap="square">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a:buClr>
                <a:srgbClr val="181818"/>
              </a:buClr>
              <a:buNone/>
              <a:defRPr/>
            </a:pPr>
            <a:r>
              <a:rPr lang="en-US" sz="950">
                <a:solidFill>
                  <a:sysClr val="windowText" lastClr="000000"/>
                </a:solidFill>
              </a:rPr>
              <a:t>CCSM/CCDM</a:t>
            </a:r>
            <a:endParaRPr sz="2650"/>
          </a:p>
        </p:txBody>
      </p:sp>
      <p:sp>
        <p:nvSpPr>
          <p:cNvPr id="54" name="Rectangle 53"/>
          <p:cNvSpPr/>
          <p:nvPr/>
        </p:nvSpPr>
        <p:spPr bwMode="auto">
          <a:xfrm>
            <a:off x="9400256" y="1731433"/>
            <a:ext cx="796637" cy="790697"/>
          </a:xfrm>
          <a:prstGeom prst="rect">
            <a:avLst/>
          </a:prstGeom>
          <a:noFill/>
          <a:ln w="28575" cap="flat" cmpd="sng" algn="ctr">
            <a:solidFill>
              <a:srgbClr val="00B050"/>
            </a:solidFill>
            <a:prstDash val="solid"/>
            <a:round/>
            <a:headEnd type="none" w="med" len="med"/>
            <a:tailEnd type="none" w="med" len="med"/>
          </a:ln>
          <a:effectLst/>
        </p:spPr>
        <p:txBody>
          <a:bodyPr rot="0" spcFirstLastPara="0" vert="horz" wrap="square" lIns="72000" tIns="36000" rIns="0" bIns="0" numCol="1" spcCol="0" rtlCol="0" fromWordArt="0" anchor="t"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buNone/>
              <a:defRPr/>
            </a:pPr>
            <a:endParaRPr lang="sv-SE" sz="950">
              <a:solidFill>
                <a:schemeClr val="bg1"/>
              </a:solidFill>
            </a:endParaRPr>
          </a:p>
        </p:txBody>
      </p:sp>
      <p:sp>
        <p:nvSpPr>
          <p:cNvPr id="55" name="Rectangle 54"/>
          <p:cNvSpPr/>
          <p:nvPr/>
        </p:nvSpPr>
        <p:spPr bwMode="auto">
          <a:xfrm>
            <a:off x="9437761" y="2324642"/>
            <a:ext cx="311673" cy="158951"/>
          </a:xfrm>
          <a:prstGeom prst="rect">
            <a:avLst/>
          </a:prstGeom>
          <a:solidFill>
            <a:srgbClr val="00B050"/>
          </a:solidFill>
          <a:ln w="12700"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a:buNone/>
              <a:defRPr/>
            </a:pPr>
            <a:r>
              <a:rPr lang="sv-SE" sz="950">
                <a:solidFill>
                  <a:schemeClr val="bg1"/>
                </a:solidFill>
              </a:rPr>
              <a:t>NRF</a:t>
            </a:r>
            <a:endParaRPr lang="en-US" sz="950">
              <a:solidFill>
                <a:schemeClr val="bg1"/>
              </a:solidFill>
            </a:endParaRPr>
          </a:p>
        </p:txBody>
      </p:sp>
      <p:sp>
        <p:nvSpPr>
          <p:cNvPr id="56" name="Rectangle 55"/>
          <p:cNvSpPr/>
          <p:nvPr/>
        </p:nvSpPr>
        <p:spPr bwMode="auto">
          <a:xfrm>
            <a:off x="9780037" y="2324642"/>
            <a:ext cx="311673" cy="158951"/>
          </a:xfrm>
          <a:prstGeom prst="rect">
            <a:avLst/>
          </a:prstGeom>
          <a:solidFill>
            <a:srgbClr val="FF8C0A"/>
          </a:solidFill>
          <a:ln w="12700"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a:buNone/>
              <a:defRPr/>
            </a:pPr>
            <a:r>
              <a:rPr lang="sv-SE" sz="950">
                <a:solidFill>
                  <a:schemeClr val="bg1"/>
                </a:solidFill>
              </a:rPr>
              <a:t>NSSF</a:t>
            </a:r>
            <a:endParaRPr lang="en-US" sz="950">
              <a:solidFill>
                <a:schemeClr val="bg1"/>
              </a:solidFill>
            </a:endParaRPr>
          </a:p>
        </p:txBody>
      </p:sp>
      <p:sp>
        <p:nvSpPr>
          <p:cNvPr id="57" name="Rectangle 56"/>
          <p:cNvSpPr/>
          <p:nvPr/>
        </p:nvSpPr>
        <p:spPr bwMode="auto">
          <a:xfrm>
            <a:off x="9417449" y="1733564"/>
            <a:ext cx="810710" cy="523028"/>
          </a:xfrm>
          <a:prstGeom prst="rect">
            <a:avLst/>
          </a:prstGeom>
        </p:spPr>
        <p:txBody>
          <a:bodyPr wrap="square">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a:buClr>
                <a:srgbClr val="181818"/>
              </a:buClr>
              <a:buNone/>
              <a:defRPr/>
            </a:pPr>
            <a:r>
              <a:rPr lang="en-US" sz="950">
                <a:solidFill>
                  <a:sysClr val="windowText" lastClr="000000"/>
                </a:solidFill>
              </a:rPr>
              <a:t>Cloud Core</a:t>
            </a:r>
            <a:br>
              <a:rPr lang="en-US" sz="950">
                <a:solidFill>
                  <a:sysClr val="windowText" lastClr="000000"/>
                </a:solidFill>
              </a:rPr>
            </a:br>
            <a:r>
              <a:rPr lang="en-US" sz="950">
                <a:solidFill>
                  <a:sysClr val="windowText" lastClr="000000"/>
                </a:solidFill>
              </a:rPr>
              <a:t>Resource Controller</a:t>
            </a:r>
            <a:endParaRPr sz="2650"/>
          </a:p>
        </p:txBody>
      </p:sp>
      <p:sp>
        <p:nvSpPr>
          <p:cNvPr id="58" name="Oval 57"/>
          <p:cNvSpPr/>
          <p:nvPr/>
        </p:nvSpPr>
        <p:spPr bwMode="auto">
          <a:xfrm>
            <a:off x="9905116" y="1721585"/>
            <a:ext cx="46312" cy="55714"/>
          </a:xfrm>
          <a:prstGeom prst="ellipse">
            <a:avLst/>
          </a:prstGeom>
          <a:noFill/>
          <a:ln w="3175" cap="flat" cmpd="sng" algn="ctr">
            <a:noFill/>
            <a:prstDash val="solid"/>
            <a:round/>
            <a:headEnd type="none" w="med" len="med"/>
            <a:tailEnd type="none" w="med" len="med"/>
          </a:ln>
          <a:effectLst/>
        </p:spPr>
        <p:txBody>
          <a:bodyPr rot="0" spcFirstLastPara="0" vert="horz" wrap="square" lIns="72000" tIns="36000" rIns="0" bIns="0" numCol="1" spcCol="0" rtlCol="0" fromWordArt="0" anchor="t"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buNone/>
              <a:defRPr/>
            </a:pPr>
            <a:endParaRPr lang="en-US">
              <a:solidFill>
                <a:schemeClr val="bg1"/>
              </a:solidFill>
            </a:endParaRPr>
          </a:p>
        </p:txBody>
      </p:sp>
      <p:sp>
        <p:nvSpPr>
          <p:cNvPr id="59" name="Rectangle 58"/>
          <p:cNvSpPr/>
          <p:nvPr/>
        </p:nvSpPr>
        <p:spPr bwMode="auto">
          <a:xfrm>
            <a:off x="8768925" y="2064479"/>
            <a:ext cx="311673" cy="160931"/>
          </a:xfrm>
          <a:prstGeom prst="rect">
            <a:avLst/>
          </a:prstGeom>
          <a:solidFill>
            <a:srgbClr val="00B050"/>
          </a:solidFill>
          <a:ln w="12700"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a:buNone/>
              <a:defRPr/>
            </a:pPr>
            <a:r>
              <a:rPr lang="sv-SE" sz="950">
                <a:solidFill>
                  <a:schemeClr val="bg1"/>
                </a:solidFill>
              </a:rPr>
              <a:t>UDR</a:t>
            </a:r>
            <a:endParaRPr lang="en-US" sz="950">
              <a:solidFill>
                <a:schemeClr val="bg1"/>
              </a:solidFill>
            </a:endParaRPr>
          </a:p>
        </p:txBody>
      </p:sp>
      <p:sp>
        <p:nvSpPr>
          <p:cNvPr id="61" name="TextBox 180"/>
          <p:cNvSpPr txBox="1"/>
          <p:nvPr/>
        </p:nvSpPr>
        <p:spPr bwMode="auto">
          <a:xfrm>
            <a:off x="6962699" y="4054509"/>
            <a:ext cx="1528037" cy="444884"/>
          </a:xfrm>
          <a:prstGeom prst="rect">
            <a:avLst/>
          </a:prstGeom>
        </p:spPr>
        <p:txBody>
          <a:bodyPr vert="horz" wrap="square" lIns="72000" tIns="36000" rIns="72000" bIns="36000" rtlCol="0" anchor="t">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spcBef>
                <a:spcPts val="0"/>
              </a:spcBef>
              <a:buNone/>
              <a:defRPr/>
            </a:pPr>
            <a:r>
              <a:rPr lang="en-GB" sz="1200" spc="-31">
                <a:latin typeface="Ericsson Hilda"/>
              </a:rPr>
              <a:t>Dedicated UoP Slice</a:t>
            </a:r>
            <a:endParaRPr sz="2650"/>
          </a:p>
          <a:p>
            <a:pPr marL="0" indent="0" algn="ctr" defTabSz="914377">
              <a:spcBef>
                <a:spcPts val="0"/>
              </a:spcBef>
              <a:buNone/>
              <a:defRPr/>
            </a:pPr>
            <a:r>
              <a:rPr lang="en-GB" sz="1600" b="1">
                <a:latin typeface="Ericsson Hilda"/>
              </a:rPr>
              <a:t>PCC</a:t>
            </a:r>
            <a:endParaRPr lang="en-US" sz="1600" b="1" spc="-31">
              <a:latin typeface="Ericsson Hilda"/>
            </a:endParaRPr>
          </a:p>
        </p:txBody>
      </p:sp>
      <p:sp>
        <p:nvSpPr>
          <p:cNvPr id="62" name="Text Box 144"/>
          <p:cNvSpPr txBox="1">
            <a:spLocks noChangeAspect="1" noChangeArrowheads="1"/>
          </p:cNvSpPr>
          <p:nvPr/>
        </p:nvSpPr>
        <p:spPr bwMode="auto">
          <a:xfrm>
            <a:off x="4186187" y="5531761"/>
            <a:ext cx="861363" cy="175241"/>
          </a:xfrm>
          <a:prstGeom prst="rect">
            <a:avLst/>
          </a:prstGeom>
          <a:noFill/>
          <a:ln>
            <a:noFill/>
          </a:ln>
        </p:spPr>
        <p:txBody>
          <a:bodyPr wrap="square" lIns="0" tIns="0" rIns="0" bIns="0" anchor="ctr">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lnSpc>
                <a:spcPct val="80000"/>
              </a:lnSpc>
              <a:spcBef>
                <a:spcPts val="0"/>
              </a:spcBef>
              <a:buNone/>
              <a:defRPr/>
            </a:pPr>
            <a:r>
              <a:rPr lang="en-US" sz="1400" spc="0">
                <a:solidFill>
                  <a:prstClr val="black"/>
                </a:solidFill>
                <a:latin typeface="Arial"/>
                <a:ea typeface="MS PGothic"/>
              </a:rPr>
              <a:t>N33</a:t>
            </a:r>
            <a:endParaRPr sz="2650"/>
          </a:p>
        </p:txBody>
      </p:sp>
      <p:cxnSp>
        <p:nvCxnSpPr>
          <p:cNvPr id="63" name="Connector: Elbow 62"/>
          <p:cNvCxnSpPr>
            <a:cxnSpLocks/>
            <a:stCxn id="181" idx="0"/>
            <a:endCxn id="70" idx="2"/>
          </p:cNvCxnSpPr>
          <p:nvPr/>
        </p:nvCxnSpPr>
        <p:spPr bwMode="auto">
          <a:xfrm flipV="1">
            <a:off x="4328912" y="4140846"/>
            <a:ext cx="5595979" cy="1548023"/>
          </a:xfrm>
          <a:prstGeom prst="bentConnector2">
            <a:avLst/>
          </a:prstGeom>
          <a:noFill/>
          <a:ln w="3175" algn="ctr">
            <a:solidFill>
              <a:schemeClr val="tx1"/>
            </a:solidFill>
            <a:prstDash val="dash"/>
            <a:round/>
            <a:headEnd/>
            <a:tailEnd/>
          </a:ln>
        </p:spPr>
      </p:cxnSp>
      <p:sp>
        <p:nvSpPr>
          <p:cNvPr id="70" name="Rectangle 69"/>
          <p:cNvSpPr/>
          <p:nvPr/>
        </p:nvSpPr>
        <p:spPr bwMode="auto">
          <a:xfrm>
            <a:off x="9524616" y="3361758"/>
            <a:ext cx="800547" cy="779089"/>
          </a:xfrm>
          <a:prstGeom prst="rect">
            <a:avLst/>
          </a:prstGeom>
          <a:solidFill>
            <a:schemeClr val="bg1"/>
          </a:solidFill>
          <a:ln w="3175" cap="flat" cmpd="sng" algn="ctr">
            <a:solidFill>
              <a:schemeClr val="accent6">
                <a:lumMod val="75000"/>
              </a:schemeClr>
            </a:solidFill>
            <a:prstDash val="solid"/>
            <a:round/>
            <a:headEnd type="none" w="med" len="med"/>
            <a:tailEnd type="none" w="med" len="med"/>
          </a:ln>
          <a:effectLst/>
        </p:spPr>
        <p:txBody>
          <a:bodyPr rot="0" spcFirstLastPara="0" vert="horz" wrap="square" lIns="72000" tIns="36000" rIns="0" bIns="0" numCol="1" spcCol="0" rtlCol="0" fromWordArt="0" anchor="t"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buNone/>
              <a:defRPr/>
            </a:pPr>
            <a:endParaRPr lang="sv-SE">
              <a:solidFill>
                <a:schemeClr val="bg1"/>
              </a:solidFill>
            </a:endParaRPr>
          </a:p>
        </p:txBody>
      </p:sp>
      <p:sp>
        <p:nvSpPr>
          <p:cNvPr id="71" name="Rectangle 70"/>
          <p:cNvSpPr/>
          <p:nvPr/>
        </p:nvSpPr>
        <p:spPr bwMode="auto">
          <a:xfrm>
            <a:off x="9607592" y="3920593"/>
            <a:ext cx="630731" cy="190145"/>
          </a:xfrm>
          <a:prstGeom prst="rect">
            <a:avLst/>
          </a:prstGeom>
          <a:solidFill>
            <a:srgbClr val="FF8C0A"/>
          </a:solidFill>
          <a:ln w="12700" cap="flat" cmpd="sng" algn="ctr">
            <a:noFill/>
            <a:prstDash val="solid"/>
            <a:round/>
            <a:headEnd type="none" w="med" len="med"/>
            <a:tailEnd type="none" w="med" len="med"/>
          </a:ln>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a:buNone/>
              <a:defRPr/>
            </a:pPr>
            <a:r>
              <a:rPr lang="sv-SE" sz="1000" b="1">
                <a:solidFill>
                  <a:schemeClr val="bg1"/>
                </a:solidFill>
              </a:rPr>
              <a:t>NEF</a:t>
            </a:r>
            <a:endParaRPr lang="en-US" sz="1000" b="1">
              <a:solidFill>
                <a:schemeClr val="bg1"/>
              </a:solidFill>
            </a:endParaRPr>
          </a:p>
        </p:txBody>
      </p:sp>
      <p:sp>
        <p:nvSpPr>
          <p:cNvPr id="72" name="Rectangle 71"/>
          <p:cNvSpPr/>
          <p:nvPr/>
        </p:nvSpPr>
        <p:spPr bwMode="auto">
          <a:xfrm>
            <a:off x="9450405" y="3388291"/>
            <a:ext cx="962323" cy="400110"/>
          </a:xfrm>
          <a:prstGeom prst="rect">
            <a:avLst/>
          </a:prstGeom>
        </p:spPr>
        <p:txBody>
          <a:bodyPr wrap="square">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a:buClr>
                <a:srgbClr val="181818"/>
              </a:buClr>
              <a:buNone/>
              <a:defRPr/>
            </a:pPr>
            <a:r>
              <a:rPr lang="en-US" sz="1000">
                <a:solidFill>
                  <a:sysClr val="windowText" lastClr="000000"/>
                </a:solidFill>
              </a:rPr>
              <a:t>Cloud Core</a:t>
            </a:r>
            <a:br>
              <a:rPr lang="en-US" sz="1000">
                <a:solidFill>
                  <a:sysClr val="windowText" lastClr="000000"/>
                </a:solidFill>
              </a:rPr>
            </a:br>
            <a:r>
              <a:rPr lang="en-US" sz="1000">
                <a:solidFill>
                  <a:sysClr val="windowText" lastClr="000000"/>
                </a:solidFill>
              </a:rPr>
              <a:t>Exposure Server</a:t>
            </a:r>
            <a:endParaRPr sz="2650"/>
          </a:p>
        </p:txBody>
      </p:sp>
      <p:sp>
        <p:nvSpPr>
          <p:cNvPr id="113" name="Rectangle 112"/>
          <p:cNvSpPr/>
          <p:nvPr/>
        </p:nvSpPr>
        <p:spPr bwMode="auto">
          <a:xfrm>
            <a:off x="42958" y="831156"/>
            <a:ext cx="11830433" cy="366681"/>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solidFill>
                  <a:schemeClr val="tx1"/>
                </a:solidFill>
              </a:rPr>
              <a:t>Ericsson APIs</a:t>
            </a:r>
            <a:endParaRPr sz="2400"/>
          </a:p>
        </p:txBody>
      </p:sp>
      <p:cxnSp>
        <p:nvCxnSpPr>
          <p:cNvPr id="115" name="Connector: Elbow 114"/>
          <p:cNvCxnSpPr>
            <a:cxnSpLocks/>
            <a:stCxn id="113" idx="2"/>
            <a:endCxn id="48" idx="1"/>
          </p:cNvCxnSpPr>
          <p:nvPr/>
        </p:nvCxnSpPr>
        <p:spPr bwMode="auto">
          <a:xfrm rot="16199998" flipH="1">
            <a:off x="5329445" y="1826566"/>
            <a:ext cx="1755327" cy="497865"/>
          </a:xfrm>
          <a:prstGeom prst="bentConnector2">
            <a:avLst/>
          </a:prstGeom>
          <a:ln w="3175">
            <a:tailEnd type="triangle"/>
          </a:ln>
        </p:spPr>
        <p:style>
          <a:lnRef idx="1">
            <a:schemeClr val="accent1"/>
          </a:lnRef>
          <a:fillRef idx="0">
            <a:schemeClr val="accent1"/>
          </a:fillRef>
          <a:effectRef idx="0">
            <a:schemeClr val="accent1"/>
          </a:effectRef>
          <a:fontRef idx="minor">
            <a:schemeClr val="tx1"/>
          </a:fontRef>
        </p:style>
      </p:cxnSp>
      <p:pic>
        <p:nvPicPr>
          <p:cNvPr id="66" name="Picture 65"/>
          <p:cNvPicPr>
            <a:picLocks noChangeAspect="1"/>
          </p:cNvPicPr>
          <p:nvPr/>
        </p:nvPicPr>
        <p:blipFill>
          <a:blip r:embed="rId3">
            <a:clrChange>
              <a:clrFrom>
                <a:srgbClr val="0082F0"/>
              </a:clrFrom>
              <a:clrTo>
                <a:srgbClr val="0082F0">
                  <a:alpha val="0"/>
                </a:srgbClr>
              </a:clrTo>
            </a:clrChange>
          </a:blip>
          <a:stretch/>
        </p:blipFill>
        <p:spPr bwMode="auto">
          <a:xfrm>
            <a:off x="295143" y="4115125"/>
            <a:ext cx="679179" cy="366681"/>
          </a:xfrm>
          <a:prstGeom prst="rect">
            <a:avLst/>
          </a:prstGeom>
        </p:spPr>
      </p:pic>
      <p:sp>
        <p:nvSpPr>
          <p:cNvPr id="67" name="TextBox 66"/>
          <p:cNvSpPr txBox="1"/>
          <p:nvPr/>
        </p:nvSpPr>
        <p:spPr bwMode="auto">
          <a:xfrm>
            <a:off x="404736" y="4508085"/>
            <a:ext cx="1239442" cy="276999"/>
          </a:xfrm>
          <a:prstGeom prst="rect">
            <a:avLst/>
          </a:prstGeom>
          <a:noFill/>
        </p:spPr>
        <p:txBody>
          <a:bodyPr wrap="none" rtlCol="0">
            <a:spAutoFit/>
          </a:bodyPr>
          <a:lstStyle/>
          <a:p>
            <a:pPr>
              <a:defRPr/>
            </a:pPr>
            <a:r>
              <a:rPr lang="en-US" sz="1200"/>
              <a:t>Ericsson Dots NR</a:t>
            </a:r>
            <a:endParaRPr sz="2400"/>
          </a:p>
        </p:txBody>
      </p:sp>
      <p:pic>
        <p:nvPicPr>
          <p:cNvPr id="126" name="Picture 125"/>
          <p:cNvPicPr>
            <a:picLocks noChangeAspect="1"/>
          </p:cNvPicPr>
          <p:nvPr/>
        </p:nvPicPr>
        <p:blipFill>
          <a:blip r:embed="rId3">
            <a:clrChange>
              <a:clrFrom>
                <a:srgbClr val="0082F0"/>
              </a:clrFrom>
              <a:clrTo>
                <a:srgbClr val="0082F0">
                  <a:alpha val="0"/>
                </a:srgbClr>
              </a:clrTo>
            </a:clrChange>
          </a:blip>
          <a:stretch/>
        </p:blipFill>
        <p:spPr bwMode="auto">
          <a:xfrm>
            <a:off x="928777" y="4141405"/>
            <a:ext cx="679179" cy="366681"/>
          </a:xfrm>
          <a:prstGeom prst="rect">
            <a:avLst/>
          </a:prstGeom>
        </p:spPr>
      </p:pic>
      <p:pic>
        <p:nvPicPr>
          <p:cNvPr id="128" name="Picture 127"/>
          <p:cNvPicPr>
            <a:picLocks noChangeAspect="1"/>
          </p:cNvPicPr>
          <p:nvPr/>
        </p:nvPicPr>
        <p:blipFill>
          <a:blip r:embed="rId4"/>
          <a:stretch/>
        </p:blipFill>
        <p:spPr bwMode="auto">
          <a:xfrm>
            <a:off x="275941" y="4937593"/>
            <a:ext cx="921235" cy="905880"/>
          </a:xfrm>
          <a:prstGeom prst="rect">
            <a:avLst/>
          </a:prstGeom>
        </p:spPr>
      </p:pic>
      <p:sp>
        <p:nvSpPr>
          <p:cNvPr id="129" name="TextBox 128"/>
          <p:cNvSpPr txBox="1"/>
          <p:nvPr/>
        </p:nvSpPr>
        <p:spPr bwMode="auto">
          <a:xfrm>
            <a:off x="1147339" y="4994705"/>
            <a:ext cx="921235" cy="461665"/>
          </a:xfrm>
          <a:prstGeom prst="rect">
            <a:avLst/>
          </a:prstGeom>
          <a:noFill/>
        </p:spPr>
        <p:txBody>
          <a:bodyPr wrap="square" rtlCol="0">
            <a:spAutoFit/>
          </a:bodyPr>
          <a:lstStyle/>
          <a:p>
            <a:pPr>
              <a:defRPr/>
            </a:pPr>
            <a:r>
              <a:rPr lang="en-US" sz="1200"/>
              <a:t>Ericsson Micro NR</a:t>
            </a:r>
            <a:endParaRPr sz="2400"/>
          </a:p>
        </p:txBody>
      </p:sp>
      <p:pic>
        <p:nvPicPr>
          <p:cNvPr id="134" name="Picture 133"/>
          <p:cNvPicPr>
            <a:picLocks noChangeAspect="1"/>
          </p:cNvPicPr>
          <p:nvPr/>
        </p:nvPicPr>
        <p:blipFill>
          <a:blip r:embed="rId5"/>
          <a:stretch/>
        </p:blipFill>
        <p:spPr bwMode="auto">
          <a:xfrm>
            <a:off x="2638079" y="4646584"/>
            <a:ext cx="861364" cy="725920"/>
          </a:xfrm>
          <a:prstGeom prst="rect">
            <a:avLst/>
          </a:prstGeom>
        </p:spPr>
      </p:pic>
      <p:cxnSp>
        <p:nvCxnSpPr>
          <p:cNvPr id="142" name="Straight Connector 141"/>
          <p:cNvCxnSpPr>
            <a:cxnSpLocks/>
          </p:cNvCxnSpPr>
          <p:nvPr/>
        </p:nvCxnSpPr>
        <p:spPr bwMode="auto">
          <a:xfrm flipV="1">
            <a:off x="3223876" y="5204767"/>
            <a:ext cx="0" cy="368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a:cxnSpLocks/>
          </p:cNvCxnSpPr>
          <p:nvPr/>
        </p:nvCxnSpPr>
        <p:spPr bwMode="auto">
          <a:xfrm>
            <a:off x="804850" y="4785084"/>
            <a:ext cx="183322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bwMode="auto">
          <a:xfrm>
            <a:off x="2990259" y="4239728"/>
            <a:ext cx="459923" cy="557427"/>
            <a:chOff x="5979156" y="5040856"/>
            <a:chExt cx="1101600" cy="1587600"/>
          </a:xfrm>
        </p:grpSpPr>
        <p:cxnSp>
          <p:nvCxnSpPr>
            <p:cNvPr id="149" name="Straight Connector 148"/>
            <p:cNvCxnSpPr>
              <a:cxnSpLocks/>
            </p:cNvCxnSpPr>
            <p:nvPr/>
          </p:nvCxnSpPr>
          <p:spPr bwMode="auto">
            <a:xfrm flipV="1">
              <a:off x="6195156" y="5424140"/>
              <a:ext cx="0" cy="161383"/>
            </a:xfrm>
            <a:prstGeom prst="line">
              <a:avLst/>
            </a:prstGeom>
            <a:noFill/>
            <a:ln w="9525">
              <a:solidFill>
                <a:schemeClr val="accent4">
                  <a:lumMod val="50000"/>
                </a:schemeClr>
              </a:solidFill>
              <a:prstDash val="dash"/>
              <a:round/>
              <a:headEnd/>
              <a:tailEnd/>
            </a:ln>
          </p:spPr>
        </p:cxnSp>
        <p:sp>
          <p:nvSpPr>
            <p:cNvPr id="150" name="AutoShape 142"/>
            <p:cNvSpPr>
              <a:spLocks noChangeAspect="1" noChangeArrowheads="1"/>
            </p:cNvSpPr>
            <p:nvPr/>
          </p:nvSpPr>
          <p:spPr bwMode="auto">
            <a:xfrm>
              <a:off x="6000399" y="5492711"/>
              <a:ext cx="1062149" cy="1117426"/>
            </a:xfrm>
            <a:prstGeom prst="roundRect">
              <a:avLst>
                <a:gd name="adj" fmla="val 9356"/>
              </a:avLst>
            </a:prstGeom>
            <a:solidFill>
              <a:schemeClr val="bg1"/>
            </a:solidFill>
            <a:ln w="12700">
              <a:solidFill>
                <a:schemeClr val="bg1"/>
              </a:solidFill>
              <a:round/>
              <a:headEnd/>
              <a:tailEnd/>
            </a:ln>
          </p:spPr>
          <p:txBody>
            <a:bodyPr wrap="none" lIns="0" rIns="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150" spc="0">
                <a:solidFill>
                  <a:prstClr val="black"/>
                </a:solidFill>
                <a:latin typeface="Arial"/>
                <a:ea typeface="MS PGothic"/>
              </a:endParaRPr>
            </a:p>
          </p:txBody>
        </p:sp>
        <p:sp>
          <p:nvSpPr>
            <p:cNvPr id="151" name="Oval 150"/>
            <p:cNvSpPr>
              <a:spLocks noChangeAspect="1" noChangeArrowheads="1"/>
            </p:cNvSpPr>
            <p:nvPr/>
          </p:nvSpPr>
          <p:spPr bwMode="auto">
            <a:xfrm>
              <a:off x="5994330" y="5062227"/>
              <a:ext cx="1068218" cy="1083842"/>
            </a:xfrm>
            <a:prstGeom prst="ellipse">
              <a:avLst/>
            </a:prstGeom>
            <a:solidFill>
              <a:schemeClr val="bg1"/>
            </a:solidFill>
            <a:ln w="12700">
              <a:solidFill>
                <a:schemeClr val="bg1"/>
              </a:solidFill>
              <a:round/>
              <a:headEnd/>
              <a:tailEnd/>
            </a:ln>
          </p:spPr>
          <p:txBody>
            <a:bodyPr wrap="none" lIns="0" rIns="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150" spc="0">
                <a:solidFill>
                  <a:prstClr val="black"/>
                </a:solidFill>
                <a:latin typeface="Arial"/>
                <a:ea typeface="MS PGothic"/>
              </a:endParaRPr>
            </a:p>
          </p:txBody>
        </p:sp>
        <p:sp>
          <p:nvSpPr>
            <p:cNvPr id="152" name="Text Box 144"/>
            <p:cNvSpPr txBox="1">
              <a:spLocks noChangeAspect="1" noChangeArrowheads="1"/>
            </p:cNvSpPr>
            <p:nvPr/>
          </p:nvSpPr>
          <p:spPr bwMode="auto">
            <a:xfrm>
              <a:off x="6030746" y="5904877"/>
              <a:ext cx="992350" cy="686942"/>
            </a:xfrm>
            <a:prstGeom prst="rect">
              <a:avLst/>
            </a:prstGeom>
            <a:noFill/>
            <a:ln>
              <a:noFill/>
            </a:ln>
          </p:spPr>
          <p:txBody>
            <a:bodyPr lIns="0" tIns="0" rIns="0" bIns="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lnSpc>
                  <a:spcPct val="80000"/>
                </a:lnSpc>
                <a:spcBef>
                  <a:spcPts val="0"/>
                </a:spcBef>
                <a:buNone/>
                <a:defRPr/>
              </a:pPr>
              <a:r>
                <a:rPr lang="en-US" sz="1000" spc="0">
                  <a:solidFill>
                    <a:prstClr val="black"/>
                  </a:solidFill>
                  <a:latin typeface="Arial"/>
                  <a:ea typeface="MS PGothic"/>
                </a:rPr>
                <a:t>Edge</a:t>
              </a:r>
              <a:br>
                <a:rPr lang="en-US" sz="1000" spc="0">
                  <a:solidFill>
                    <a:prstClr val="black"/>
                  </a:solidFill>
                  <a:latin typeface="Arial"/>
                  <a:ea typeface="MS PGothic"/>
                </a:rPr>
              </a:br>
              <a:r>
                <a:rPr lang="en-US" sz="1000" spc="0">
                  <a:solidFill>
                    <a:prstClr val="black"/>
                  </a:solidFill>
                  <a:latin typeface="Arial"/>
                  <a:ea typeface="MS PGothic"/>
                </a:rPr>
                <a:t>UPF</a:t>
              </a:r>
              <a:endParaRPr sz="2650"/>
            </a:p>
          </p:txBody>
        </p:sp>
        <p:sp>
          <p:nvSpPr>
            <p:cNvPr id="153" name="Rectangle 152"/>
            <p:cNvSpPr>
              <a:spLocks noChangeAspect="1" noChangeArrowheads="1"/>
            </p:cNvSpPr>
            <p:nvPr/>
          </p:nvSpPr>
          <p:spPr bwMode="auto">
            <a:xfrm>
              <a:off x="5979156" y="5040856"/>
              <a:ext cx="1101600" cy="1587600"/>
            </a:xfrm>
            <a:prstGeom prst="rect">
              <a:avLst/>
            </a:prstGeom>
            <a:noFill/>
            <a:ln>
              <a:noFill/>
            </a:ln>
          </p:spPr>
          <p:txBody>
            <a:bodyPr wrap="none" lIns="72000" rIns="7200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sv-SE" sz="1150" spc="0">
                <a:solidFill>
                  <a:prstClr val="black"/>
                </a:solidFill>
                <a:latin typeface="Arial"/>
                <a:ea typeface="MS PGothic"/>
              </a:endParaRPr>
            </a:p>
          </p:txBody>
        </p:sp>
        <p:sp>
          <p:nvSpPr>
            <p:cNvPr id="154" name="Freeform 11"/>
            <p:cNvSpPr>
              <a:spLocks noChangeAspect="1" noEditPoints="1"/>
            </p:cNvSpPr>
            <p:nvPr/>
          </p:nvSpPr>
          <p:spPr bwMode="auto">
            <a:xfrm>
              <a:off x="5979156" y="5040856"/>
              <a:ext cx="1101600" cy="1584547"/>
            </a:xfrm>
            <a:custGeom>
              <a:avLst/>
              <a:gdLst>
                <a:gd name="T0" fmla="*/ 2147483646 w 410"/>
                <a:gd name="T1" fmla="*/ 2147483646 h 589"/>
                <a:gd name="T2" fmla="*/ 2147483646 w 410"/>
                <a:gd name="T3" fmla="*/ 2147483646 h 589"/>
                <a:gd name="T4" fmla="*/ 2147483646 w 410"/>
                <a:gd name="T5" fmla="*/ 2147483646 h 589"/>
                <a:gd name="T6" fmla="*/ 2147483646 w 410"/>
                <a:gd name="T7" fmla="*/ 2147483646 h 589"/>
                <a:gd name="T8" fmla="*/ 2147483646 w 410"/>
                <a:gd name="T9" fmla="*/ 2147483646 h 589"/>
                <a:gd name="T10" fmla="*/ 2147483646 w 410"/>
                <a:gd name="T11" fmla="*/ 2147483646 h 589"/>
                <a:gd name="T12" fmla="*/ 0 w 410"/>
                <a:gd name="T13" fmla="*/ 2147483646 h 589"/>
                <a:gd name="T14" fmla="*/ 2147483646 w 410"/>
                <a:gd name="T15" fmla="*/ 2147483646 h 589"/>
                <a:gd name="T16" fmla="*/ 2147483646 w 410"/>
                <a:gd name="T17" fmla="*/ 2147483646 h 589"/>
                <a:gd name="T18" fmla="*/ 2147483646 w 410"/>
                <a:gd name="T19" fmla="*/ 2147483646 h 589"/>
                <a:gd name="T20" fmla="*/ 2147483646 w 410"/>
                <a:gd name="T21" fmla="*/ 2147483646 h 589"/>
                <a:gd name="T22" fmla="*/ 2147483646 w 410"/>
                <a:gd name="T23" fmla="*/ 2147483646 h 589"/>
                <a:gd name="T24" fmla="*/ 2147483646 w 410"/>
                <a:gd name="T25" fmla="*/ 2147483646 h 589"/>
                <a:gd name="T26" fmla="*/ 2147483646 w 410"/>
                <a:gd name="T27" fmla="*/ 2147483646 h 589"/>
                <a:gd name="T28" fmla="*/ 2147483646 w 410"/>
                <a:gd name="T29" fmla="*/ 2147483646 h 589"/>
                <a:gd name="T30" fmla="*/ 2147483646 w 410"/>
                <a:gd name="T31" fmla="*/ 2147483646 h 589"/>
                <a:gd name="T32" fmla="*/ 2147483646 w 410"/>
                <a:gd name="T33" fmla="*/ 2147483646 h 589"/>
                <a:gd name="T34" fmla="*/ 2147483646 w 410"/>
                <a:gd name="T35" fmla="*/ 2147483646 h 589"/>
                <a:gd name="T36" fmla="*/ 2147483646 w 410"/>
                <a:gd name="T37" fmla="*/ 2147483646 h 589"/>
                <a:gd name="T38" fmla="*/ 2147483646 w 410"/>
                <a:gd name="T39" fmla="*/ 2147483646 h 589"/>
                <a:gd name="T40" fmla="*/ 2147483646 w 410"/>
                <a:gd name="T41" fmla="*/ 2147483646 h 589"/>
                <a:gd name="T42" fmla="*/ 2147483646 w 410"/>
                <a:gd name="T43" fmla="*/ 2147483646 h 589"/>
                <a:gd name="T44" fmla="*/ 2147483646 w 410"/>
                <a:gd name="T45" fmla="*/ 2147483646 h 589"/>
                <a:gd name="T46" fmla="*/ 2147483646 w 410"/>
                <a:gd name="T47" fmla="*/ 2147483646 h 589"/>
                <a:gd name="T48" fmla="*/ 2147483646 w 410"/>
                <a:gd name="T49" fmla="*/ 2147483646 h 589"/>
                <a:gd name="T50" fmla="*/ 2147483646 w 410"/>
                <a:gd name="T51" fmla="*/ 2147483646 h 589"/>
                <a:gd name="T52" fmla="*/ 2147483646 w 410"/>
                <a:gd name="T53" fmla="*/ 2147483646 h 589"/>
                <a:gd name="T54" fmla="*/ 2147483646 w 410"/>
                <a:gd name="T55" fmla="*/ 2147483646 h 589"/>
                <a:gd name="T56" fmla="*/ 2147483646 w 410"/>
                <a:gd name="T57" fmla="*/ 2147483646 h 589"/>
                <a:gd name="T58" fmla="*/ 2147483646 w 410"/>
                <a:gd name="T59" fmla="*/ 2147483646 h 589"/>
                <a:gd name="T60" fmla="*/ 2147483646 w 410"/>
                <a:gd name="T61" fmla="*/ 2147483646 h 589"/>
                <a:gd name="T62" fmla="*/ 2147483646 w 410"/>
                <a:gd name="T63" fmla="*/ 2147483646 h 589"/>
                <a:gd name="T64" fmla="*/ 2147483646 w 410"/>
                <a:gd name="T65" fmla="*/ 2147483646 h 589"/>
                <a:gd name="T66" fmla="*/ 2147483646 w 410"/>
                <a:gd name="T67" fmla="*/ 2147483646 h 589"/>
                <a:gd name="T68" fmla="*/ 2147483646 w 410"/>
                <a:gd name="T69" fmla="*/ 2147483646 h 589"/>
                <a:gd name="T70" fmla="*/ 2147483646 w 410"/>
                <a:gd name="T71" fmla="*/ 2147483646 h 589"/>
                <a:gd name="T72" fmla="*/ 2147483646 w 410"/>
                <a:gd name="T73" fmla="*/ 2147483646 h 589"/>
                <a:gd name="T74" fmla="*/ 2147483646 w 410"/>
                <a:gd name="T75" fmla="*/ 2147483646 h 589"/>
                <a:gd name="T76" fmla="*/ 2147483646 w 410"/>
                <a:gd name="T77" fmla="*/ 2147483646 h 589"/>
                <a:gd name="T78" fmla="*/ 2147483646 w 410"/>
                <a:gd name="T79" fmla="*/ 2147483646 h 5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0"/>
                <a:gd name="T121" fmla="*/ 0 h 589"/>
                <a:gd name="T122" fmla="*/ 410 w 410"/>
                <a:gd name="T123" fmla="*/ 589 h 58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0" h="589" extrusionOk="0">
                  <a:moveTo>
                    <a:pt x="402" y="229"/>
                  </a:moveTo>
                  <a:cubicBezTo>
                    <a:pt x="397" y="229"/>
                    <a:pt x="394" y="233"/>
                    <a:pt x="394" y="237"/>
                  </a:cubicBezTo>
                  <a:cubicBezTo>
                    <a:pt x="394" y="549"/>
                    <a:pt x="394" y="549"/>
                    <a:pt x="394" y="549"/>
                  </a:cubicBezTo>
                  <a:cubicBezTo>
                    <a:pt x="394" y="563"/>
                    <a:pt x="383" y="573"/>
                    <a:pt x="370" y="573"/>
                  </a:cubicBezTo>
                  <a:cubicBezTo>
                    <a:pt x="41" y="573"/>
                    <a:pt x="41" y="573"/>
                    <a:pt x="41" y="573"/>
                  </a:cubicBezTo>
                  <a:cubicBezTo>
                    <a:pt x="27" y="573"/>
                    <a:pt x="17" y="563"/>
                    <a:pt x="16" y="549"/>
                  </a:cubicBezTo>
                  <a:cubicBezTo>
                    <a:pt x="16" y="205"/>
                    <a:pt x="16" y="205"/>
                    <a:pt x="16" y="205"/>
                  </a:cubicBezTo>
                  <a:cubicBezTo>
                    <a:pt x="17" y="101"/>
                    <a:pt x="101" y="16"/>
                    <a:pt x="205" y="16"/>
                  </a:cubicBezTo>
                  <a:cubicBezTo>
                    <a:pt x="309" y="16"/>
                    <a:pt x="394" y="101"/>
                    <a:pt x="394" y="205"/>
                  </a:cubicBezTo>
                  <a:cubicBezTo>
                    <a:pt x="394" y="209"/>
                    <a:pt x="397" y="213"/>
                    <a:pt x="402" y="213"/>
                  </a:cubicBezTo>
                  <a:cubicBezTo>
                    <a:pt x="406" y="213"/>
                    <a:pt x="410" y="209"/>
                    <a:pt x="410" y="205"/>
                  </a:cubicBezTo>
                  <a:cubicBezTo>
                    <a:pt x="410" y="205"/>
                    <a:pt x="410" y="205"/>
                    <a:pt x="410" y="205"/>
                  </a:cubicBezTo>
                  <a:cubicBezTo>
                    <a:pt x="410" y="92"/>
                    <a:pt x="318" y="0"/>
                    <a:pt x="205" y="0"/>
                  </a:cubicBezTo>
                  <a:cubicBezTo>
                    <a:pt x="92" y="0"/>
                    <a:pt x="0" y="92"/>
                    <a:pt x="0" y="205"/>
                  </a:cubicBezTo>
                  <a:cubicBezTo>
                    <a:pt x="0" y="205"/>
                    <a:pt x="0" y="205"/>
                    <a:pt x="0" y="205"/>
                  </a:cubicBezTo>
                  <a:cubicBezTo>
                    <a:pt x="1" y="549"/>
                    <a:pt x="1" y="549"/>
                    <a:pt x="1" y="549"/>
                  </a:cubicBezTo>
                  <a:cubicBezTo>
                    <a:pt x="1" y="571"/>
                    <a:pt x="18" y="589"/>
                    <a:pt x="41" y="589"/>
                  </a:cubicBezTo>
                  <a:cubicBezTo>
                    <a:pt x="370" y="589"/>
                    <a:pt x="370" y="589"/>
                    <a:pt x="370" y="589"/>
                  </a:cubicBezTo>
                  <a:cubicBezTo>
                    <a:pt x="392" y="589"/>
                    <a:pt x="410" y="571"/>
                    <a:pt x="410" y="549"/>
                  </a:cubicBezTo>
                  <a:cubicBezTo>
                    <a:pt x="410" y="237"/>
                    <a:pt x="410" y="237"/>
                    <a:pt x="410" y="237"/>
                  </a:cubicBezTo>
                  <a:cubicBezTo>
                    <a:pt x="410" y="233"/>
                    <a:pt x="406" y="229"/>
                    <a:pt x="402" y="229"/>
                  </a:cubicBezTo>
                  <a:moveTo>
                    <a:pt x="331" y="160"/>
                  </a:moveTo>
                  <a:cubicBezTo>
                    <a:pt x="300" y="130"/>
                    <a:pt x="300" y="130"/>
                    <a:pt x="300" y="130"/>
                  </a:cubicBezTo>
                  <a:cubicBezTo>
                    <a:pt x="297" y="126"/>
                    <a:pt x="292" y="126"/>
                    <a:pt x="289" y="130"/>
                  </a:cubicBezTo>
                  <a:cubicBezTo>
                    <a:pt x="285" y="133"/>
                    <a:pt x="285" y="138"/>
                    <a:pt x="289" y="141"/>
                  </a:cubicBezTo>
                  <a:cubicBezTo>
                    <a:pt x="306" y="158"/>
                    <a:pt x="306" y="158"/>
                    <a:pt x="306" y="158"/>
                  </a:cubicBezTo>
                  <a:cubicBezTo>
                    <a:pt x="162" y="158"/>
                    <a:pt x="162" y="158"/>
                    <a:pt x="162" y="158"/>
                  </a:cubicBezTo>
                  <a:cubicBezTo>
                    <a:pt x="157" y="158"/>
                    <a:pt x="154" y="162"/>
                    <a:pt x="154" y="166"/>
                  </a:cubicBezTo>
                  <a:cubicBezTo>
                    <a:pt x="154" y="170"/>
                    <a:pt x="157" y="174"/>
                    <a:pt x="162" y="174"/>
                  </a:cubicBezTo>
                  <a:cubicBezTo>
                    <a:pt x="305" y="174"/>
                    <a:pt x="305" y="174"/>
                    <a:pt x="305" y="174"/>
                  </a:cubicBezTo>
                  <a:cubicBezTo>
                    <a:pt x="289" y="191"/>
                    <a:pt x="289" y="191"/>
                    <a:pt x="289" y="191"/>
                  </a:cubicBezTo>
                  <a:cubicBezTo>
                    <a:pt x="285" y="194"/>
                    <a:pt x="285" y="199"/>
                    <a:pt x="289" y="202"/>
                  </a:cubicBezTo>
                  <a:cubicBezTo>
                    <a:pt x="290" y="204"/>
                    <a:pt x="292" y="205"/>
                    <a:pt x="294" y="205"/>
                  </a:cubicBezTo>
                  <a:cubicBezTo>
                    <a:pt x="296" y="205"/>
                    <a:pt x="298" y="204"/>
                    <a:pt x="300" y="202"/>
                  </a:cubicBezTo>
                  <a:cubicBezTo>
                    <a:pt x="331" y="172"/>
                    <a:pt x="331" y="172"/>
                    <a:pt x="331" y="172"/>
                  </a:cubicBezTo>
                  <a:cubicBezTo>
                    <a:pt x="334" y="168"/>
                    <a:pt x="334" y="163"/>
                    <a:pt x="331" y="160"/>
                  </a:cubicBezTo>
                  <a:moveTo>
                    <a:pt x="80" y="113"/>
                  </a:moveTo>
                  <a:cubicBezTo>
                    <a:pt x="110" y="82"/>
                    <a:pt x="110" y="82"/>
                    <a:pt x="110" y="82"/>
                  </a:cubicBezTo>
                  <a:cubicBezTo>
                    <a:pt x="114" y="79"/>
                    <a:pt x="119" y="79"/>
                    <a:pt x="122" y="82"/>
                  </a:cubicBezTo>
                  <a:cubicBezTo>
                    <a:pt x="125" y="85"/>
                    <a:pt x="125" y="90"/>
                    <a:pt x="122" y="93"/>
                  </a:cubicBezTo>
                  <a:cubicBezTo>
                    <a:pt x="105" y="110"/>
                    <a:pt x="105" y="110"/>
                    <a:pt x="105" y="110"/>
                  </a:cubicBezTo>
                  <a:cubicBezTo>
                    <a:pt x="248" y="110"/>
                    <a:pt x="248" y="110"/>
                    <a:pt x="248" y="110"/>
                  </a:cubicBezTo>
                  <a:cubicBezTo>
                    <a:pt x="253" y="110"/>
                    <a:pt x="256" y="114"/>
                    <a:pt x="256" y="118"/>
                  </a:cubicBezTo>
                  <a:cubicBezTo>
                    <a:pt x="256" y="123"/>
                    <a:pt x="253" y="126"/>
                    <a:pt x="248" y="126"/>
                  </a:cubicBezTo>
                  <a:cubicBezTo>
                    <a:pt x="105" y="126"/>
                    <a:pt x="105" y="126"/>
                    <a:pt x="105" y="126"/>
                  </a:cubicBezTo>
                  <a:cubicBezTo>
                    <a:pt x="122" y="143"/>
                    <a:pt x="122" y="143"/>
                    <a:pt x="122" y="143"/>
                  </a:cubicBezTo>
                  <a:cubicBezTo>
                    <a:pt x="125" y="146"/>
                    <a:pt x="125" y="151"/>
                    <a:pt x="122" y="155"/>
                  </a:cubicBezTo>
                  <a:cubicBezTo>
                    <a:pt x="120" y="156"/>
                    <a:pt x="118" y="157"/>
                    <a:pt x="116" y="157"/>
                  </a:cubicBezTo>
                  <a:cubicBezTo>
                    <a:pt x="114" y="157"/>
                    <a:pt x="112" y="156"/>
                    <a:pt x="110" y="155"/>
                  </a:cubicBezTo>
                  <a:cubicBezTo>
                    <a:pt x="80" y="124"/>
                    <a:pt x="80" y="124"/>
                    <a:pt x="80" y="124"/>
                  </a:cubicBezTo>
                  <a:cubicBezTo>
                    <a:pt x="77" y="121"/>
                    <a:pt x="77" y="116"/>
                    <a:pt x="80" y="113"/>
                  </a:cubicBezTo>
                  <a:moveTo>
                    <a:pt x="330" y="259"/>
                  </a:moveTo>
                  <a:cubicBezTo>
                    <a:pt x="300" y="228"/>
                    <a:pt x="300" y="228"/>
                    <a:pt x="300" y="228"/>
                  </a:cubicBezTo>
                  <a:cubicBezTo>
                    <a:pt x="296" y="225"/>
                    <a:pt x="291" y="225"/>
                    <a:pt x="288" y="228"/>
                  </a:cubicBezTo>
                  <a:cubicBezTo>
                    <a:pt x="285" y="231"/>
                    <a:pt x="285" y="236"/>
                    <a:pt x="288" y="239"/>
                  </a:cubicBezTo>
                  <a:cubicBezTo>
                    <a:pt x="305" y="256"/>
                    <a:pt x="305" y="256"/>
                    <a:pt x="305" y="256"/>
                  </a:cubicBezTo>
                  <a:cubicBezTo>
                    <a:pt x="161" y="256"/>
                    <a:pt x="161" y="256"/>
                    <a:pt x="161" y="256"/>
                  </a:cubicBezTo>
                  <a:cubicBezTo>
                    <a:pt x="157" y="256"/>
                    <a:pt x="153" y="260"/>
                    <a:pt x="153" y="264"/>
                  </a:cubicBezTo>
                  <a:cubicBezTo>
                    <a:pt x="153" y="269"/>
                    <a:pt x="157" y="272"/>
                    <a:pt x="161" y="272"/>
                  </a:cubicBezTo>
                  <a:cubicBezTo>
                    <a:pt x="305" y="272"/>
                    <a:pt x="305" y="272"/>
                    <a:pt x="305" y="272"/>
                  </a:cubicBezTo>
                  <a:cubicBezTo>
                    <a:pt x="288" y="289"/>
                    <a:pt x="288" y="289"/>
                    <a:pt x="288" y="289"/>
                  </a:cubicBezTo>
                  <a:cubicBezTo>
                    <a:pt x="285" y="292"/>
                    <a:pt x="285" y="297"/>
                    <a:pt x="288" y="300"/>
                  </a:cubicBezTo>
                  <a:cubicBezTo>
                    <a:pt x="290" y="302"/>
                    <a:pt x="292" y="303"/>
                    <a:pt x="294" y="303"/>
                  </a:cubicBezTo>
                  <a:cubicBezTo>
                    <a:pt x="296" y="303"/>
                    <a:pt x="298" y="302"/>
                    <a:pt x="300" y="300"/>
                  </a:cubicBezTo>
                  <a:cubicBezTo>
                    <a:pt x="330" y="270"/>
                    <a:pt x="330" y="270"/>
                    <a:pt x="330" y="270"/>
                  </a:cubicBezTo>
                  <a:cubicBezTo>
                    <a:pt x="333" y="267"/>
                    <a:pt x="333" y="262"/>
                    <a:pt x="330" y="259"/>
                  </a:cubicBezTo>
                  <a:moveTo>
                    <a:pt x="80" y="209"/>
                  </a:moveTo>
                  <a:cubicBezTo>
                    <a:pt x="110" y="178"/>
                    <a:pt x="110" y="178"/>
                    <a:pt x="110" y="178"/>
                  </a:cubicBezTo>
                  <a:cubicBezTo>
                    <a:pt x="114" y="175"/>
                    <a:pt x="119" y="175"/>
                    <a:pt x="122" y="178"/>
                  </a:cubicBezTo>
                  <a:cubicBezTo>
                    <a:pt x="125" y="181"/>
                    <a:pt x="125" y="186"/>
                    <a:pt x="122" y="189"/>
                  </a:cubicBezTo>
                  <a:cubicBezTo>
                    <a:pt x="105" y="206"/>
                    <a:pt x="105" y="206"/>
                    <a:pt x="105" y="206"/>
                  </a:cubicBezTo>
                  <a:cubicBezTo>
                    <a:pt x="248" y="206"/>
                    <a:pt x="248" y="206"/>
                    <a:pt x="248" y="206"/>
                  </a:cubicBezTo>
                  <a:cubicBezTo>
                    <a:pt x="253" y="206"/>
                    <a:pt x="256" y="210"/>
                    <a:pt x="256" y="214"/>
                  </a:cubicBezTo>
                  <a:cubicBezTo>
                    <a:pt x="256" y="219"/>
                    <a:pt x="253" y="222"/>
                    <a:pt x="248" y="222"/>
                  </a:cubicBezTo>
                  <a:cubicBezTo>
                    <a:pt x="105" y="222"/>
                    <a:pt x="105" y="222"/>
                    <a:pt x="105" y="222"/>
                  </a:cubicBezTo>
                  <a:cubicBezTo>
                    <a:pt x="122" y="239"/>
                    <a:pt x="122" y="239"/>
                    <a:pt x="122" y="239"/>
                  </a:cubicBezTo>
                  <a:cubicBezTo>
                    <a:pt x="125" y="242"/>
                    <a:pt x="125" y="247"/>
                    <a:pt x="122" y="251"/>
                  </a:cubicBezTo>
                  <a:cubicBezTo>
                    <a:pt x="120" y="252"/>
                    <a:pt x="118" y="253"/>
                    <a:pt x="116" y="253"/>
                  </a:cubicBezTo>
                  <a:cubicBezTo>
                    <a:pt x="114" y="253"/>
                    <a:pt x="112" y="252"/>
                    <a:pt x="110" y="251"/>
                  </a:cubicBezTo>
                  <a:cubicBezTo>
                    <a:pt x="80" y="220"/>
                    <a:pt x="80" y="220"/>
                    <a:pt x="80" y="220"/>
                  </a:cubicBezTo>
                  <a:cubicBezTo>
                    <a:pt x="77" y="217"/>
                    <a:pt x="77" y="212"/>
                    <a:pt x="80" y="209"/>
                  </a:cubicBezTo>
                </a:path>
              </a:pathLst>
            </a:custGeom>
            <a:solidFill>
              <a:schemeClr val="tx1"/>
            </a:solidFill>
            <a:ln>
              <a:noFill/>
            </a:ln>
          </p:spPr>
          <p:txBody>
            <a:bodyPr tIns="1080000" anchor="ct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defTabSz="914377">
                <a:spcBef>
                  <a:spcPts val="0"/>
                </a:spcBef>
                <a:buNone/>
                <a:defRPr/>
              </a:pPr>
              <a:endParaRPr lang="en-US" sz="1400" spc="0">
                <a:solidFill>
                  <a:prstClr val="black"/>
                </a:solidFill>
                <a:latin typeface="Calibri"/>
              </a:endParaRPr>
            </a:p>
          </p:txBody>
        </p:sp>
      </p:grpSp>
      <p:sp>
        <p:nvSpPr>
          <p:cNvPr id="156" name="TextBox 155"/>
          <p:cNvSpPr txBox="1"/>
          <p:nvPr/>
        </p:nvSpPr>
        <p:spPr bwMode="auto">
          <a:xfrm>
            <a:off x="3246012" y="5186835"/>
            <a:ext cx="450764" cy="369332"/>
          </a:xfrm>
          <a:prstGeom prst="rect">
            <a:avLst/>
          </a:prstGeom>
          <a:noFill/>
        </p:spPr>
        <p:txBody>
          <a:bodyPr wrap="none" rtlCol="0">
            <a:spAutoFit/>
          </a:bodyPr>
          <a:lstStyle/>
          <a:p>
            <a:pPr>
              <a:defRPr/>
            </a:pPr>
            <a:r>
              <a:rPr lang="en-US"/>
              <a:t>N6</a:t>
            </a:r>
            <a:endParaRPr sz="2400"/>
          </a:p>
        </p:txBody>
      </p:sp>
      <p:cxnSp>
        <p:nvCxnSpPr>
          <p:cNvPr id="161" name="Connector: Elbow 160"/>
          <p:cNvCxnSpPr>
            <a:cxnSpLocks/>
            <a:stCxn id="102" idx="0"/>
            <a:endCxn id="98" idx="2"/>
          </p:cNvCxnSpPr>
          <p:nvPr/>
        </p:nvCxnSpPr>
        <p:spPr bwMode="auto">
          <a:xfrm rot="5400000" flipH="1" flipV="1">
            <a:off x="9619899" y="2150197"/>
            <a:ext cx="561052" cy="1860571"/>
          </a:xfrm>
          <a:prstGeom prst="bentConnector3">
            <a:avLst>
              <a:gd name="adj1" fmla="val 50000"/>
            </a:avLst>
          </a:prstGeom>
          <a:noFill/>
          <a:ln w="3175" algn="ctr">
            <a:solidFill>
              <a:schemeClr val="tx1"/>
            </a:solidFill>
            <a:prstDash val="dash"/>
            <a:round/>
            <a:headEnd/>
            <a:tailEnd/>
          </a:ln>
        </p:spPr>
      </p:cxnSp>
      <p:sp>
        <p:nvSpPr>
          <p:cNvPr id="165" name="Text Box 144"/>
          <p:cNvSpPr txBox="1">
            <a:spLocks noChangeAspect="1" noChangeArrowheads="1"/>
          </p:cNvSpPr>
          <p:nvPr/>
        </p:nvSpPr>
        <p:spPr bwMode="auto">
          <a:xfrm>
            <a:off x="9389038" y="2905696"/>
            <a:ext cx="992188" cy="172355"/>
          </a:xfrm>
          <a:prstGeom prst="rect">
            <a:avLst/>
          </a:prstGeom>
          <a:noFill/>
          <a:ln>
            <a:noFill/>
          </a:ln>
        </p:spPr>
        <p:txBody>
          <a:bodyPr lIns="0" tIns="0" rIns="0" bIns="0" anchor="ctr">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lnSpc>
                <a:spcPct val="80000"/>
              </a:lnSpc>
              <a:spcBef>
                <a:spcPts val="0"/>
              </a:spcBef>
              <a:buNone/>
              <a:defRPr/>
            </a:pPr>
            <a:r>
              <a:rPr lang="en-US" sz="1400" spc="0">
                <a:solidFill>
                  <a:prstClr val="black"/>
                </a:solidFill>
                <a:latin typeface="Arial"/>
                <a:ea typeface="MS PGothic"/>
              </a:rPr>
              <a:t>N7</a:t>
            </a:r>
            <a:endParaRPr/>
          </a:p>
        </p:txBody>
      </p:sp>
      <p:pic>
        <p:nvPicPr>
          <p:cNvPr id="179" name="Picture 178" descr="Icon&#10;&#10;Description automatically generated"/>
          <p:cNvPicPr>
            <a:picLocks noChangeAspect="1"/>
          </p:cNvPicPr>
          <p:nvPr/>
        </p:nvPicPr>
        <p:blipFill>
          <a:blip r:embed="rId6"/>
          <a:stretch/>
        </p:blipFill>
        <p:spPr bwMode="auto">
          <a:xfrm>
            <a:off x="3041844" y="5556167"/>
            <a:ext cx="408337" cy="279232"/>
          </a:xfrm>
          <a:prstGeom prst="rect">
            <a:avLst/>
          </a:prstGeom>
        </p:spPr>
      </p:pic>
      <p:cxnSp>
        <p:nvCxnSpPr>
          <p:cNvPr id="180" name="Straight Connector 179"/>
          <p:cNvCxnSpPr>
            <a:cxnSpLocks/>
          </p:cNvCxnSpPr>
          <p:nvPr/>
        </p:nvCxnSpPr>
        <p:spPr bwMode="auto">
          <a:xfrm flipH="1">
            <a:off x="3450181" y="5678852"/>
            <a:ext cx="197739" cy="0"/>
          </a:xfrm>
          <a:prstGeom prst="line">
            <a:avLst/>
          </a:prstGeom>
        </p:spPr>
        <p:style>
          <a:lnRef idx="1">
            <a:schemeClr val="accent1"/>
          </a:lnRef>
          <a:fillRef idx="0">
            <a:schemeClr val="accent1"/>
          </a:fillRef>
          <a:effectRef idx="0">
            <a:schemeClr val="accent1"/>
          </a:effectRef>
          <a:fontRef idx="minor">
            <a:schemeClr val="tx1"/>
          </a:fontRef>
        </p:style>
      </p:cxnSp>
      <p:sp>
        <p:nvSpPr>
          <p:cNvPr id="181" name="Cloud 180"/>
          <p:cNvSpPr/>
          <p:nvPr/>
        </p:nvSpPr>
        <p:spPr bwMode="auto">
          <a:xfrm>
            <a:off x="3696777" y="5508338"/>
            <a:ext cx="632662" cy="361063"/>
          </a:xfrm>
          <a:prstGeom prst="clou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950">
                <a:solidFill>
                  <a:schemeClr val="tx1"/>
                </a:solidFill>
              </a:rPr>
              <a:t>Internet</a:t>
            </a:r>
            <a:endParaRPr/>
          </a:p>
        </p:txBody>
      </p:sp>
      <p:cxnSp>
        <p:nvCxnSpPr>
          <p:cNvPr id="185" name="Straight Connector 184"/>
          <p:cNvCxnSpPr>
            <a:cxnSpLocks/>
            <a:stCxn id="179" idx="2"/>
          </p:cNvCxnSpPr>
          <p:nvPr/>
        </p:nvCxnSpPr>
        <p:spPr bwMode="auto">
          <a:xfrm>
            <a:off x="3246012" y="5835399"/>
            <a:ext cx="0" cy="453199"/>
          </a:xfrm>
          <a:prstGeom prst="line">
            <a:avLst/>
          </a:prstGeom>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bwMode="auto">
          <a:xfrm>
            <a:off x="3304347" y="6048295"/>
            <a:ext cx="1027845" cy="256545"/>
          </a:xfrm>
          <a:prstGeom prst="rect">
            <a:avLst/>
          </a:prstGeom>
          <a:noFill/>
        </p:spPr>
        <p:txBody>
          <a:bodyPr wrap="none" rtlCol="0">
            <a:spAutoFit/>
          </a:bodyPr>
          <a:lstStyle/>
          <a:p>
            <a:pPr>
              <a:defRPr/>
            </a:pPr>
            <a:r>
              <a:rPr lang="en-US" sz="1050"/>
              <a:t>to Patras5G DC</a:t>
            </a:r>
            <a:endParaRPr sz="2400"/>
          </a:p>
        </p:txBody>
      </p:sp>
      <p:cxnSp>
        <p:nvCxnSpPr>
          <p:cNvPr id="199" name="Straight Arrow Connector 198"/>
          <p:cNvCxnSpPr>
            <a:cxnSpLocks/>
          </p:cNvCxnSpPr>
          <p:nvPr/>
        </p:nvCxnSpPr>
        <p:spPr bwMode="auto">
          <a:xfrm>
            <a:off x="3346516" y="5927344"/>
            <a:ext cx="0" cy="50351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 name="Picture 5" descr="Shape&#10;&#10;Description automatically generated with medium confidence"/>
          <p:cNvPicPr>
            <a:picLocks noChangeAspect="1"/>
          </p:cNvPicPr>
          <p:nvPr/>
        </p:nvPicPr>
        <p:blipFill>
          <a:blip r:embed="rId7"/>
          <a:stretch/>
        </p:blipFill>
        <p:spPr bwMode="auto">
          <a:xfrm>
            <a:off x="4637570" y="6285861"/>
            <a:ext cx="895135" cy="503513"/>
          </a:xfrm>
          <a:prstGeom prst="rect">
            <a:avLst/>
          </a:prstGeom>
        </p:spPr>
      </p:pic>
      <p:sp>
        <p:nvSpPr>
          <p:cNvPr id="86" name="TextBox 136"/>
          <p:cNvSpPr txBox="1"/>
          <p:nvPr/>
        </p:nvSpPr>
        <p:spPr bwMode="auto">
          <a:xfrm>
            <a:off x="6461589" y="1318652"/>
            <a:ext cx="5388595" cy="307777"/>
          </a:xfrm>
          <a:prstGeom prst="rect">
            <a:avLst/>
          </a:prstGeom>
          <a:solidFill>
            <a:schemeClr val="accent1">
              <a:lumMod val="50000"/>
            </a:schemeClr>
          </a:solidFill>
          <a:ln w="19050">
            <a:solidFill>
              <a:schemeClr val="accent1">
                <a:lumMod val="50000"/>
              </a:schemeClr>
            </a:solidFill>
          </a:ln>
        </p:spPr>
        <p:txBody>
          <a:bodyPr wrap="square" rtlCol="0">
            <a:sp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spcBef>
                <a:spcPts val="0"/>
              </a:spcBef>
              <a:buNone/>
              <a:defRPr/>
            </a:pPr>
            <a:r>
              <a:rPr lang="en-US" sz="1400" b="1" spc="0">
                <a:solidFill>
                  <a:schemeClr val="bg1"/>
                </a:solidFill>
                <a:latin typeface="Calibri"/>
              </a:rPr>
              <a:t>premises (ready by Q4 2023)</a:t>
            </a:r>
            <a:endParaRPr sz="2650"/>
          </a:p>
        </p:txBody>
      </p:sp>
      <p:pic>
        <p:nvPicPr>
          <p:cNvPr id="21" name="Picture 20" descr="Shape&#10;&#10;Description automatically generated"/>
          <p:cNvPicPr>
            <a:picLocks noChangeAspect="1"/>
          </p:cNvPicPr>
          <p:nvPr/>
        </p:nvPicPr>
        <p:blipFill>
          <a:blip r:embed="rId8">
            <a:lum bright="70000" contrast="-70000"/>
          </a:blip>
          <a:stretch/>
        </p:blipFill>
        <p:spPr bwMode="auto">
          <a:xfrm>
            <a:off x="6606138" y="1260740"/>
            <a:ext cx="1502519" cy="449973"/>
          </a:xfrm>
          <a:prstGeom prst="rect">
            <a:avLst/>
          </a:prstGeom>
          <a:noFill/>
        </p:spPr>
      </p:pic>
      <p:pic>
        <p:nvPicPr>
          <p:cNvPr id="89" name="Picture 88" descr="Shape&#10;&#10;Description automatically generated with medium confidence"/>
          <p:cNvPicPr>
            <a:picLocks noChangeAspect="1"/>
          </p:cNvPicPr>
          <p:nvPr/>
        </p:nvPicPr>
        <p:blipFill>
          <a:blip r:embed="rId7"/>
          <a:stretch/>
        </p:blipFill>
        <p:spPr bwMode="auto">
          <a:xfrm>
            <a:off x="10747017" y="4125087"/>
            <a:ext cx="1051427" cy="591427"/>
          </a:xfrm>
          <a:prstGeom prst="rect">
            <a:avLst/>
          </a:prstGeom>
        </p:spPr>
      </p:pic>
      <p:pic>
        <p:nvPicPr>
          <p:cNvPr id="23" name="Picture 22" descr="Logo&#10;&#10;Description automatically generated"/>
          <p:cNvPicPr>
            <a:picLocks noChangeAspect="1"/>
          </p:cNvPicPr>
          <p:nvPr/>
        </p:nvPicPr>
        <p:blipFill>
          <a:blip r:embed="rId9"/>
          <a:stretch/>
        </p:blipFill>
        <p:spPr bwMode="auto">
          <a:xfrm>
            <a:off x="244684" y="3425105"/>
            <a:ext cx="902657" cy="205843"/>
          </a:xfrm>
          <a:prstGeom prst="rect">
            <a:avLst/>
          </a:prstGeom>
        </p:spPr>
      </p:pic>
      <p:sp>
        <p:nvSpPr>
          <p:cNvPr id="19" name="TextBox 180"/>
          <p:cNvSpPr txBox="1"/>
          <p:nvPr/>
        </p:nvSpPr>
        <p:spPr bwMode="auto">
          <a:xfrm>
            <a:off x="10327331" y="1707110"/>
            <a:ext cx="734853" cy="444884"/>
          </a:xfrm>
          <a:prstGeom prst="rect">
            <a:avLst/>
          </a:prstGeom>
        </p:spPr>
        <p:txBody>
          <a:bodyPr vert="horz" wrap="square" lIns="72000" tIns="36000" rIns="72000" bIns="36000" rtlCol="0" anchor="t">
            <a:noAutofit/>
          </a:bodyPr>
          <a:lstStyle>
            <a:defPPr>
              <a:defRPr lang="en-US"/>
            </a:defPPr>
            <a:lvl1pPr marL="180000" indent="-180000" algn="l">
              <a:spcBef>
                <a:spcPts val="300"/>
              </a:spcBef>
              <a:spcAft>
                <a:spcPts val="0"/>
              </a:spcAft>
              <a:buClrTx/>
              <a:buFont typeface="Ericsson Hilda"/>
              <a:buChar char="●"/>
              <a:defRPr sz="2000" spc="-30">
                <a:solidFill>
                  <a:schemeClr val="tx1"/>
                </a:solidFill>
                <a:latin typeface="+mn-lt"/>
                <a:ea typeface="+mn-ea"/>
                <a:cs typeface="+mn-cs"/>
              </a:defRPr>
            </a:lvl1pPr>
            <a:lvl2pPr marL="363600" indent="-180000" algn="l">
              <a:spcBef>
                <a:spcPts val="300"/>
              </a:spcBef>
              <a:spcAft>
                <a:spcPts val="0"/>
              </a:spcAft>
              <a:buClrTx/>
              <a:buFont typeface="Ericsson Hilda"/>
              <a:buChar char="●"/>
              <a:defRPr sz="2000" spc="-30">
                <a:solidFill>
                  <a:schemeClr val="tx1"/>
                </a:solidFill>
                <a:latin typeface="+mn-lt"/>
              </a:defRPr>
            </a:lvl2pPr>
            <a:lvl3pPr marL="543600" indent="-180000" algn="l">
              <a:spcBef>
                <a:spcPts val="300"/>
              </a:spcBef>
              <a:spcAft>
                <a:spcPts val="0"/>
              </a:spcAft>
              <a:buClrTx/>
              <a:buFont typeface="Ericsson Hilda"/>
              <a:buChar char="●"/>
              <a:defRPr sz="2000" spc="-30">
                <a:solidFill>
                  <a:schemeClr val="tx1"/>
                </a:solidFill>
                <a:latin typeface="+mn-lt"/>
              </a:defRPr>
            </a:lvl3pPr>
            <a:lvl4pPr marL="723600" indent="-180000" algn="l">
              <a:spcBef>
                <a:spcPts val="300"/>
              </a:spcBef>
              <a:spcAft>
                <a:spcPts val="0"/>
              </a:spcAft>
              <a:buClrTx/>
              <a:buFont typeface="Ericsson Hilda"/>
              <a:buChar char="●"/>
              <a:defRPr sz="2000" spc="-30">
                <a:solidFill>
                  <a:schemeClr val="tx1"/>
                </a:solidFill>
                <a:latin typeface="+mn-lt"/>
              </a:defRPr>
            </a:lvl4pPr>
            <a:lvl5pPr marL="903600" indent="-180000" algn="l">
              <a:spcBef>
                <a:spcPts val="300"/>
              </a:spcBef>
              <a:spcAft>
                <a:spcPts val="0"/>
              </a:spcAft>
              <a:buClrTx/>
              <a:buFont typeface="Ericsson Hilda"/>
              <a:buChar char="●"/>
              <a:defRPr sz="2000" spc="-30">
                <a:solidFill>
                  <a:schemeClr val="tx1"/>
                </a:solidFill>
                <a:latin typeface="+mn-lt"/>
              </a:defRPr>
            </a:lvl5pPr>
            <a:lvl6pPr marL="903600" indent="-180000" algn="l">
              <a:spcBef>
                <a:spcPts val="300"/>
              </a:spcBef>
              <a:spcAft>
                <a:spcPts val="0"/>
              </a:spcAft>
              <a:buClrTx/>
              <a:buFont typeface="Ericsson Hilda"/>
              <a:buChar char="●"/>
              <a:defRPr sz="2000">
                <a:solidFill>
                  <a:schemeClr val="tx1"/>
                </a:solidFill>
                <a:latin typeface="+mn-lt"/>
              </a:defRPr>
            </a:lvl6pPr>
            <a:lvl7pPr marL="903600" indent="-180000" algn="l">
              <a:spcBef>
                <a:spcPts val="300"/>
              </a:spcBef>
              <a:spcAft>
                <a:spcPts val="0"/>
              </a:spcAft>
              <a:buClrTx/>
              <a:buFont typeface="Ericsson Hilda"/>
              <a:buChar char="●"/>
              <a:defRPr sz="2000">
                <a:solidFill>
                  <a:schemeClr val="tx1"/>
                </a:solidFill>
                <a:latin typeface="+mn-lt"/>
              </a:defRPr>
            </a:lvl7pPr>
            <a:lvl8pPr marL="903600" indent="-180000" algn="l">
              <a:spcBef>
                <a:spcPts val="300"/>
              </a:spcBef>
              <a:spcAft>
                <a:spcPts val="0"/>
              </a:spcAft>
              <a:buClrTx/>
              <a:buFont typeface="Ericsson Hilda"/>
              <a:buChar char="●"/>
              <a:defRPr sz="2000">
                <a:solidFill>
                  <a:schemeClr val="tx1"/>
                </a:solidFill>
                <a:latin typeface="+mn-lt"/>
              </a:defRPr>
            </a:lvl8pPr>
            <a:lvl9pPr marL="903600" indent="-180000" algn="l">
              <a:spcBef>
                <a:spcPts val="300"/>
              </a:spcBef>
              <a:spcAft>
                <a:spcPts val="0"/>
              </a:spcAft>
              <a:buClrTx/>
              <a:buFont typeface="Ericsson Hilda"/>
              <a:buChar char="●"/>
              <a:defRPr sz="2000">
                <a:solidFill>
                  <a:schemeClr val="tx1"/>
                </a:solidFill>
                <a:latin typeface="+mn-lt"/>
              </a:defRPr>
            </a:lvl9pPr>
          </a:lstStyle>
          <a:p>
            <a:pPr marL="0" indent="0" algn="ctr" defTabSz="914377">
              <a:spcBef>
                <a:spcPts val="0"/>
              </a:spcBef>
              <a:buNone/>
              <a:defRPr/>
            </a:pPr>
            <a:r>
              <a:rPr lang="en-GB" sz="1200" spc="-31">
                <a:latin typeface="Ericsson Hilda"/>
              </a:rPr>
              <a:t>NFVI LAB</a:t>
            </a:r>
            <a:endParaRPr lang="en-US" sz="1600" b="1" spc="-31">
              <a:latin typeface="Ericsson Hilda"/>
            </a:endParaRPr>
          </a:p>
        </p:txBody>
      </p:sp>
      <p:sp>
        <p:nvSpPr>
          <p:cNvPr id="20" name="Rectangle 19"/>
          <p:cNvSpPr/>
          <p:nvPr/>
        </p:nvSpPr>
        <p:spPr bwMode="auto">
          <a:xfrm>
            <a:off x="3227603" y="1993853"/>
            <a:ext cx="1389264" cy="641672"/>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defRPr/>
            </a:pPr>
            <a:r>
              <a:rPr lang="en-US"/>
              <a:t>ENM</a:t>
            </a:r>
            <a:endParaRPr sz="2400"/>
          </a:p>
        </p:txBody>
      </p:sp>
      <p:cxnSp>
        <p:nvCxnSpPr>
          <p:cNvPr id="22" name="Connector: Elbow 21"/>
          <p:cNvCxnSpPr>
            <a:cxnSpLocks/>
            <a:stCxn id="49" idx="0"/>
            <a:endCxn id="20" idx="2"/>
          </p:cNvCxnSpPr>
          <p:nvPr/>
        </p:nvCxnSpPr>
        <p:spPr bwMode="auto">
          <a:xfrm rot="5400000" flipH="1" flipV="1">
            <a:off x="3027246" y="2469844"/>
            <a:ext cx="729307" cy="1060671"/>
          </a:xfrm>
          <a:prstGeom prst="bentConnector3">
            <a:avLst>
              <a:gd name="adj1" fmla="val 50000"/>
            </a:avLst>
          </a:prstGeom>
          <a:noFill/>
          <a:ln w="3175" algn="ctr">
            <a:solidFill>
              <a:schemeClr val="tx1"/>
            </a:solidFill>
            <a:prstDash val="dash"/>
            <a:round/>
            <a:headEnd/>
            <a:tailEnd/>
          </a:ln>
        </p:spPr>
      </p:cxnSp>
      <p:cxnSp>
        <p:nvCxnSpPr>
          <p:cNvPr id="26" name="Connector: Elbow 25"/>
          <p:cNvCxnSpPr>
            <a:cxnSpLocks/>
            <a:endCxn id="20" idx="3"/>
          </p:cNvCxnSpPr>
          <p:nvPr/>
        </p:nvCxnSpPr>
        <p:spPr bwMode="auto">
          <a:xfrm rot="10800000">
            <a:off x="4616867" y="2314691"/>
            <a:ext cx="2012704" cy="1456715"/>
          </a:xfrm>
          <a:prstGeom prst="bentConnector3">
            <a:avLst>
              <a:gd name="adj1" fmla="val 37954"/>
            </a:avLst>
          </a:prstGeom>
          <a:noFill/>
          <a:ln w="3175" algn="ctr">
            <a:solidFill>
              <a:schemeClr val="tx1"/>
            </a:solidFill>
            <a:prstDash val="dash"/>
            <a:round/>
            <a:headEnd/>
            <a:tailEnd/>
          </a:ln>
        </p:spPr>
      </p:cxnSp>
      <p:cxnSp>
        <p:nvCxnSpPr>
          <p:cNvPr id="30" name="Connector: Elbow 29"/>
          <p:cNvCxnSpPr>
            <a:cxnSpLocks/>
            <a:stCxn id="113" idx="2"/>
            <a:endCxn id="20" idx="0"/>
          </p:cNvCxnSpPr>
          <p:nvPr/>
        </p:nvCxnSpPr>
        <p:spPr bwMode="auto">
          <a:xfrm rot="5400000">
            <a:off x="4542195" y="577874"/>
            <a:ext cx="796019" cy="2035940"/>
          </a:xfrm>
          <a:prstGeom prst="bentConnector3">
            <a:avLst>
              <a:gd name="adj1" fmla="val 50000"/>
            </a:avLst>
          </a:prstGeom>
          <a:ln w="3175">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bwMode="auto">
          <a:xfrm>
            <a:off x="275941" y="444497"/>
            <a:ext cx="7370384" cy="291105"/>
          </a:xfrm>
          <a:prstGeom prst="rect">
            <a:avLst/>
          </a:prstGeom>
        </p:spPr>
        <p:txBody>
          <a:bodyPr wrap="square" lIns="0" tIns="0" rIns="0" bIns="0" rtlCol="0" anchor="t">
            <a:spAutoFit/>
          </a:bodyPr>
          <a:lstStyle/>
          <a:p>
            <a:pPr>
              <a:lnSpc>
                <a:spcPts val="1919"/>
              </a:lnSpc>
              <a:defRPr/>
            </a:pPr>
            <a:r>
              <a:rPr lang="en-US" sz="3200" dirty="0">
                <a:solidFill>
                  <a:srgbClr val="1D1D1F"/>
                </a:solidFill>
                <a:latin typeface="Now Heavy"/>
              </a:rPr>
              <a:t>Private 5G core</a:t>
            </a:r>
            <a:endParaRPr dirty="0"/>
          </a:p>
        </p:txBody>
      </p:sp>
      <p:pic>
        <p:nvPicPr>
          <p:cNvPr id="3" name="Picture 3"/>
          <p:cNvPicPr>
            <a:picLocks noChangeAspect="1"/>
          </p:cNvPicPr>
          <p:nvPr/>
        </p:nvPicPr>
        <p:blipFill>
          <a:blip r:embed="rId10"/>
          <a:stretch/>
        </p:blipFill>
        <p:spPr bwMode="auto">
          <a:xfrm>
            <a:off x="10200456" y="114480"/>
            <a:ext cx="1779873" cy="406049"/>
          </a:xfrm>
          <a:prstGeom prst="rect">
            <a:avLst/>
          </a:prstGeom>
        </p:spPr>
      </p:pic>
      <p:sp>
        <p:nvSpPr>
          <p:cNvPr id="15" name="Θέση υποσέλιδου 14"/>
          <p:cNvSpPr>
            <a:spLocks noGrp="1"/>
          </p:cNvSpPr>
          <p:nvPr>
            <p:ph type="ftr" sz="quarter" idx="11"/>
          </p:nvPr>
        </p:nvSpPr>
        <p:spPr bwMode="auto">
          <a:xfrm>
            <a:off x="5728987" y="6413503"/>
            <a:ext cx="4114800" cy="365125"/>
          </a:xfrm>
        </p:spPr>
        <p:txBody>
          <a:bodyPr/>
          <a:lstStyle/>
          <a:p>
            <a:pPr>
              <a:defRPr/>
            </a:pPr>
            <a:r>
              <a:rPr lang="en-US" dirty="0"/>
              <a:t>p-NET Emerging Networks &amp; Applications, May 2024</a:t>
            </a:r>
            <a:endParaRPr dirty="0"/>
          </a:p>
        </p:txBody>
      </p:sp>
      <p:cxnSp>
        <p:nvCxnSpPr>
          <p:cNvPr id="24" name="Ευθεία γραμμή σύνδεσης 23"/>
          <p:cNvCxnSpPr>
            <a:cxnSpLocks/>
          </p:cNvCxnSpPr>
          <p:nvPr/>
        </p:nvCxnSpPr>
        <p:spPr bwMode="auto">
          <a:xfrm>
            <a:off x="227699" y="720855"/>
            <a:ext cx="4474096"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4" name="Picture 13"/>
          <p:cNvPicPr>
            <a:picLocks noChangeAspect="1"/>
          </p:cNvPicPr>
          <p:nvPr/>
        </p:nvPicPr>
        <p:blipFill>
          <a:blip r:embed="rId3"/>
          <a:stretch/>
        </p:blipFill>
        <p:spPr bwMode="auto">
          <a:xfrm>
            <a:off x="4510757" y="4940712"/>
            <a:ext cx="3048000" cy="1719072"/>
          </a:xfrm>
          <a:prstGeom prst="rect">
            <a:avLst/>
          </a:prstGeom>
        </p:spPr>
      </p:pic>
      <p:pic>
        <p:nvPicPr>
          <p:cNvPr id="12" name="Picture 11"/>
          <p:cNvPicPr>
            <a:picLocks noChangeAspect="1"/>
          </p:cNvPicPr>
          <p:nvPr/>
        </p:nvPicPr>
        <p:blipFill>
          <a:blip r:embed="rId4"/>
          <a:stretch/>
        </p:blipFill>
        <p:spPr bwMode="auto">
          <a:xfrm>
            <a:off x="8134099" y="3169881"/>
            <a:ext cx="4028979" cy="2267444"/>
          </a:xfrm>
          <a:prstGeom prst="rect">
            <a:avLst/>
          </a:prstGeom>
        </p:spPr>
      </p:pic>
      <p:sp>
        <p:nvSpPr>
          <p:cNvPr id="102" name="Rectangle 101"/>
          <p:cNvSpPr/>
          <p:nvPr/>
        </p:nvSpPr>
        <p:spPr bwMode="auto">
          <a:xfrm>
            <a:off x="3861764" y="1899590"/>
            <a:ext cx="1989117" cy="20003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1" name="Rectangle 100"/>
          <p:cNvSpPr/>
          <p:nvPr/>
        </p:nvSpPr>
        <p:spPr bwMode="auto">
          <a:xfrm>
            <a:off x="705873" y="3976139"/>
            <a:ext cx="3564688" cy="216310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 name="Rectangle 2"/>
          <p:cNvSpPr/>
          <p:nvPr/>
        </p:nvSpPr>
        <p:spPr bwMode="auto">
          <a:xfrm>
            <a:off x="705873" y="1906387"/>
            <a:ext cx="3108627" cy="2000383"/>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223" name="Picture 222"/>
          <p:cNvPicPr>
            <a:picLocks noChangeAspect="1"/>
          </p:cNvPicPr>
          <p:nvPr/>
        </p:nvPicPr>
        <p:blipFill>
          <a:blip r:embed="rId5">
            <a:clrChange>
              <a:clrFrom>
                <a:srgbClr val="FFFFFF"/>
              </a:clrFrom>
              <a:clrTo>
                <a:srgbClr val="FFFFFF">
                  <a:alpha val="0"/>
                </a:srgbClr>
              </a:clrTo>
            </a:clrChange>
          </a:blip>
          <a:stretch/>
        </p:blipFill>
        <p:spPr bwMode="auto">
          <a:xfrm>
            <a:off x="2270911" y="2931494"/>
            <a:ext cx="563443" cy="365593"/>
          </a:xfrm>
          <a:prstGeom prst="rect">
            <a:avLst/>
          </a:prstGeom>
        </p:spPr>
      </p:pic>
      <p:cxnSp>
        <p:nvCxnSpPr>
          <p:cNvPr id="82" name="Straight Connector 81"/>
          <p:cNvCxnSpPr>
            <a:cxnSpLocks/>
          </p:cNvCxnSpPr>
          <p:nvPr/>
        </p:nvCxnSpPr>
        <p:spPr bwMode="auto">
          <a:xfrm>
            <a:off x="3874869" y="5172041"/>
            <a:ext cx="0" cy="6139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 name="Straight Connector 189"/>
          <p:cNvCxnSpPr>
            <a:cxnSpLocks/>
          </p:cNvCxnSpPr>
          <p:nvPr/>
        </p:nvCxnSpPr>
        <p:spPr bwMode="auto">
          <a:xfrm>
            <a:off x="1412662" y="3521143"/>
            <a:ext cx="373143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bwMode="auto">
          <a:xfrm>
            <a:off x="1794695" y="4754152"/>
            <a:ext cx="658212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bwMode="auto">
          <a:xfrm>
            <a:off x="1947095" y="4586613"/>
            <a:ext cx="0" cy="160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a:cxnSpLocks/>
          </p:cNvCxnSpPr>
          <p:nvPr/>
        </p:nvCxnSpPr>
        <p:spPr bwMode="auto">
          <a:xfrm>
            <a:off x="2120925" y="4589932"/>
            <a:ext cx="0" cy="160939"/>
          </a:xfrm>
          <a:prstGeom prst="line">
            <a:avLst/>
          </a:prstGeom>
        </p:spPr>
        <p:style>
          <a:lnRef idx="1">
            <a:schemeClr val="accent1"/>
          </a:lnRef>
          <a:fillRef idx="0">
            <a:schemeClr val="accent1"/>
          </a:fillRef>
          <a:effectRef idx="0">
            <a:schemeClr val="accent1"/>
          </a:effectRef>
          <a:fontRef idx="minor">
            <a:schemeClr val="tx1"/>
          </a:fontRef>
        </p:style>
      </p:cxnSp>
      <p:pic>
        <p:nvPicPr>
          <p:cNvPr id="65" name="Picture 64" descr="Icon&#10;&#10;Description automatically generated"/>
          <p:cNvPicPr>
            <a:picLocks noChangeAspect="1"/>
          </p:cNvPicPr>
          <p:nvPr/>
        </p:nvPicPr>
        <p:blipFill>
          <a:blip r:embed="rId6"/>
          <a:stretch/>
        </p:blipFill>
        <p:spPr bwMode="auto">
          <a:xfrm>
            <a:off x="3664581" y="5690447"/>
            <a:ext cx="408337" cy="279232"/>
          </a:xfrm>
          <a:prstGeom prst="rect">
            <a:avLst/>
          </a:prstGeom>
        </p:spPr>
      </p:pic>
      <p:cxnSp>
        <p:nvCxnSpPr>
          <p:cNvPr id="79" name="Straight Connector 78"/>
          <p:cNvCxnSpPr>
            <a:cxnSpLocks/>
          </p:cNvCxnSpPr>
          <p:nvPr/>
        </p:nvCxnSpPr>
        <p:spPr bwMode="auto">
          <a:xfrm>
            <a:off x="2302901" y="4592743"/>
            <a:ext cx="0" cy="160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a:cxnSpLocks/>
          </p:cNvCxnSpPr>
          <p:nvPr/>
        </p:nvCxnSpPr>
        <p:spPr bwMode="auto">
          <a:xfrm>
            <a:off x="3017667" y="3925562"/>
            <a:ext cx="0" cy="752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p:cNvCxnSpPr>
          <p:nvPr/>
        </p:nvCxnSpPr>
        <p:spPr bwMode="auto">
          <a:xfrm flipH="1">
            <a:off x="3466841" y="5830063"/>
            <a:ext cx="197739" cy="0"/>
          </a:xfrm>
          <a:prstGeom prst="line">
            <a:avLst/>
          </a:prstGeom>
        </p:spPr>
        <p:style>
          <a:lnRef idx="1">
            <a:schemeClr val="accent1"/>
          </a:lnRef>
          <a:fillRef idx="0">
            <a:schemeClr val="accent1"/>
          </a:fillRef>
          <a:effectRef idx="0">
            <a:schemeClr val="accent1"/>
          </a:effectRef>
          <a:fontRef idx="minor">
            <a:schemeClr val="tx1"/>
          </a:fontRef>
        </p:style>
      </p:cxnSp>
      <p:sp>
        <p:nvSpPr>
          <p:cNvPr id="87" name="Cloud 86"/>
          <p:cNvSpPr/>
          <p:nvPr/>
        </p:nvSpPr>
        <p:spPr bwMode="auto">
          <a:xfrm>
            <a:off x="2824203" y="5671594"/>
            <a:ext cx="632662" cy="361063"/>
          </a:xfrm>
          <a:prstGeom prst="cloud">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950">
                <a:solidFill>
                  <a:schemeClr val="tx1"/>
                </a:solidFill>
              </a:rPr>
              <a:t>Internet</a:t>
            </a:r>
            <a:endParaRPr/>
          </a:p>
        </p:txBody>
      </p:sp>
      <p:sp>
        <p:nvSpPr>
          <p:cNvPr id="88" name="TextBox 87"/>
          <p:cNvSpPr txBox="1"/>
          <p:nvPr/>
        </p:nvSpPr>
        <p:spPr bwMode="auto">
          <a:xfrm>
            <a:off x="2957025" y="4318198"/>
            <a:ext cx="397866" cy="317908"/>
          </a:xfrm>
          <a:prstGeom prst="rect">
            <a:avLst/>
          </a:prstGeom>
          <a:noFill/>
        </p:spPr>
        <p:txBody>
          <a:bodyPr wrap="square" rtlCol="0">
            <a:spAutoFit/>
          </a:bodyPr>
          <a:lstStyle/>
          <a:p>
            <a:pPr>
              <a:defRPr/>
            </a:pPr>
            <a:r>
              <a:rPr lang="en-US" sz="750"/>
              <a:t>80 Gb</a:t>
            </a:r>
            <a:endParaRPr/>
          </a:p>
        </p:txBody>
      </p:sp>
      <p:sp>
        <p:nvSpPr>
          <p:cNvPr id="89" name="TextBox 88"/>
          <p:cNvSpPr txBox="1"/>
          <p:nvPr/>
        </p:nvSpPr>
        <p:spPr bwMode="auto">
          <a:xfrm>
            <a:off x="1621805" y="4586614"/>
            <a:ext cx="410690" cy="205120"/>
          </a:xfrm>
          <a:prstGeom prst="rect">
            <a:avLst/>
          </a:prstGeom>
          <a:noFill/>
        </p:spPr>
        <p:txBody>
          <a:bodyPr wrap="none" rtlCol="0">
            <a:spAutoFit/>
          </a:bodyPr>
          <a:lstStyle/>
          <a:p>
            <a:pPr>
              <a:defRPr/>
            </a:pPr>
            <a:r>
              <a:rPr lang="en-US" sz="750"/>
              <a:t>10 Gb</a:t>
            </a:r>
            <a:endParaRPr/>
          </a:p>
        </p:txBody>
      </p:sp>
      <p:pic>
        <p:nvPicPr>
          <p:cNvPr id="94" name="Picture 93" descr="Shape, arrow&#10;&#10;Description automatically generated"/>
          <p:cNvPicPr>
            <a:picLocks noChangeAspect="1"/>
          </p:cNvPicPr>
          <p:nvPr/>
        </p:nvPicPr>
        <p:blipFill>
          <a:blip r:embed="rId7"/>
          <a:stretch/>
        </p:blipFill>
        <p:spPr bwMode="auto">
          <a:xfrm>
            <a:off x="2735481" y="4540537"/>
            <a:ext cx="459987" cy="459987"/>
          </a:xfrm>
          <a:prstGeom prst="rect">
            <a:avLst/>
          </a:prstGeom>
        </p:spPr>
      </p:pic>
      <p:pic>
        <p:nvPicPr>
          <p:cNvPr id="96" name="Picture 95" descr="A picture containing logo&#10;&#10;Description automatically generated"/>
          <p:cNvPicPr>
            <a:picLocks noChangeAspect="1"/>
          </p:cNvPicPr>
          <p:nvPr/>
        </p:nvPicPr>
        <p:blipFill>
          <a:blip r:embed="rId8"/>
          <a:stretch/>
        </p:blipFill>
        <p:spPr bwMode="auto">
          <a:xfrm>
            <a:off x="2735482" y="4897624"/>
            <a:ext cx="397933" cy="211401"/>
          </a:xfrm>
          <a:prstGeom prst="rect">
            <a:avLst/>
          </a:prstGeom>
        </p:spPr>
      </p:pic>
      <p:cxnSp>
        <p:nvCxnSpPr>
          <p:cNvPr id="189" name="Straight Connector 188"/>
          <p:cNvCxnSpPr>
            <a:cxnSpLocks/>
          </p:cNvCxnSpPr>
          <p:nvPr/>
        </p:nvCxnSpPr>
        <p:spPr bwMode="auto">
          <a:xfrm>
            <a:off x="3124555" y="5172040"/>
            <a:ext cx="4441796"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Picture 21" descr="Icon&#10;&#10;Description automatically generated"/>
          <p:cNvPicPr>
            <a:picLocks noChangeAspect="1"/>
          </p:cNvPicPr>
          <p:nvPr/>
        </p:nvPicPr>
        <p:blipFill>
          <a:blip r:embed="rId9"/>
          <a:stretch/>
        </p:blipFill>
        <p:spPr bwMode="auto">
          <a:xfrm>
            <a:off x="2819053" y="3598907"/>
            <a:ext cx="322235" cy="322235"/>
          </a:xfrm>
          <a:prstGeom prst="rect">
            <a:avLst/>
          </a:prstGeom>
        </p:spPr>
      </p:pic>
      <p:sp>
        <p:nvSpPr>
          <p:cNvPr id="167" name="TextBox 166"/>
          <p:cNvSpPr txBox="1"/>
          <p:nvPr/>
        </p:nvSpPr>
        <p:spPr bwMode="auto">
          <a:xfrm>
            <a:off x="254712" y="6450096"/>
            <a:ext cx="3027659" cy="338554"/>
          </a:xfrm>
          <a:prstGeom prst="rect">
            <a:avLst/>
          </a:prstGeom>
          <a:noFill/>
        </p:spPr>
        <p:txBody>
          <a:bodyPr wrap="square">
            <a:spAutoFit/>
          </a:bodyPr>
          <a:lstStyle/>
          <a:p>
            <a:pPr>
              <a:defRPr/>
            </a:pPr>
            <a:r>
              <a:rPr lang="en-US" sz="1600" u="sng">
                <a:solidFill>
                  <a:schemeClr val="accent2"/>
                </a:solidFill>
                <a:hlinkClick r:id="rId10" tooltip="https://wiki.patras5g.eu/"/>
              </a:rPr>
              <a:t>https://wiki.patras5g.eu/</a:t>
            </a:r>
            <a:r>
              <a:rPr lang="en-US" sz="1600">
                <a:solidFill>
                  <a:schemeClr val="accent2"/>
                </a:solidFill>
              </a:rPr>
              <a:t> </a:t>
            </a:r>
            <a:endParaRPr sz="2400">
              <a:solidFill>
                <a:schemeClr val="accent2"/>
              </a:solidFill>
            </a:endParaRPr>
          </a:p>
        </p:txBody>
      </p:sp>
      <p:pic>
        <p:nvPicPr>
          <p:cNvPr id="177" name="Picture 176" descr="Shape, arrow&#10;&#10;Description automatically generated"/>
          <p:cNvPicPr>
            <a:picLocks noChangeAspect="1"/>
          </p:cNvPicPr>
          <p:nvPr/>
        </p:nvPicPr>
        <p:blipFill>
          <a:blip r:embed="rId7"/>
          <a:stretch/>
        </p:blipFill>
        <p:spPr bwMode="auto">
          <a:xfrm>
            <a:off x="2580052" y="3290467"/>
            <a:ext cx="480451" cy="480451"/>
          </a:xfrm>
          <a:prstGeom prst="rect">
            <a:avLst/>
          </a:prstGeom>
        </p:spPr>
      </p:pic>
      <p:sp>
        <p:nvSpPr>
          <p:cNvPr id="186" name="TextBox 185"/>
          <p:cNvSpPr txBox="1"/>
          <p:nvPr/>
        </p:nvSpPr>
        <p:spPr bwMode="auto">
          <a:xfrm>
            <a:off x="3052437" y="3520371"/>
            <a:ext cx="944441" cy="430695"/>
          </a:xfrm>
          <a:prstGeom prst="rect">
            <a:avLst/>
          </a:prstGeom>
          <a:noFill/>
        </p:spPr>
        <p:txBody>
          <a:bodyPr wrap="square">
            <a:spAutoFit/>
          </a:bodyPr>
          <a:lstStyle/>
          <a:p>
            <a:pPr>
              <a:defRPr/>
            </a:pPr>
            <a:r>
              <a:rPr lang="en-US" sz="750"/>
              <a:t>Edgecore 32x 400GbE switch Tofino 2 12.8Tbps </a:t>
            </a:r>
            <a:endParaRPr sz="2400"/>
          </a:p>
        </p:txBody>
      </p:sp>
      <p:pic>
        <p:nvPicPr>
          <p:cNvPr id="19" name="Picture 18" descr="Text, icon&#10;&#10;Description automatically generated"/>
          <p:cNvPicPr>
            <a:picLocks noChangeAspect="1"/>
          </p:cNvPicPr>
          <p:nvPr/>
        </p:nvPicPr>
        <p:blipFill>
          <a:blip r:embed="rId11">
            <a:clrChange>
              <a:clrFrom>
                <a:srgbClr val="FFFFFF"/>
              </a:clrFrom>
              <a:clrTo>
                <a:srgbClr val="FFFFFF">
                  <a:alpha val="0"/>
                </a:srgbClr>
              </a:clrTo>
            </a:clrChange>
          </a:blip>
          <a:stretch/>
        </p:blipFill>
        <p:spPr bwMode="auto">
          <a:xfrm>
            <a:off x="1914502" y="3700533"/>
            <a:ext cx="637453" cy="140769"/>
          </a:xfrm>
          <a:prstGeom prst="rect">
            <a:avLst/>
          </a:prstGeom>
        </p:spPr>
      </p:pic>
      <p:pic>
        <p:nvPicPr>
          <p:cNvPr id="21" name="Picture 20"/>
          <p:cNvPicPr>
            <a:picLocks noChangeAspect="1"/>
          </p:cNvPicPr>
          <p:nvPr/>
        </p:nvPicPr>
        <p:blipFill>
          <a:blip r:embed="rId12"/>
          <a:stretch/>
        </p:blipFill>
        <p:spPr bwMode="auto">
          <a:xfrm>
            <a:off x="2583333" y="3659518"/>
            <a:ext cx="264027" cy="208063"/>
          </a:xfrm>
          <a:prstGeom prst="rect">
            <a:avLst/>
          </a:prstGeom>
        </p:spPr>
      </p:pic>
      <p:pic>
        <p:nvPicPr>
          <p:cNvPr id="197" name="Picture 196" descr="Icon&#10;&#10;Description automatically generated"/>
          <p:cNvPicPr>
            <a:picLocks noChangeAspect="1"/>
          </p:cNvPicPr>
          <p:nvPr/>
        </p:nvPicPr>
        <p:blipFill>
          <a:blip r:embed="rId9"/>
          <a:stretch/>
        </p:blipFill>
        <p:spPr bwMode="auto">
          <a:xfrm>
            <a:off x="4826501" y="3598907"/>
            <a:ext cx="322235" cy="322235"/>
          </a:xfrm>
          <a:prstGeom prst="rect">
            <a:avLst/>
          </a:prstGeom>
        </p:spPr>
      </p:pic>
      <p:pic>
        <p:nvPicPr>
          <p:cNvPr id="199" name="Picture 198" descr="Shape, arrow&#10;&#10;Description automatically generated"/>
          <p:cNvPicPr>
            <a:picLocks noChangeAspect="1"/>
          </p:cNvPicPr>
          <p:nvPr/>
        </p:nvPicPr>
        <p:blipFill>
          <a:blip r:embed="rId7"/>
          <a:stretch/>
        </p:blipFill>
        <p:spPr bwMode="auto">
          <a:xfrm>
            <a:off x="4587501" y="3290467"/>
            <a:ext cx="480451" cy="480451"/>
          </a:xfrm>
          <a:prstGeom prst="rect">
            <a:avLst/>
          </a:prstGeom>
        </p:spPr>
      </p:pic>
      <p:sp>
        <p:nvSpPr>
          <p:cNvPr id="200" name="TextBox 185"/>
          <p:cNvSpPr txBox="1"/>
          <p:nvPr/>
        </p:nvSpPr>
        <p:spPr bwMode="auto">
          <a:xfrm>
            <a:off x="5067953" y="3491400"/>
            <a:ext cx="944441" cy="430695"/>
          </a:xfrm>
          <a:prstGeom prst="rect">
            <a:avLst/>
          </a:prstGeom>
          <a:noFill/>
        </p:spPr>
        <p:txBody>
          <a:bodyPr wrap="square">
            <a:spAutoFit/>
          </a:bodyPr>
          <a:lstStyle>
            <a:defPPr>
              <a:defRPr lang="el-G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en-US" sz="750"/>
              <a:t>Edgecore 32x 400GbE switch Tofino 2 12.8Tbps </a:t>
            </a:r>
            <a:endParaRPr sz="2400"/>
          </a:p>
        </p:txBody>
      </p:sp>
      <p:pic>
        <p:nvPicPr>
          <p:cNvPr id="202" name="Picture 201"/>
          <p:cNvPicPr>
            <a:picLocks noChangeAspect="1"/>
          </p:cNvPicPr>
          <p:nvPr/>
        </p:nvPicPr>
        <p:blipFill>
          <a:blip r:embed="rId12"/>
          <a:stretch/>
        </p:blipFill>
        <p:spPr bwMode="auto">
          <a:xfrm>
            <a:off x="4590781" y="3659518"/>
            <a:ext cx="264027" cy="208063"/>
          </a:xfrm>
          <a:prstGeom prst="rect">
            <a:avLst/>
          </a:prstGeom>
        </p:spPr>
      </p:pic>
      <p:cxnSp>
        <p:nvCxnSpPr>
          <p:cNvPr id="224" name="Straight Connector 223"/>
          <p:cNvCxnSpPr>
            <a:cxnSpLocks/>
          </p:cNvCxnSpPr>
          <p:nvPr/>
        </p:nvCxnSpPr>
        <p:spPr bwMode="auto">
          <a:xfrm>
            <a:off x="1881415" y="3349666"/>
            <a:ext cx="0" cy="160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a:cxnSpLocks/>
          </p:cNvCxnSpPr>
          <p:nvPr/>
        </p:nvCxnSpPr>
        <p:spPr bwMode="auto">
          <a:xfrm>
            <a:off x="2055247" y="3352985"/>
            <a:ext cx="0" cy="160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Straight Connector 230"/>
          <p:cNvCxnSpPr>
            <a:cxnSpLocks/>
          </p:cNvCxnSpPr>
          <p:nvPr/>
        </p:nvCxnSpPr>
        <p:spPr bwMode="auto">
          <a:xfrm>
            <a:off x="2237220" y="3355797"/>
            <a:ext cx="0" cy="160939"/>
          </a:xfrm>
          <a:prstGeom prst="line">
            <a:avLst/>
          </a:prstGeom>
        </p:spPr>
        <p:style>
          <a:lnRef idx="1">
            <a:schemeClr val="accent1"/>
          </a:lnRef>
          <a:fillRef idx="0">
            <a:schemeClr val="accent1"/>
          </a:fillRef>
          <a:effectRef idx="0">
            <a:schemeClr val="accent1"/>
          </a:effectRef>
          <a:fontRef idx="minor">
            <a:schemeClr val="tx1"/>
          </a:fontRef>
        </p:style>
      </p:cxnSp>
      <p:sp>
        <p:nvSpPr>
          <p:cNvPr id="232" name="TextBox 231"/>
          <p:cNvSpPr txBox="1"/>
          <p:nvPr/>
        </p:nvSpPr>
        <p:spPr bwMode="auto">
          <a:xfrm>
            <a:off x="1561667" y="3300517"/>
            <a:ext cx="546945" cy="205120"/>
          </a:xfrm>
          <a:prstGeom prst="rect">
            <a:avLst/>
          </a:prstGeom>
          <a:noFill/>
        </p:spPr>
        <p:txBody>
          <a:bodyPr wrap="none" rtlCol="0">
            <a:spAutoFit/>
          </a:bodyPr>
          <a:lstStyle/>
          <a:p>
            <a:pPr>
              <a:defRPr/>
            </a:pPr>
            <a:r>
              <a:rPr lang="en-US" sz="750"/>
              <a:t>2x100 Gb</a:t>
            </a:r>
            <a:endParaRPr/>
          </a:p>
        </p:txBody>
      </p:sp>
      <p:sp>
        <p:nvSpPr>
          <p:cNvPr id="233" name="TextBox 232"/>
          <p:cNvSpPr txBox="1"/>
          <p:nvPr/>
        </p:nvSpPr>
        <p:spPr bwMode="auto">
          <a:xfrm>
            <a:off x="4583671" y="2737231"/>
            <a:ext cx="1288087" cy="430695"/>
          </a:xfrm>
          <a:prstGeom prst="rect">
            <a:avLst/>
          </a:prstGeom>
          <a:noFill/>
        </p:spPr>
        <p:txBody>
          <a:bodyPr wrap="square">
            <a:spAutoFit/>
          </a:bodyPr>
          <a:lstStyle/>
          <a:p>
            <a:pPr>
              <a:defRPr/>
            </a:pPr>
            <a:r>
              <a:rPr lang="en-US" sz="750" b="1"/>
              <a:t>AI Kubernetes Cluster</a:t>
            </a:r>
            <a:endParaRPr sz="2400"/>
          </a:p>
          <a:p>
            <a:pPr>
              <a:defRPr/>
            </a:pPr>
            <a:r>
              <a:rPr lang="pt-BR" sz="750"/>
              <a:t>6xNVIDIA PNY Quadro RTXA6000 48GB GDDR6</a:t>
            </a:r>
            <a:endParaRPr lang="en-US" sz="750"/>
          </a:p>
        </p:txBody>
      </p:sp>
      <p:pic>
        <p:nvPicPr>
          <p:cNvPr id="38" name="Picture 37" descr="Shape, arrow&#10;&#10;Description automatically generated"/>
          <p:cNvPicPr>
            <a:picLocks noChangeAspect="1"/>
          </p:cNvPicPr>
          <p:nvPr/>
        </p:nvPicPr>
        <p:blipFill>
          <a:blip r:embed="rId7"/>
          <a:stretch/>
        </p:blipFill>
        <p:spPr bwMode="auto">
          <a:xfrm>
            <a:off x="3324493" y="4924156"/>
            <a:ext cx="459987" cy="459987"/>
          </a:xfrm>
          <a:prstGeom prst="rect">
            <a:avLst/>
          </a:prstGeom>
        </p:spPr>
      </p:pic>
      <p:pic>
        <p:nvPicPr>
          <p:cNvPr id="39" name="Picture 38" descr="A picture containing logo&#10;&#10;Description automatically generated"/>
          <p:cNvPicPr>
            <a:picLocks noChangeAspect="1"/>
          </p:cNvPicPr>
          <p:nvPr/>
        </p:nvPicPr>
        <p:blipFill>
          <a:blip r:embed="rId8"/>
          <a:stretch/>
        </p:blipFill>
        <p:spPr bwMode="auto">
          <a:xfrm>
            <a:off x="3324492" y="5281242"/>
            <a:ext cx="397933" cy="211401"/>
          </a:xfrm>
          <a:prstGeom prst="rect">
            <a:avLst/>
          </a:prstGeom>
        </p:spPr>
      </p:pic>
      <p:sp>
        <p:nvSpPr>
          <p:cNvPr id="40" name="TextBox 39"/>
          <p:cNvSpPr txBox="1"/>
          <p:nvPr/>
        </p:nvSpPr>
        <p:spPr bwMode="auto">
          <a:xfrm>
            <a:off x="3041015" y="5126615"/>
            <a:ext cx="362600" cy="205120"/>
          </a:xfrm>
          <a:prstGeom prst="rect">
            <a:avLst/>
          </a:prstGeom>
          <a:noFill/>
        </p:spPr>
        <p:txBody>
          <a:bodyPr wrap="none" rtlCol="0">
            <a:spAutoFit/>
          </a:bodyPr>
          <a:lstStyle/>
          <a:p>
            <a:pPr>
              <a:defRPr/>
            </a:pPr>
            <a:r>
              <a:rPr lang="en-US" sz="750"/>
              <a:t>1 Gb</a:t>
            </a:r>
            <a:endParaRPr/>
          </a:p>
        </p:txBody>
      </p:sp>
      <p:pic>
        <p:nvPicPr>
          <p:cNvPr id="8" name="Picture 7"/>
          <p:cNvPicPr>
            <a:picLocks noChangeAspect="1"/>
          </p:cNvPicPr>
          <p:nvPr/>
        </p:nvPicPr>
        <p:blipFill>
          <a:blip r:embed="rId13">
            <a:clrChange>
              <a:clrFrom>
                <a:srgbClr val="FFFFFF"/>
              </a:clrFrom>
              <a:clrTo>
                <a:srgbClr val="FFFFFF">
                  <a:alpha val="0"/>
                </a:srgbClr>
              </a:clrTo>
            </a:clrChange>
          </a:blip>
          <a:stretch/>
        </p:blipFill>
        <p:spPr bwMode="auto">
          <a:xfrm>
            <a:off x="1542306" y="2683420"/>
            <a:ext cx="804855" cy="676930"/>
          </a:xfrm>
          <a:prstGeom prst="rect">
            <a:avLst/>
          </a:prstGeom>
        </p:spPr>
      </p:pic>
      <p:pic>
        <p:nvPicPr>
          <p:cNvPr id="50" name="Picture 49"/>
          <p:cNvPicPr>
            <a:picLocks noChangeAspect="1"/>
          </p:cNvPicPr>
          <p:nvPr/>
        </p:nvPicPr>
        <p:blipFill>
          <a:blip r:embed="rId13">
            <a:clrChange>
              <a:clrFrom>
                <a:srgbClr val="FFFFFF"/>
              </a:clrFrom>
              <a:clrTo>
                <a:srgbClr val="FFFFFF">
                  <a:alpha val="0"/>
                </a:srgbClr>
              </a:clrTo>
            </a:clrChange>
          </a:blip>
          <a:stretch/>
        </p:blipFill>
        <p:spPr bwMode="auto">
          <a:xfrm>
            <a:off x="1605338" y="3950413"/>
            <a:ext cx="804855" cy="676930"/>
          </a:xfrm>
          <a:prstGeom prst="rect">
            <a:avLst/>
          </a:prstGeom>
        </p:spPr>
      </p:pic>
      <p:cxnSp>
        <p:nvCxnSpPr>
          <p:cNvPr id="51" name="Straight Connector 50"/>
          <p:cNvCxnSpPr>
            <a:cxnSpLocks/>
          </p:cNvCxnSpPr>
          <p:nvPr/>
        </p:nvCxnSpPr>
        <p:spPr bwMode="auto">
          <a:xfrm>
            <a:off x="4096394" y="3349666"/>
            <a:ext cx="0" cy="160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p:nvCxnSpPr>
        <p:spPr bwMode="auto">
          <a:xfrm>
            <a:off x="4270227" y="3352985"/>
            <a:ext cx="0" cy="160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cxnSpLocks/>
          </p:cNvCxnSpPr>
          <p:nvPr/>
        </p:nvCxnSpPr>
        <p:spPr bwMode="auto">
          <a:xfrm>
            <a:off x="4452200" y="3355797"/>
            <a:ext cx="0" cy="160939"/>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bwMode="auto">
          <a:xfrm>
            <a:off x="3774141" y="3267963"/>
            <a:ext cx="546945" cy="205120"/>
          </a:xfrm>
          <a:prstGeom prst="rect">
            <a:avLst/>
          </a:prstGeom>
          <a:noFill/>
        </p:spPr>
        <p:txBody>
          <a:bodyPr wrap="none" rtlCol="0">
            <a:spAutoFit/>
          </a:bodyPr>
          <a:lstStyle/>
          <a:p>
            <a:pPr>
              <a:defRPr/>
            </a:pPr>
            <a:r>
              <a:rPr lang="en-US" sz="750"/>
              <a:t>2x100 Gb</a:t>
            </a:r>
            <a:endParaRPr/>
          </a:p>
        </p:txBody>
      </p:sp>
      <p:pic>
        <p:nvPicPr>
          <p:cNvPr id="58" name="Picture 57"/>
          <p:cNvPicPr>
            <a:picLocks noChangeAspect="1"/>
          </p:cNvPicPr>
          <p:nvPr/>
        </p:nvPicPr>
        <p:blipFill>
          <a:blip r:embed="rId13">
            <a:clrChange>
              <a:clrFrom>
                <a:srgbClr val="FFFFFF"/>
              </a:clrFrom>
              <a:clrTo>
                <a:srgbClr val="FFFFFF">
                  <a:alpha val="0"/>
                </a:srgbClr>
              </a:clrTo>
            </a:clrChange>
            <a:duotone>
              <a:schemeClr val="accent1">
                <a:shade val="45000"/>
                <a:satMod val="135000"/>
              </a:schemeClr>
              <a:prstClr val="white"/>
            </a:duotone>
          </a:blip>
          <a:stretch/>
        </p:blipFill>
        <p:spPr bwMode="auto">
          <a:xfrm>
            <a:off x="3852153" y="2684197"/>
            <a:ext cx="804855" cy="676930"/>
          </a:xfrm>
          <a:prstGeom prst="rect">
            <a:avLst/>
          </a:prstGeom>
        </p:spPr>
      </p:pic>
      <p:sp>
        <p:nvSpPr>
          <p:cNvPr id="59" name="TextBox 58"/>
          <p:cNvSpPr txBox="1"/>
          <p:nvPr/>
        </p:nvSpPr>
        <p:spPr bwMode="auto">
          <a:xfrm>
            <a:off x="666663" y="2793329"/>
            <a:ext cx="982480" cy="881843"/>
          </a:xfrm>
          <a:prstGeom prst="rect">
            <a:avLst/>
          </a:prstGeom>
          <a:noFill/>
        </p:spPr>
        <p:txBody>
          <a:bodyPr wrap="square">
            <a:spAutoFit/>
          </a:bodyPr>
          <a:lstStyle/>
          <a:p>
            <a:pPr algn="r">
              <a:defRPr/>
            </a:pPr>
            <a:endParaRPr lang="en-US" sz="750" b="1"/>
          </a:p>
          <a:p>
            <a:pPr algn="r">
              <a:defRPr/>
            </a:pPr>
            <a:r>
              <a:rPr lang="en-US" sz="750"/>
              <a:t>512 Cores XEON Gold</a:t>
            </a:r>
            <a:endParaRPr sz="2400"/>
          </a:p>
          <a:p>
            <a:pPr algn="r">
              <a:defRPr/>
            </a:pPr>
            <a:r>
              <a:rPr lang="en-US" sz="750"/>
              <a:t>2TB RAM</a:t>
            </a:r>
            <a:endParaRPr sz="2400"/>
          </a:p>
          <a:p>
            <a:pPr algn="r">
              <a:defRPr/>
            </a:pPr>
            <a:r>
              <a:rPr lang="en-US" sz="750"/>
              <a:t>2x100GbE INTEL NICs</a:t>
            </a:r>
            <a:endParaRPr sz="2400"/>
          </a:p>
          <a:p>
            <a:pPr algn="r">
              <a:defRPr/>
            </a:pPr>
            <a:endParaRPr lang="en-US" sz="750" b="1"/>
          </a:p>
        </p:txBody>
      </p:sp>
      <p:pic>
        <p:nvPicPr>
          <p:cNvPr id="60" name="Picture 59"/>
          <p:cNvPicPr>
            <a:picLocks noChangeAspect="1"/>
          </p:cNvPicPr>
          <p:nvPr/>
        </p:nvPicPr>
        <p:blipFill>
          <a:blip r:embed="rId14"/>
          <a:stretch/>
        </p:blipFill>
        <p:spPr bwMode="auto">
          <a:xfrm>
            <a:off x="986536" y="2628724"/>
            <a:ext cx="589681" cy="285013"/>
          </a:xfrm>
          <a:prstGeom prst="rect">
            <a:avLst/>
          </a:prstGeom>
          <a:ln>
            <a:noFill/>
          </a:ln>
          <a:effectLst/>
        </p:spPr>
      </p:pic>
      <p:pic>
        <p:nvPicPr>
          <p:cNvPr id="61" name="Picture 60" descr="A close up of a logo&#10;&#10;Description automatically generated"/>
          <p:cNvPicPr>
            <a:picLocks noChangeAspect="1"/>
          </p:cNvPicPr>
          <p:nvPr/>
        </p:nvPicPr>
        <p:blipFill>
          <a:blip r:embed="rId15"/>
          <a:stretch/>
        </p:blipFill>
        <p:spPr bwMode="auto">
          <a:xfrm>
            <a:off x="4657007" y="2583470"/>
            <a:ext cx="758199" cy="163757"/>
          </a:xfrm>
          <a:prstGeom prst="rect">
            <a:avLst/>
          </a:prstGeom>
          <a:ln>
            <a:noFill/>
          </a:ln>
          <a:effectLst/>
        </p:spPr>
      </p:pic>
      <p:cxnSp>
        <p:nvCxnSpPr>
          <p:cNvPr id="62" name="Straight Connector 61"/>
          <p:cNvCxnSpPr>
            <a:cxnSpLocks/>
          </p:cNvCxnSpPr>
          <p:nvPr/>
        </p:nvCxnSpPr>
        <p:spPr bwMode="auto">
          <a:xfrm>
            <a:off x="3530478" y="4754152"/>
            <a:ext cx="0" cy="265555"/>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bwMode="auto">
          <a:xfrm>
            <a:off x="527267" y="4314811"/>
            <a:ext cx="1078080" cy="317908"/>
          </a:xfrm>
          <a:prstGeom prst="rect">
            <a:avLst/>
          </a:prstGeom>
          <a:noFill/>
        </p:spPr>
        <p:txBody>
          <a:bodyPr wrap="square">
            <a:spAutoFit/>
          </a:bodyPr>
          <a:lstStyle/>
          <a:p>
            <a:pPr algn="r">
              <a:defRPr/>
            </a:pPr>
            <a:r>
              <a:rPr lang="en-US" sz="750"/>
              <a:t>450 Cores XEON Gold </a:t>
            </a:r>
            <a:endParaRPr sz="2400"/>
          </a:p>
          <a:p>
            <a:pPr algn="r">
              <a:defRPr/>
            </a:pPr>
            <a:r>
              <a:rPr lang="en-US" sz="750"/>
              <a:t>1.5 TB of RAM</a:t>
            </a:r>
            <a:endParaRPr lang="en-US" sz="750" b="1"/>
          </a:p>
        </p:txBody>
      </p:sp>
      <p:pic>
        <p:nvPicPr>
          <p:cNvPr id="64" name="Picture 63"/>
          <p:cNvPicPr>
            <a:picLocks noChangeAspect="1"/>
          </p:cNvPicPr>
          <p:nvPr/>
        </p:nvPicPr>
        <p:blipFill>
          <a:blip r:embed="rId14"/>
          <a:stretch/>
        </p:blipFill>
        <p:spPr bwMode="auto">
          <a:xfrm>
            <a:off x="943977" y="4065376"/>
            <a:ext cx="589681" cy="285013"/>
          </a:xfrm>
          <a:prstGeom prst="rect">
            <a:avLst/>
          </a:prstGeom>
          <a:ln>
            <a:noFill/>
          </a:ln>
          <a:effectLst/>
        </p:spPr>
      </p:pic>
      <p:cxnSp>
        <p:nvCxnSpPr>
          <p:cNvPr id="68" name="Straight Connector 67"/>
          <p:cNvCxnSpPr>
            <a:cxnSpLocks/>
          </p:cNvCxnSpPr>
          <p:nvPr/>
        </p:nvCxnSpPr>
        <p:spPr bwMode="auto">
          <a:xfrm>
            <a:off x="8304812" y="3950413"/>
            <a:ext cx="0" cy="7971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165"/>
          <p:cNvCxnSpPr>
            <a:cxnSpLocks/>
          </p:cNvCxnSpPr>
          <p:nvPr/>
        </p:nvCxnSpPr>
        <p:spPr bwMode="auto">
          <a:xfrm>
            <a:off x="4776421" y="5172041"/>
            <a:ext cx="0" cy="212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167"/>
          <p:cNvCxnSpPr>
            <a:cxnSpLocks/>
          </p:cNvCxnSpPr>
          <p:nvPr/>
        </p:nvCxnSpPr>
        <p:spPr bwMode="auto">
          <a:xfrm>
            <a:off x="5352485" y="5172041"/>
            <a:ext cx="0" cy="212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p:cNvCxnSpPr>
            <a:cxnSpLocks/>
          </p:cNvCxnSpPr>
          <p:nvPr/>
        </p:nvCxnSpPr>
        <p:spPr bwMode="auto">
          <a:xfrm>
            <a:off x="5843420" y="5175190"/>
            <a:ext cx="0" cy="212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p:cNvCxnSpPr>
            <a:cxnSpLocks/>
          </p:cNvCxnSpPr>
          <p:nvPr/>
        </p:nvCxnSpPr>
        <p:spPr bwMode="auto">
          <a:xfrm>
            <a:off x="6360596" y="5175191"/>
            <a:ext cx="0" cy="1514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170"/>
          <p:cNvCxnSpPr>
            <a:cxnSpLocks/>
          </p:cNvCxnSpPr>
          <p:nvPr/>
        </p:nvCxnSpPr>
        <p:spPr bwMode="auto">
          <a:xfrm>
            <a:off x="6792645" y="5164475"/>
            <a:ext cx="0" cy="2121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Connector 171"/>
          <p:cNvCxnSpPr>
            <a:cxnSpLocks/>
          </p:cNvCxnSpPr>
          <p:nvPr/>
        </p:nvCxnSpPr>
        <p:spPr bwMode="auto">
          <a:xfrm>
            <a:off x="7223123" y="5172040"/>
            <a:ext cx="0" cy="154629"/>
          </a:xfrm>
          <a:prstGeom prst="line">
            <a:avLst/>
          </a:prstGeom>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bwMode="auto">
          <a:xfrm>
            <a:off x="5831286" y="6508877"/>
            <a:ext cx="787395" cy="256545"/>
          </a:xfrm>
          <a:prstGeom prst="rect">
            <a:avLst/>
          </a:prstGeom>
          <a:noFill/>
        </p:spPr>
        <p:txBody>
          <a:bodyPr wrap="none" rtlCol="0">
            <a:spAutoFit/>
          </a:bodyPr>
          <a:lstStyle/>
          <a:p>
            <a:pPr>
              <a:defRPr/>
            </a:pPr>
            <a:r>
              <a:rPr lang="en-US" sz="1050"/>
              <a:t>5G NR (SA)</a:t>
            </a:r>
            <a:endParaRPr/>
          </a:p>
        </p:txBody>
      </p:sp>
      <p:sp>
        <p:nvSpPr>
          <p:cNvPr id="174" name="Freeform: Shape 173"/>
          <p:cNvSpPr/>
          <p:nvPr/>
        </p:nvSpPr>
        <p:spPr bwMode="auto">
          <a:xfrm>
            <a:off x="4588640" y="6508875"/>
            <a:ext cx="3027659" cy="189780"/>
          </a:xfrm>
          <a:custGeom>
            <a:avLst/>
            <a:gdLst>
              <a:gd name="connsiteX0" fmla="*/ 0 w 2838091"/>
              <a:gd name="connsiteY0" fmla="*/ 0 h 189781"/>
              <a:gd name="connsiteX1" fmla="*/ 0 w 2838091"/>
              <a:gd name="connsiteY1" fmla="*/ 189781 h 189781"/>
              <a:gd name="connsiteX2" fmla="*/ 2838091 w 2838091"/>
              <a:gd name="connsiteY2" fmla="*/ 189781 h 189781"/>
              <a:gd name="connsiteX3" fmla="*/ 2838091 w 2838091"/>
              <a:gd name="connsiteY3" fmla="*/ 34506 h 189781"/>
            </a:gdLst>
            <a:ahLst/>
            <a:cxnLst>
              <a:cxn ang="0">
                <a:pos x="connsiteX0" y="connsiteY0"/>
              </a:cxn>
              <a:cxn ang="0">
                <a:pos x="connsiteX1" y="connsiteY1"/>
              </a:cxn>
              <a:cxn ang="0">
                <a:pos x="connsiteX2" y="connsiteY2"/>
              </a:cxn>
              <a:cxn ang="0">
                <a:pos x="connsiteX3" y="connsiteY3"/>
              </a:cxn>
            </a:cxnLst>
            <a:rect l="l" t="t" r="r" b="b"/>
            <a:pathLst>
              <a:path w="2838091" h="189781" extrusionOk="0">
                <a:moveTo>
                  <a:pt x="0" y="0"/>
                </a:moveTo>
                <a:lnTo>
                  <a:pt x="0" y="189781"/>
                </a:lnTo>
                <a:lnTo>
                  <a:pt x="2838091" y="189781"/>
                </a:lnTo>
                <a:lnTo>
                  <a:pt x="2838091" y="34506"/>
                </a:lnTo>
              </a:path>
            </a:pathLst>
          </a:custGeom>
          <a:noFill/>
          <a:ln w="6350">
            <a:solidFill>
              <a:srgbClr val="4472C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36" name="Rectangle 235"/>
          <p:cNvSpPr/>
          <p:nvPr/>
        </p:nvSpPr>
        <p:spPr bwMode="auto">
          <a:xfrm>
            <a:off x="726232" y="1928853"/>
            <a:ext cx="3045133" cy="1414499"/>
          </a:xfrm>
          <a:prstGeom prst="rect">
            <a:avLst/>
          </a:prstGeom>
          <a:noFill/>
          <a:ln w="31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grpSp>
        <p:nvGrpSpPr>
          <p:cNvPr id="72" name="Group 71"/>
          <p:cNvGrpSpPr/>
          <p:nvPr/>
        </p:nvGrpSpPr>
        <p:grpSpPr bwMode="auto">
          <a:xfrm>
            <a:off x="2163957" y="1992467"/>
            <a:ext cx="903401" cy="659399"/>
            <a:chOff x="3824447" y="731036"/>
            <a:chExt cx="903401" cy="659399"/>
          </a:xfrm>
        </p:grpSpPr>
        <p:sp>
          <p:nvSpPr>
            <p:cNvPr id="241" name="Rectangle 240"/>
            <p:cNvSpPr/>
            <p:nvPr/>
          </p:nvSpPr>
          <p:spPr bwMode="auto">
            <a:xfrm>
              <a:off x="3824447" y="731036"/>
              <a:ext cx="903401" cy="616327"/>
            </a:xfrm>
            <a:prstGeom prst="rect">
              <a:avLst/>
            </a:prstGeom>
            <a:solidFill>
              <a:schemeClr val="bg1"/>
            </a:solidFill>
            <a:ln w="31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242" name="Picture 241" descr="A close up of a logo&#10;&#10;Description automatically generated"/>
            <p:cNvPicPr>
              <a:picLocks noChangeAspect="1"/>
            </p:cNvPicPr>
            <p:nvPr/>
          </p:nvPicPr>
          <p:blipFill>
            <a:blip r:embed="rId15"/>
            <a:stretch/>
          </p:blipFill>
          <p:spPr bwMode="auto">
            <a:xfrm>
              <a:off x="3907403" y="807691"/>
              <a:ext cx="758199" cy="163757"/>
            </a:xfrm>
            <a:prstGeom prst="rect">
              <a:avLst/>
            </a:prstGeom>
            <a:ln>
              <a:noFill/>
            </a:ln>
            <a:effectLst/>
          </p:spPr>
        </p:pic>
        <p:pic>
          <p:nvPicPr>
            <p:cNvPr id="243" name="Picture 242"/>
            <p:cNvPicPr>
              <a:picLocks noChangeAspect="1"/>
            </p:cNvPicPr>
            <p:nvPr/>
          </p:nvPicPr>
          <p:blipFill>
            <a:blip r:embed="rId16"/>
            <a:stretch/>
          </p:blipFill>
          <p:spPr bwMode="auto">
            <a:xfrm>
              <a:off x="3868748" y="959565"/>
              <a:ext cx="430870" cy="430870"/>
            </a:xfrm>
            <a:prstGeom prst="rect">
              <a:avLst/>
            </a:prstGeom>
          </p:spPr>
        </p:pic>
      </p:grpSp>
      <p:pic>
        <p:nvPicPr>
          <p:cNvPr id="247" name="Picture 246" descr="Logo&#10;&#10;Description automatically generated"/>
          <p:cNvPicPr>
            <a:picLocks noChangeAspect="1"/>
          </p:cNvPicPr>
          <p:nvPr/>
        </p:nvPicPr>
        <p:blipFill>
          <a:blip r:embed="rId17"/>
          <a:stretch/>
        </p:blipFill>
        <p:spPr bwMode="auto">
          <a:xfrm>
            <a:off x="2311241" y="2738430"/>
            <a:ext cx="655775" cy="167292"/>
          </a:xfrm>
          <a:prstGeom prst="rect">
            <a:avLst/>
          </a:prstGeom>
        </p:spPr>
      </p:pic>
      <p:pic>
        <p:nvPicPr>
          <p:cNvPr id="248" name="Picture 247" descr="Icon&#10;&#10;Description automatically generated"/>
          <p:cNvPicPr>
            <a:picLocks noChangeAspect="1"/>
          </p:cNvPicPr>
          <p:nvPr/>
        </p:nvPicPr>
        <p:blipFill>
          <a:blip r:embed="rId18"/>
          <a:stretch/>
        </p:blipFill>
        <p:spPr bwMode="auto">
          <a:xfrm>
            <a:off x="2839441" y="2974068"/>
            <a:ext cx="233784" cy="233784"/>
          </a:xfrm>
          <a:prstGeom prst="rect">
            <a:avLst/>
          </a:prstGeom>
        </p:spPr>
      </p:pic>
      <p:grpSp>
        <p:nvGrpSpPr>
          <p:cNvPr id="249" name="Group 248"/>
          <p:cNvGrpSpPr/>
          <p:nvPr/>
        </p:nvGrpSpPr>
        <p:grpSpPr bwMode="auto">
          <a:xfrm>
            <a:off x="2115180" y="2039694"/>
            <a:ext cx="903401" cy="659399"/>
            <a:chOff x="3824447" y="731036"/>
            <a:chExt cx="903401" cy="659399"/>
          </a:xfrm>
        </p:grpSpPr>
        <p:sp>
          <p:nvSpPr>
            <p:cNvPr id="250" name="Rectangle 249"/>
            <p:cNvSpPr/>
            <p:nvPr/>
          </p:nvSpPr>
          <p:spPr bwMode="auto">
            <a:xfrm>
              <a:off x="3824447" y="731036"/>
              <a:ext cx="903401" cy="616327"/>
            </a:xfrm>
            <a:prstGeom prst="rect">
              <a:avLst/>
            </a:prstGeom>
            <a:solidFill>
              <a:schemeClr val="bg1"/>
            </a:solidFill>
            <a:ln w="31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251" name="Picture 250" descr="A close up of a logo&#10;&#10;Description automatically generated"/>
            <p:cNvPicPr>
              <a:picLocks noChangeAspect="1"/>
            </p:cNvPicPr>
            <p:nvPr/>
          </p:nvPicPr>
          <p:blipFill>
            <a:blip r:embed="rId15"/>
            <a:stretch/>
          </p:blipFill>
          <p:spPr bwMode="auto">
            <a:xfrm>
              <a:off x="3907403" y="807691"/>
              <a:ext cx="758199" cy="163757"/>
            </a:xfrm>
            <a:prstGeom prst="rect">
              <a:avLst/>
            </a:prstGeom>
            <a:ln>
              <a:noFill/>
            </a:ln>
            <a:effectLst/>
          </p:spPr>
        </p:pic>
        <p:pic>
          <p:nvPicPr>
            <p:cNvPr id="252" name="Picture 251"/>
            <p:cNvPicPr>
              <a:picLocks noChangeAspect="1"/>
            </p:cNvPicPr>
            <p:nvPr/>
          </p:nvPicPr>
          <p:blipFill>
            <a:blip r:embed="rId16"/>
            <a:stretch/>
          </p:blipFill>
          <p:spPr bwMode="auto">
            <a:xfrm>
              <a:off x="3868748" y="959565"/>
              <a:ext cx="430870" cy="430870"/>
            </a:xfrm>
            <a:prstGeom prst="rect">
              <a:avLst/>
            </a:prstGeom>
          </p:spPr>
        </p:pic>
      </p:grpSp>
      <p:grpSp>
        <p:nvGrpSpPr>
          <p:cNvPr id="253" name="Group 252"/>
          <p:cNvGrpSpPr/>
          <p:nvPr/>
        </p:nvGrpSpPr>
        <p:grpSpPr bwMode="auto">
          <a:xfrm>
            <a:off x="2061741" y="2101210"/>
            <a:ext cx="903401" cy="659399"/>
            <a:chOff x="3824447" y="731036"/>
            <a:chExt cx="903401" cy="659399"/>
          </a:xfrm>
        </p:grpSpPr>
        <p:sp>
          <p:nvSpPr>
            <p:cNvPr id="254" name="Rectangle 253"/>
            <p:cNvSpPr/>
            <p:nvPr/>
          </p:nvSpPr>
          <p:spPr bwMode="auto">
            <a:xfrm>
              <a:off x="3824447" y="731036"/>
              <a:ext cx="903401" cy="616327"/>
            </a:xfrm>
            <a:prstGeom prst="rect">
              <a:avLst/>
            </a:prstGeom>
            <a:solidFill>
              <a:schemeClr val="bg1"/>
            </a:solidFill>
            <a:ln w="3175">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255" name="Picture 254" descr="A close up of a logo&#10;&#10;Description automatically generated"/>
            <p:cNvPicPr>
              <a:picLocks noChangeAspect="1"/>
            </p:cNvPicPr>
            <p:nvPr/>
          </p:nvPicPr>
          <p:blipFill>
            <a:blip r:embed="rId15"/>
            <a:stretch/>
          </p:blipFill>
          <p:spPr bwMode="auto">
            <a:xfrm>
              <a:off x="3907403" y="807691"/>
              <a:ext cx="758199" cy="163757"/>
            </a:xfrm>
            <a:prstGeom prst="rect">
              <a:avLst/>
            </a:prstGeom>
            <a:ln>
              <a:noFill/>
            </a:ln>
            <a:effectLst/>
          </p:spPr>
        </p:pic>
        <p:pic>
          <p:nvPicPr>
            <p:cNvPr id="256" name="Picture 255"/>
            <p:cNvPicPr>
              <a:picLocks noChangeAspect="1"/>
            </p:cNvPicPr>
            <p:nvPr/>
          </p:nvPicPr>
          <p:blipFill>
            <a:blip r:embed="rId16"/>
            <a:stretch/>
          </p:blipFill>
          <p:spPr bwMode="auto">
            <a:xfrm>
              <a:off x="3868748" y="959565"/>
              <a:ext cx="430870" cy="430870"/>
            </a:xfrm>
            <a:prstGeom prst="rect">
              <a:avLst/>
            </a:prstGeom>
          </p:spPr>
        </p:pic>
      </p:grpSp>
      <p:pic>
        <p:nvPicPr>
          <p:cNvPr id="258" name="Picture 20" descr="https://cdn0.iconfinder.com/data/icons/ikooni-outline-free-basic/128/free-17-256.png"/>
          <p:cNvPicPr>
            <a:picLocks noChangeAspect="1" noChangeArrowheads="1"/>
          </p:cNvPicPr>
          <p:nvPr/>
        </p:nvPicPr>
        <p:blipFill>
          <a:blip r:embed="rId19"/>
          <a:stretch/>
        </p:blipFill>
        <p:spPr bwMode="auto">
          <a:xfrm>
            <a:off x="1902515" y="62836"/>
            <a:ext cx="458456" cy="458456"/>
          </a:xfrm>
          <a:prstGeom prst="rect">
            <a:avLst/>
          </a:prstGeom>
          <a:noFill/>
        </p:spPr>
      </p:pic>
      <p:sp>
        <p:nvSpPr>
          <p:cNvPr id="259" name="TextBox 37"/>
          <p:cNvSpPr/>
          <p:nvPr/>
        </p:nvSpPr>
        <p:spPr bwMode="auto">
          <a:xfrm>
            <a:off x="1853622" y="548791"/>
            <a:ext cx="458453" cy="143565"/>
          </a:xfrm>
          <a:prstGeom prst="rect">
            <a:avLst/>
          </a:prstGeom>
          <a:noFill/>
        </p:spPr>
        <p:txBody>
          <a:bodyPr wrap="square" lIns="0" tIns="0" rIns="0" bIns="0" rtlCol="0">
            <a:spAutoFit/>
          </a:bodyPr>
          <a:lstStyle/>
          <a:p>
            <a:pPr defTabSz="914377">
              <a:defRPr/>
            </a:pPr>
            <a:r>
              <a:rPr lang="en-US" sz="950">
                <a:solidFill>
                  <a:prstClr val="black">
                    <a:lumMod val="85000"/>
                    <a:lumOff val="15000"/>
                  </a:prstClr>
                </a:solidFill>
                <a:latin typeface="Calibri"/>
              </a:rPr>
              <a:t>Verticals</a:t>
            </a:r>
            <a:endParaRPr sz="1150">
              <a:solidFill>
                <a:prstClr val="black"/>
              </a:solidFill>
              <a:latin typeface="Calibri"/>
            </a:endParaRPr>
          </a:p>
        </p:txBody>
      </p:sp>
      <p:cxnSp>
        <p:nvCxnSpPr>
          <p:cNvPr id="261" name="Straight Arrow Connector 260"/>
          <p:cNvCxnSpPr>
            <a:cxnSpLocks/>
          </p:cNvCxnSpPr>
          <p:nvPr/>
        </p:nvCxnSpPr>
        <p:spPr bwMode="auto">
          <a:xfrm>
            <a:off x="2404516" y="246936"/>
            <a:ext cx="0" cy="456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2" name="TextBox 261"/>
          <p:cNvSpPr txBox="1"/>
          <p:nvPr/>
        </p:nvSpPr>
        <p:spPr bwMode="auto">
          <a:xfrm>
            <a:off x="2400063" y="496703"/>
            <a:ext cx="780983" cy="235898"/>
          </a:xfrm>
          <a:prstGeom prst="rect">
            <a:avLst/>
          </a:prstGeom>
          <a:noFill/>
        </p:spPr>
        <p:txBody>
          <a:bodyPr wrap="none" rtlCol="0">
            <a:spAutoFit/>
          </a:bodyPr>
          <a:lstStyle/>
          <a:p>
            <a:pPr defTabSz="914377">
              <a:defRPr/>
            </a:pPr>
            <a:r>
              <a:rPr lang="en-US" sz="950">
                <a:solidFill>
                  <a:prstClr val="black"/>
                </a:solidFill>
                <a:latin typeface="Calibri"/>
              </a:rPr>
              <a:t>Applications</a:t>
            </a:r>
            <a:endParaRPr lang="el-GR" sz="950">
              <a:solidFill>
                <a:prstClr val="black"/>
              </a:solidFill>
              <a:latin typeface="Calibri"/>
            </a:endParaRPr>
          </a:p>
        </p:txBody>
      </p:sp>
      <p:pic>
        <p:nvPicPr>
          <p:cNvPr id="263" name="Picture 262" descr="A close up of a logo&#10;&#10;Description automatically generated"/>
          <p:cNvPicPr>
            <a:picLocks noChangeAspect="1"/>
          </p:cNvPicPr>
          <p:nvPr/>
        </p:nvPicPr>
        <p:blipFill>
          <a:blip r:embed="rId20"/>
          <a:stretch/>
        </p:blipFill>
        <p:spPr bwMode="auto">
          <a:xfrm>
            <a:off x="709928" y="1513434"/>
            <a:ext cx="883219" cy="386406"/>
          </a:xfrm>
          <a:prstGeom prst="rect">
            <a:avLst/>
          </a:prstGeom>
          <a:solidFill>
            <a:schemeClr val="bg1"/>
          </a:solidFill>
          <a:ln w="3175">
            <a:solidFill>
              <a:schemeClr val="tx1"/>
            </a:solidFill>
          </a:ln>
        </p:spPr>
      </p:pic>
      <p:pic>
        <p:nvPicPr>
          <p:cNvPr id="266" name="Picture 161"/>
          <p:cNvPicPr>
            <a:picLocks noChangeAspect="1"/>
          </p:cNvPicPr>
          <p:nvPr/>
        </p:nvPicPr>
        <p:blipFill>
          <a:blip r:embed="rId21"/>
          <a:stretch/>
        </p:blipFill>
        <p:spPr bwMode="auto">
          <a:xfrm>
            <a:off x="1465218" y="541912"/>
            <a:ext cx="329477" cy="329477"/>
          </a:xfrm>
          <a:prstGeom prst="rect">
            <a:avLst/>
          </a:prstGeom>
        </p:spPr>
      </p:pic>
      <p:sp>
        <p:nvSpPr>
          <p:cNvPr id="269" name="Cylinder 268"/>
          <p:cNvSpPr/>
          <p:nvPr/>
        </p:nvSpPr>
        <p:spPr bwMode="auto">
          <a:xfrm>
            <a:off x="858112" y="1967387"/>
            <a:ext cx="221893" cy="288924"/>
          </a:xfrm>
          <a:prstGeom prst="can">
            <a:avLst>
              <a:gd name="adj" fmla="val 13337"/>
            </a:avLst>
          </a:prstGeom>
          <a:noFill/>
          <a:ln w="3175">
            <a:solidFill>
              <a:srgbClr val="4472C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n-US"/>
          </a:p>
        </p:txBody>
      </p:sp>
      <p:pic>
        <p:nvPicPr>
          <p:cNvPr id="275" name="Picture 274" descr="Text, logo&#10;&#10;Description automatically generated with medium confidence"/>
          <p:cNvPicPr>
            <a:picLocks noChangeAspect="1"/>
          </p:cNvPicPr>
          <p:nvPr/>
        </p:nvPicPr>
        <p:blipFill>
          <a:blip r:embed="rId22"/>
          <a:stretch/>
        </p:blipFill>
        <p:spPr bwMode="auto">
          <a:xfrm>
            <a:off x="909771" y="1881669"/>
            <a:ext cx="780852" cy="275739"/>
          </a:xfrm>
          <a:prstGeom prst="rect">
            <a:avLst/>
          </a:prstGeom>
        </p:spPr>
      </p:pic>
      <p:sp>
        <p:nvSpPr>
          <p:cNvPr id="276" name="TextBox 275"/>
          <p:cNvSpPr txBox="1"/>
          <p:nvPr/>
        </p:nvSpPr>
        <p:spPr bwMode="auto">
          <a:xfrm>
            <a:off x="942034" y="2093980"/>
            <a:ext cx="577402" cy="317908"/>
          </a:xfrm>
          <a:prstGeom prst="rect">
            <a:avLst/>
          </a:prstGeom>
          <a:noFill/>
        </p:spPr>
        <p:txBody>
          <a:bodyPr wrap="none" rtlCol="0">
            <a:spAutoFit/>
          </a:bodyPr>
          <a:lstStyle/>
          <a:p>
            <a:pPr>
              <a:defRPr/>
            </a:pPr>
            <a:r>
              <a:rPr lang="en-US" sz="750"/>
              <a:t>Helm VNF</a:t>
            </a:r>
            <a:endParaRPr/>
          </a:p>
          <a:p>
            <a:pPr>
              <a:defRPr/>
            </a:pPr>
            <a:r>
              <a:rPr lang="en-US" sz="750"/>
              <a:t>repository</a:t>
            </a:r>
            <a:endParaRPr/>
          </a:p>
        </p:txBody>
      </p:sp>
      <p:cxnSp>
        <p:nvCxnSpPr>
          <p:cNvPr id="278" name="Straight Arrow Connector 277"/>
          <p:cNvCxnSpPr>
            <a:cxnSpLocks/>
          </p:cNvCxnSpPr>
          <p:nvPr/>
        </p:nvCxnSpPr>
        <p:spPr bwMode="auto">
          <a:xfrm>
            <a:off x="968009" y="870491"/>
            <a:ext cx="0" cy="217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9" name="Picture 278"/>
          <p:cNvPicPr>
            <a:picLocks noChangeAspect="1"/>
          </p:cNvPicPr>
          <p:nvPr/>
        </p:nvPicPr>
        <p:blipFill>
          <a:blip r:embed="rId23"/>
          <a:stretch/>
        </p:blipFill>
        <p:spPr bwMode="auto">
          <a:xfrm>
            <a:off x="1651117" y="1511297"/>
            <a:ext cx="1490171" cy="388488"/>
          </a:xfrm>
          <a:prstGeom prst="rect">
            <a:avLst/>
          </a:prstGeom>
          <a:ln w="3175">
            <a:solidFill>
              <a:schemeClr val="tx1"/>
            </a:solidFill>
          </a:ln>
        </p:spPr>
      </p:pic>
      <p:grpSp>
        <p:nvGrpSpPr>
          <p:cNvPr id="18" name="Group 17"/>
          <p:cNvGrpSpPr/>
          <p:nvPr/>
        </p:nvGrpSpPr>
        <p:grpSpPr bwMode="auto">
          <a:xfrm>
            <a:off x="3155575" y="1081485"/>
            <a:ext cx="7336299" cy="3672667"/>
            <a:chOff x="2366681" y="811114"/>
            <a:chExt cx="5502225" cy="2754500"/>
          </a:xfrm>
        </p:grpSpPr>
        <p:sp>
          <p:nvSpPr>
            <p:cNvPr id="192" name="TextBox 191"/>
            <p:cNvSpPr txBox="1"/>
            <p:nvPr/>
          </p:nvSpPr>
          <p:spPr bwMode="auto">
            <a:xfrm>
              <a:off x="6483671" y="881012"/>
              <a:ext cx="1385235" cy="207749"/>
            </a:xfrm>
            <a:prstGeom prst="rect">
              <a:avLst/>
            </a:prstGeom>
            <a:noFill/>
          </p:spPr>
          <p:txBody>
            <a:bodyPr wrap="none" rtlCol="0">
              <a:spAutoFit/>
            </a:bodyPr>
            <a:lstStyle/>
            <a:p>
              <a:pPr>
                <a:defRPr/>
              </a:pPr>
              <a:r>
                <a:rPr lang="en-GB" sz="1200"/>
                <a:t>p</a:t>
              </a:r>
              <a:r>
                <a:rPr lang="el-GR" sz="1200"/>
                <a:t>-</a:t>
              </a:r>
              <a:r>
                <a:rPr lang="en-US" sz="1200"/>
                <a:t>NET pre-commercial site</a:t>
              </a:r>
              <a:endParaRPr sz="1200"/>
            </a:p>
          </p:txBody>
        </p:sp>
        <p:grpSp>
          <p:nvGrpSpPr>
            <p:cNvPr id="11" name="Group 10"/>
            <p:cNvGrpSpPr/>
            <p:nvPr/>
          </p:nvGrpSpPr>
          <p:grpSpPr bwMode="auto">
            <a:xfrm>
              <a:off x="2366681" y="811114"/>
              <a:ext cx="5347638" cy="2754500"/>
              <a:chOff x="2366681" y="811114"/>
              <a:chExt cx="5347638" cy="2754500"/>
            </a:xfrm>
          </p:grpSpPr>
          <p:pic>
            <p:nvPicPr>
              <p:cNvPr id="6" name="Picture 5"/>
              <p:cNvPicPr>
                <a:picLocks noChangeAspect="1"/>
              </p:cNvPicPr>
              <p:nvPr/>
            </p:nvPicPr>
            <p:blipFill>
              <a:blip r:embed="rId24"/>
              <a:stretch/>
            </p:blipFill>
            <p:spPr bwMode="auto">
              <a:xfrm>
                <a:off x="5053696" y="1101331"/>
                <a:ext cx="2660622" cy="1498878"/>
              </a:xfrm>
              <a:prstGeom prst="rect">
                <a:avLst/>
              </a:prstGeom>
            </p:spPr>
          </p:pic>
          <p:cxnSp>
            <p:nvCxnSpPr>
              <p:cNvPr id="191" name="Straight Connector 190"/>
              <p:cNvCxnSpPr>
                <a:cxnSpLocks/>
              </p:cNvCxnSpPr>
              <p:nvPr/>
            </p:nvCxnSpPr>
            <p:spPr bwMode="auto">
              <a:xfrm>
                <a:off x="5765261" y="2467851"/>
                <a:ext cx="0" cy="1097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Connector: Elbow 179"/>
              <p:cNvCxnSpPr>
                <a:cxnSpLocks/>
              </p:cNvCxnSpPr>
              <p:nvPr/>
            </p:nvCxnSpPr>
            <p:spPr bwMode="auto">
              <a:xfrm>
                <a:off x="2366681" y="811114"/>
                <a:ext cx="4017327" cy="295139"/>
              </a:xfrm>
              <a:prstGeom prst="bentConnector2">
                <a:avLst/>
              </a:prstGeom>
              <a:ln w="3175">
                <a:prstDash val="lgDash"/>
                <a:tailEnd type="triangle"/>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p:nvGrpSpPr>
        <p:grpSpPr bwMode="auto">
          <a:xfrm>
            <a:off x="127240" y="742393"/>
            <a:ext cx="538663" cy="4277313"/>
            <a:chOff x="127240" y="742391"/>
            <a:chExt cx="538662" cy="4277313"/>
          </a:xfrm>
        </p:grpSpPr>
        <p:sp>
          <p:nvSpPr>
            <p:cNvPr id="227" name="Rectangle: Rounded Corners 226"/>
            <p:cNvSpPr/>
            <p:nvPr/>
          </p:nvSpPr>
          <p:spPr bwMode="auto">
            <a:xfrm rot="16199998">
              <a:off x="-1748601" y="2618233"/>
              <a:ext cx="4277313" cy="525629"/>
            </a:xfrm>
            <a:prstGeom prst="roundRect">
              <a:avLst>
                <a:gd name="adj" fmla="val 5290"/>
              </a:avLst>
            </a:prstGeom>
            <a:ln w="3175">
              <a:solidFill>
                <a:schemeClr val="accent6"/>
              </a:solidFill>
              <a:prstDash val="dashDot"/>
            </a:ln>
          </p:spPr>
          <p:style>
            <a:lnRef idx="2">
              <a:schemeClr val="accent2"/>
            </a:lnRef>
            <a:fillRef idx="1">
              <a:schemeClr val="lt1"/>
            </a:fillRef>
            <a:effectRef idx="0">
              <a:schemeClr val="accent2"/>
            </a:effectRef>
            <a:fontRef idx="minor">
              <a:schemeClr val="dk1"/>
            </a:fontRef>
          </p:style>
          <p:txBody>
            <a:bodyPr tIns="0" bIns="0" rtlCol="0" anchor="t"/>
            <a:lstStyle/>
            <a:p>
              <a:pPr algn="ctr" defTabSz="914377">
                <a:defRPr/>
              </a:pPr>
              <a:r>
                <a:rPr lang="en-US" sz="1200">
                  <a:solidFill>
                    <a:srgbClr val="0070C0"/>
                  </a:solidFill>
                  <a:latin typeface="Calibri"/>
                </a:rPr>
                <a:t>Monitoring</a:t>
              </a:r>
              <a:endParaRPr lang="el-GR" sz="1200">
                <a:solidFill>
                  <a:srgbClr val="0070C0"/>
                </a:solidFill>
                <a:latin typeface="Calibri"/>
              </a:endParaRPr>
            </a:p>
          </p:txBody>
        </p:sp>
        <p:pic>
          <p:nvPicPr>
            <p:cNvPr id="228" name="Picture 227"/>
            <p:cNvPicPr>
              <a:picLocks noChangeAspect="1"/>
            </p:cNvPicPr>
            <p:nvPr/>
          </p:nvPicPr>
          <p:blipFill>
            <a:blip r:embed="rId25">
              <a:clrChange>
                <a:clrFrom>
                  <a:srgbClr val="FFFFFF"/>
                </a:clrFrom>
                <a:clrTo>
                  <a:srgbClr val="FFFFFF">
                    <a:alpha val="0"/>
                  </a:srgbClr>
                </a:clrTo>
              </a:clrChange>
            </a:blip>
            <a:stretch/>
          </p:blipFill>
          <p:spPr bwMode="auto">
            <a:xfrm rot="16199998">
              <a:off x="-28388" y="3370324"/>
              <a:ext cx="954656" cy="407858"/>
            </a:xfrm>
            <a:prstGeom prst="rect">
              <a:avLst/>
            </a:prstGeom>
          </p:spPr>
        </p:pic>
        <p:pic>
          <p:nvPicPr>
            <p:cNvPr id="234" name="Picture 233"/>
            <p:cNvPicPr>
              <a:picLocks noChangeAspect="1"/>
            </p:cNvPicPr>
            <p:nvPr/>
          </p:nvPicPr>
          <p:blipFill>
            <a:blip r:embed="rId26">
              <a:clrChange>
                <a:clrFrom>
                  <a:srgbClr val="FFFFFF"/>
                </a:clrFrom>
                <a:clrTo>
                  <a:srgbClr val="FFFFFF">
                    <a:alpha val="0"/>
                  </a:srgbClr>
                </a:clrTo>
              </a:clrChange>
            </a:blip>
            <a:stretch/>
          </p:blipFill>
          <p:spPr bwMode="auto">
            <a:xfrm rot="16199998">
              <a:off x="-104545" y="1990160"/>
              <a:ext cx="1124225" cy="416670"/>
            </a:xfrm>
            <a:prstGeom prst="rect">
              <a:avLst/>
            </a:prstGeom>
          </p:spPr>
        </p:pic>
        <p:pic>
          <p:nvPicPr>
            <p:cNvPr id="235" name="Picture 234"/>
            <p:cNvPicPr>
              <a:picLocks noChangeAspect="1"/>
            </p:cNvPicPr>
            <p:nvPr/>
          </p:nvPicPr>
          <p:blipFill>
            <a:blip r:embed="rId27">
              <a:clrChange>
                <a:clrFrom>
                  <a:srgbClr val="FFFFFF"/>
                </a:clrFrom>
                <a:clrTo>
                  <a:srgbClr val="FFFFFF">
                    <a:alpha val="0"/>
                  </a:srgbClr>
                </a:clrTo>
              </a:clrChange>
            </a:blip>
            <a:stretch/>
          </p:blipFill>
          <p:spPr bwMode="auto">
            <a:xfrm rot="16199998">
              <a:off x="49876" y="1031283"/>
              <a:ext cx="810858" cy="266063"/>
            </a:xfrm>
            <a:prstGeom prst="rect">
              <a:avLst/>
            </a:prstGeom>
          </p:spPr>
        </p:pic>
        <p:pic>
          <p:nvPicPr>
            <p:cNvPr id="7" name="Picture 6" descr="Text&#10;&#10;Description automatically generated"/>
            <p:cNvPicPr>
              <a:picLocks noChangeAspect="1"/>
            </p:cNvPicPr>
            <p:nvPr/>
          </p:nvPicPr>
          <p:blipFill>
            <a:blip r:embed="rId28">
              <a:clrChange>
                <a:clrFrom>
                  <a:srgbClr val="FFFFFF"/>
                </a:clrFrom>
                <a:clrTo>
                  <a:srgbClr val="FFFFFF">
                    <a:alpha val="0"/>
                  </a:srgbClr>
                </a:clrTo>
              </a:clrChange>
            </a:blip>
            <a:stretch/>
          </p:blipFill>
          <p:spPr bwMode="auto">
            <a:xfrm rot="16199998">
              <a:off x="-25166" y="4331758"/>
              <a:ext cx="968761" cy="273883"/>
            </a:xfrm>
            <a:prstGeom prst="rect">
              <a:avLst/>
            </a:prstGeom>
          </p:spPr>
        </p:pic>
      </p:grpSp>
      <p:pic>
        <p:nvPicPr>
          <p:cNvPr id="10" name="Picture 9" descr="A picture containing logo&#10;&#10;Description automatically generated"/>
          <p:cNvPicPr>
            <a:picLocks noChangeAspect="1"/>
          </p:cNvPicPr>
          <p:nvPr/>
        </p:nvPicPr>
        <p:blipFill>
          <a:blip r:embed="rId29"/>
          <a:stretch/>
        </p:blipFill>
        <p:spPr bwMode="auto">
          <a:xfrm>
            <a:off x="2918920" y="2713925"/>
            <a:ext cx="706031" cy="235639"/>
          </a:xfrm>
          <a:prstGeom prst="rect">
            <a:avLst/>
          </a:prstGeom>
        </p:spPr>
      </p:pic>
      <p:pic>
        <p:nvPicPr>
          <p:cNvPr id="13" name="Graphic 12"/>
          <p:cNvPicPr>
            <a:picLocks noChangeAspect="1"/>
          </p:cNvPicPr>
          <p:nvPr/>
        </p:nvPicPr>
        <p:blipFill>
          <a:blip r:embed="rId30"/>
          <a:stretch/>
        </p:blipFill>
        <p:spPr bwMode="auto">
          <a:xfrm>
            <a:off x="2539378" y="72118"/>
            <a:ext cx="445629" cy="445629"/>
          </a:xfrm>
          <a:prstGeom prst="rect">
            <a:avLst/>
          </a:prstGeom>
        </p:spPr>
      </p:pic>
      <p:pic>
        <p:nvPicPr>
          <p:cNvPr id="15" name="Picture 14"/>
          <p:cNvPicPr>
            <a:picLocks noChangeAspect="1"/>
          </p:cNvPicPr>
          <p:nvPr/>
        </p:nvPicPr>
        <p:blipFill>
          <a:blip r:embed="rId31"/>
          <a:stretch/>
        </p:blipFill>
        <p:spPr bwMode="auto">
          <a:xfrm>
            <a:off x="7763395" y="5202974"/>
            <a:ext cx="2641829" cy="1495681"/>
          </a:xfrm>
          <a:prstGeom prst="rect">
            <a:avLst/>
          </a:prstGeom>
        </p:spPr>
      </p:pic>
      <p:sp>
        <p:nvSpPr>
          <p:cNvPr id="16" name="Oval 15"/>
          <p:cNvSpPr/>
          <p:nvPr/>
        </p:nvSpPr>
        <p:spPr bwMode="auto">
          <a:xfrm>
            <a:off x="6192010" y="870492"/>
            <a:ext cx="5141876" cy="30506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p>
        </p:txBody>
      </p:sp>
      <p:sp>
        <p:nvSpPr>
          <p:cNvPr id="27" name="TextBox 26"/>
          <p:cNvSpPr txBox="1"/>
          <p:nvPr/>
        </p:nvSpPr>
        <p:spPr bwMode="auto">
          <a:xfrm>
            <a:off x="254712" y="6124543"/>
            <a:ext cx="2096373" cy="338554"/>
          </a:xfrm>
          <a:prstGeom prst="rect">
            <a:avLst/>
          </a:prstGeom>
          <a:noFill/>
        </p:spPr>
        <p:txBody>
          <a:bodyPr wrap="square">
            <a:spAutoFit/>
          </a:bodyPr>
          <a:lstStyle/>
          <a:p>
            <a:pPr>
              <a:defRPr/>
            </a:pPr>
            <a:r>
              <a:rPr lang="en-US" sz="1600" u="sng">
                <a:solidFill>
                  <a:schemeClr val="accent2"/>
                </a:solidFill>
                <a:hlinkClick r:id="rId32" tooltip="https://www.p-net.gr/"/>
              </a:rPr>
              <a:t>https://www.p-net.gr/</a:t>
            </a:r>
            <a:r>
              <a:rPr lang="en-US" sz="1600">
                <a:solidFill>
                  <a:schemeClr val="accent2"/>
                </a:solidFill>
              </a:rPr>
              <a:t> </a:t>
            </a:r>
            <a:endParaRPr sz="2400">
              <a:solidFill>
                <a:schemeClr val="accent2"/>
              </a:solidFill>
            </a:endParaRPr>
          </a:p>
        </p:txBody>
      </p:sp>
      <p:sp>
        <p:nvSpPr>
          <p:cNvPr id="17" name="TextBox 16"/>
          <p:cNvSpPr txBox="1"/>
          <p:nvPr/>
        </p:nvSpPr>
        <p:spPr bwMode="auto">
          <a:xfrm>
            <a:off x="3670126" y="234806"/>
            <a:ext cx="7898481" cy="291105"/>
          </a:xfrm>
          <a:prstGeom prst="rect">
            <a:avLst/>
          </a:prstGeom>
        </p:spPr>
        <p:txBody>
          <a:bodyPr wrap="square" lIns="0" tIns="0" rIns="0" bIns="0" rtlCol="0" anchor="t">
            <a:spAutoFit/>
          </a:bodyPr>
          <a:lstStyle/>
          <a:p>
            <a:pPr>
              <a:lnSpc>
                <a:spcPts val="1919"/>
              </a:lnSpc>
              <a:defRPr/>
            </a:pPr>
            <a:r>
              <a:rPr lang="en-US" sz="3200" dirty="0">
                <a:solidFill>
                  <a:srgbClr val="1D1D1F"/>
                </a:solidFill>
                <a:latin typeface="Now Heavy"/>
              </a:rPr>
              <a:t>Integrated Patras 5G &amp; p-NET Infrastructure</a:t>
            </a:r>
            <a:endParaRPr dirty="0"/>
          </a:p>
        </p:txBody>
      </p:sp>
      <p:sp>
        <p:nvSpPr>
          <p:cNvPr id="2" name="Θέση υποσέλιδου 1"/>
          <p:cNvSpPr>
            <a:spLocks noGrp="1"/>
          </p:cNvSpPr>
          <p:nvPr>
            <p:ph type="ftr" sz="quarter" idx="11"/>
          </p:nvPr>
        </p:nvSpPr>
        <p:spPr bwMode="auto">
          <a:xfrm>
            <a:off x="8181950" y="6582859"/>
            <a:ext cx="4114800" cy="365125"/>
          </a:xfrm>
        </p:spPr>
        <p:txBody>
          <a:bodyPr/>
          <a:lstStyle/>
          <a:p>
            <a:pPr>
              <a:defRPr/>
            </a:pPr>
            <a:r>
              <a:rPr lang="en-US" dirty="0"/>
              <a:t>p-NET Emerging Networks &amp; Applications, May 2024</a:t>
            </a:r>
            <a:endParaRPr dirty="0"/>
          </a:p>
        </p:txBody>
      </p:sp>
      <p:pic>
        <p:nvPicPr>
          <p:cNvPr id="208930061" name="Picture 3"/>
          <p:cNvPicPr>
            <a:picLocks noChangeAspect="1"/>
          </p:cNvPicPr>
          <p:nvPr/>
        </p:nvPicPr>
        <p:blipFill>
          <a:blip r:embed="rId33"/>
          <a:stretch/>
        </p:blipFill>
        <p:spPr bwMode="auto">
          <a:xfrm>
            <a:off x="3081318" y="1967386"/>
            <a:ext cx="639943" cy="145992"/>
          </a:xfrm>
          <a:prstGeom prst="rect">
            <a:avLst/>
          </a:prstGeom>
        </p:spPr>
      </p:pic>
      <p:pic>
        <p:nvPicPr>
          <p:cNvPr id="2033054678" name="Picture 3"/>
          <p:cNvPicPr>
            <a:picLocks noChangeAspect="1"/>
          </p:cNvPicPr>
          <p:nvPr/>
        </p:nvPicPr>
        <p:blipFill>
          <a:blip r:embed="rId33"/>
          <a:stretch/>
        </p:blipFill>
        <p:spPr bwMode="auto">
          <a:xfrm>
            <a:off x="9599407" y="3194966"/>
            <a:ext cx="639943" cy="145992"/>
          </a:xfrm>
          <a:prstGeom prst="rect">
            <a:avLst/>
          </a:prstGeom>
        </p:spPr>
      </p:pic>
      <p:pic>
        <p:nvPicPr>
          <p:cNvPr id="5" name="Picture 4"/>
          <p:cNvPicPr>
            <a:picLocks noChangeAspect="1"/>
          </p:cNvPicPr>
          <p:nvPr/>
        </p:nvPicPr>
        <p:blipFill>
          <a:blip r:embed="rId34"/>
          <a:stretch/>
        </p:blipFill>
        <p:spPr bwMode="auto">
          <a:xfrm>
            <a:off x="690939" y="789988"/>
            <a:ext cx="1797277" cy="638640"/>
          </a:xfrm>
          <a:prstGeom prst="rect">
            <a:avLst/>
          </a:prstGeom>
        </p:spPr>
      </p:pic>
      <p:pic>
        <p:nvPicPr>
          <p:cNvPr id="1042202971" name="Picture 3"/>
          <p:cNvPicPr>
            <a:picLocks noChangeAspect="1"/>
          </p:cNvPicPr>
          <p:nvPr/>
        </p:nvPicPr>
        <p:blipFill>
          <a:blip r:embed="rId33"/>
          <a:stretch/>
        </p:blipFill>
        <p:spPr bwMode="auto">
          <a:xfrm>
            <a:off x="5144091" y="1965856"/>
            <a:ext cx="639943" cy="145992"/>
          </a:xfrm>
          <a:prstGeom prst="rect">
            <a:avLst/>
          </a:prstGeom>
        </p:spPr>
      </p:pic>
      <p:cxnSp>
        <p:nvCxnSpPr>
          <p:cNvPr id="4" name="Ευθεία γραμμή σύνδεσης 2">
            <a:extLst>
              <a:ext uri="{FF2B5EF4-FFF2-40B4-BE49-F238E27FC236}">
                <a16:creationId xmlns:a16="http://schemas.microsoft.com/office/drawing/2014/main" id="{42BE0CA4-E2DB-349F-14BA-584551AC7260}"/>
              </a:ext>
            </a:extLst>
          </p:cNvPr>
          <p:cNvCxnSpPr>
            <a:cxnSpLocks/>
          </p:cNvCxnSpPr>
          <p:nvPr/>
        </p:nvCxnSpPr>
        <p:spPr bwMode="auto">
          <a:xfrm flipV="1">
            <a:off x="3721261" y="496703"/>
            <a:ext cx="7271283" cy="29208"/>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2000"/>
                                        <p:tgtEl>
                                          <p:spTgt spid="18"/>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3215749514"/>
              </p:ext>
            </p:extLst>
          </p:nvPr>
        </p:nvGraphicFramePr>
        <p:xfrm>
          <a:off x="839416" y="1529638"/>
          <a:ext cx="7415901" cy="3798724"/>
        </p:xfrm>
        <a:graphic>
          <a:graphicData uri="http://schemas.openxmlformats.org/drawingml/2006/table">
            <a:tbl>
              <a:tblPr/>
              <a:tblGrid>
                <a:gridCol w="7415901">
                  <a:extLst>
                    <a:ext uri="{9D8B030D-6E8A-4147-A177-3AD203B41FA5}">
                      <a16:colId xmlns:a16="http://schemas.microsoft.com/office/drawing/2014/main" val="20000"/>
                    </a:ext>
                  </a:extLst>
                </a:gridCol>
              </a:tblGrid>
              <a:tr h="752183">
                <a:tc>
                  <a:txBody>
                    <a:bodyPr/>
                    <a:lstStyle/>
                    <a:p>
                      <a:pPr algn="l">
                        <a:lnSpc>
                          <a:spcPts val="3499"/>
                        </a:lnSpc>
                        <a:defRPr/>
                      </a:pPr>
                      <a:r>
                        <a:rPr lang="en-US" sz="1800" dirty="0">
                          <a:solidFill>
                            <a:srgbClr val="2A2E3A"/>
                          </a:solidFill>
                          <a:latin typeface="Now "/>
                        </a:rPr>
                        <a:t>Private 5G Core Infrastructure </a:t>
                      </a:r>
                      <a:endParaRPr lang="en-US" sz="1800" dirty="0">
                        <a:latin typeface="Now "/>
                      </a:endParaRPr>
                    </a:p>
                  </a:txBody>
                  <a:tcPr marL="141063" marR="141063" marT="141063" marB="141063" anchor="b">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9525" cap="flat" cmpd="sng" algn="ctr">
                      <a:solidFill>
                        <a:srgbClr val="2A2E3A"/>
                      </a:solidFill>
                      <a:prstDash val="solid"/>
                      <a:round/>
                      <a:headEnd type="none" w="med" len="med"/>
                      <a:tailEnd type="none" w="med" len="med"/>
                    </a:lnB>
                  </a:tcPr>
                </a:tc>
                <a:extLst>
                  <a:ext uri="{0D108BD9-81ED-4DB2-BD59-A6C34878D82A}">
                    <a16:rowId xmlns:a16="http://schemas.microsoft.com/office/drawing/2014/main" val="10000"/>
                  </a:ext>
                </a:extLst>
              </a:tr>
              <a:tr h="764786">
                <a:tc>
                  <a:txBody>
                    <a:bodyPr/>
                    <a:lstStyle/>
                    <a:p>
                      <a:pPr marL="0" marR="0" lvl="0" indent="0" algn="l" defTabSz="914400" eaLnBrk="1" fontAlgn="auto" latinLnBrk="0" hangingPunct="1">
                        <a:lnSpc>
                          <a:spcPts val="3499"/>
                        </a:lnSpc>
                        <a:spcBef>
                          <a:spcPts val="0"/>
                        </a:spcBef>
                        <a:spcAft>
                          <a:spcPts val="0"/>
                        </a:spcAft>
                        <a:buClrTx/>
                        <a:buSzTx/>
                        <a:buFontTx/>
                        <a:buNone/>
                        <a:tabLst/>
                        <a:defRPr/>
                      </a:pPr>
                      <a:r>
                        <a:rPr lang="en-US" sz="1800" dirty="0">
                          <a:solidFill>
                            <a:srgbClr val="2A2E3A"/>
                          </a:solidFill>
                          <a:latin typeface="Now "/>
                        </a:rPr>
                        <a:t>Technological Solutions </a:t>
                      </a:r>
                      <a:endParaRPr lang="en-US" sz="1800" dirty="0">
                        <a:latin typeface="Now "/>
                      </a:endParaRPr>
                    </a:p>
                  </a:txBody>
                  <a:tcPr marL="141063" marR="141063" marT="141063" marB="141063" anchor="b">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9525" cap="flat" cmpd="sng" algn="ctr">
                      <a:solidFill>
                        <a:srgbClr val="2A2E3A"/>
                      </a:solidFill>
                      <a:prstDash val="solid"/>
                      <a:round/>
                      <a:headEnd type="none" w="med" len="med"/>
                      <a:tailEnd type="none" w="med" len="med"/>
                    </a:lnT>
                    <a:lnB w="9525" cap="flat" cmpd="sng" algn="ctr">
                      <a:solidFill>
                        <a:srgbClr val="2A2E3A"/>
                      </a:solidFill>
                      <a:prstDash val="solid"/>
                      <a:round/>
                      <a:headEnd type="none" w="med" len="med"/>
                      <a:tailEnd type="none" w="med" len="med"/>
                    </a:lnB>
                  </a:tcPr>
                </a:tc>
                <a:extLst>
                  <a:ext uri="{0D108BD9-81ED-4DB2-BD59-A6C34878D82A}">
                    <a16:rowId xmlns:a16="http://schemas.microsoft.com/office/drawing/2014/main" val="10001"/>
                  </a:ext>
                </a:extLst>
              </a:tr>
              <a:tr h="764786">
                <a:tc>
                  <a:txBody>
                    <a:bodyPr/>
                    <a:lstStyle/>
                    <a:p>
                      <a:pPr marL="0" marR="0" lvl="0" indent="0" algn="l" defTabSz="914400" eaLnBrk="1" fontAlgn="auto" latinLnBrk="0" hangingPunct="1">
                        <a:lnSpc>
                          <a:spcPts val="3499"/>
                        </a:lnSpc>
                        <a:spcBef>
                          <a:spcPts val="0"/>
                        </a:spcBef>
                        <a:spcAft>
                          <a:spcPts val="0"/>
                        </a:spcAft>
                        <a:buClrTx/>
                        <a:buSzTx/>
                        <a:buFontTx/>
                        <a:buNone/>
                        <a:tabLst/>
                        <a:defRPr/>
                      </a:pPr>
                      <a:r>
                        <a:rPr lang="en-US" sz="1800" dirty="0">
                          <a:solidFill>
                            <a:srgbClr val="2A2E3A"/>
                          </a:solidFill>
                          <a:latin typeface="Now "/>
                        </a:rPr>
                        <a:t>Education &amp; Professional Training </a:t>
                      </a:r>
                      <a:endParaRPr lang="en-US" sz="1800" dirty="0">
                        <a:latin typeface="Now "/>
                      </a:endParaRPr>
                    </a:p>
                  </a:txBody>
                  <a:tcPr marL="141063" marR="141063" marT="141063" marB="141063" anchor="b">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9525" cap="flat" cmpd="sng" algn="ctr">
                      <a:solidFill>
                        <a:srgbClr val="2A2E3A"/>
                      </a:solidFill>
                      <a:prstDash val="solid"/>
                      <a:round/>
                      <a:headEnd type="none" w="med" len="med"/>
                      <a:tailEnd type="none" w="med" len="med"/>
                    </a:lnT>
                    <a:lnB w="9525" cap="flat" cmpd="sng" algn="ctr">
                      <a:solidFill>
                        <a:srgbClr val="2A2E3A"/>
                      </a:solidFill>
                      <a:prstDash val="solid"/>
                      <a:round/>
                      <a:headEnd type="none" w="med" len="med"/>
                      <a:tailEnd type="none" w="med" len="med"/>
                    </a:lnB>
                  </a:tcPr>
                </a:tc>
                <a:extLst>
                  <a:ext uri="{0D108BD9-81ED-4DB2-BD59-A6C34878D82A}">
                    <a16:rowId xmlns:a16="http://schemas.microsoft.com/office/drawing/2014/main" val="10002"/>
                  </a:ext>
                </a:extLst>
              </a:tr>
              <a:tr h="764786">
                <a:tc>
                  <a:txBody>
                    <a:bodyPr/>
                    <a:lstStyle/>
                    <a:p>
                      <a:pPr marL="0" marR="0" lvl="0" indent="0" algn="l" defTabSz="914400" eaLnBrk="1" fontAlgn="auto" latinLnBrk="0" hangingPunct="1">
                        <a:lnSpc>
                          <a:spcPts val="3499"/>
                        </a:lnSpc>
                        <a:spcBef>
                          <a:spcPts val="0"/>
                        </a:spcBef>
                        <a:spcAft>
                          <a:spcPts val="0"/>
                        </a:spcAft>
                        <a:buClrTx/>
                        <a:buSzTx/>
                        <a:buFontTx/>
                        <a:buNone/>
                        <a:tabLst/>
                        <a:defRPr/>
                      </a:pPr>
                      <a:r>
                        <a:rPr lang="en-US" sz="1800" dirty="0">
                          <a:solidFill>
                            <a:srgbClr val="2A2E3A"/>
                          </a:solidFill>
                          <a:latin typeface="Now "/>
                        </a:rPr>
                        <a:t>Support and promotion of innovation and entrepreneurship </a:t>
                      </a:r>
                      <a:endParaRPr lang="en-US" sz="1800" dirty="0">
                        <a:latin typeface="Now "/>
                      </a:endParaRPr>
                    </a:p>
                  </a:txBody>
                  <a:tcPr marL="141063" marR="141063" marT="141063" marB="141063" anchor="b">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9525" cap="flat" cmpd="sng" algn="ctr">
                      <a:solidFill>
                        <a:srgbClr val="2A2E3A"/>
                      </a:solidFill>
                      <a:prstDash val="solid"/>
                      <a:round/>
                      <a:headEnd type="none" w="med" len="med"/>
                      <a:tailEnd type="none" w="med" len="med"/>
                    </a:lnT>
                    <a:lnB w="9525" cap="flat" cmpd="sng" algn="ctr">
                      <a:solidFill>
                        <a:srgbClr val="2A2E3A"/>
                      </a:solidFill>
                      <a:prstDash val="solid"/>
                      <a:round/>
                      <a:headEnd type="none" w="med" len="med"/>
                      <a:tailEnd type="none" w="med" len="med"/>
                    </a:lnB>
                  </a:tcPr>
                </a:tc>
                <a:extLst>
                  <a:ext uri="{0D108BD9-81ED-4DB2-BD59-A6C34878D82A}">
                    <a16:rowId xmlns:a16="http://schemas.microsoft.com/office/drawing/2014/main" val="10003"/>
                  </a:ext>
                </a:extLst>
              </a:tr>
              <a:tr h="752183">
                <a:tc>
                  <a:txBody>
                    <a:bodyPr/>
                    <a:lstStyle/>
                    <a:p>
                      <a:pPr algn="l">
                        <a:lnSpc>
                          <a:spcPts val="3499"/>
                        </a:lnSpc>
                        <a:defRPr/>
                      </a:pPr>
                      <a:r>
                        <a:rPr lang="en-US" sz="1800" dirty="0">
                          <a:latin typeface="Now "/>
                        </a:rPr>
                        <a:t>Awareness Raising</a:t>
                      </a:r>
                    </a:p>
                  </a:txBody>
                  <a:tcPr marL="141063" marR="141063" marT="141063" marB="141063" anchor="b">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9525" cap="flat" cmpd="sng" algn="ctr">
                      <a:solidFill>
                        <a:srgbClr val="2A2E3A"/>
                      </a:solidFill>
                      <a:prstDash val="solid"/>
                      <a:round/>
                      <a:headEnd type="none" w="med" len="med"/>
                      <a:tailEnd type="none" w="med" len="med"/>
                    </a:lnT>
                    <a:lnB w="0" cap="flat" cmpd="sng" algn="ctr">
                      <a:solidFill>
                        <a:srgbClr val="EDECED"/>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Freeform 3"/>
          <p:cNvSpPr/>
          <p:nvPr/>
        </p:nvSpPr>
        <p:spPr>
          <a:xfrm>
            <a:off x="9207079" y="0"/>
            <a:ext cx="2984921" cy="6858000"/>
          </a:xfrm>
          <a:custGeom>
            <a:avLst/>
            <a:gdLst/>
            <a:ahLst/>
            <a:cxnLst/>
            <a:rect l="l" t="t" r="r" b="b"/>
            <a:pathLst>
              <a:path w="4477382" h="10287000">
                <a:moveTo>
                  <a:pt x="0" y="0"/>
                </a:moveTo>
                <a:lnTo>
                  <a:pt x="4477382" y="0"/>
                </a:lnTo>
                <a:lnTo>
                  <a:pt x="4477382" y="10287000"/>
                </a:lnTo>
                <a:lnTo>
                  <a:pt x="0" y="10287000"/>
                </a:lnTo>
                <a:lnTo>
                  <a:pt x="0" y="0"/>
                </a:lnTo>
                <a:close/>
              </a:path>
            </a:pathLst>
          </a:custGeom>
          <a:blipFill>
            <a:blip r:embed="rId2"/>
            <a:stretch>
              <a:fillRect l="-7478" r="-45691"/>
            </a:stretch>
          </a:blipFill>
        </p:spPr>
        <p:txBody>
          <a:bodyPr/>
          <a:lstStyle/>
          <a:p>
            <a:endParaRPr lang="el-GR" sz="1200"/>
          </a:p>
        </p:txBody>
      </p:sp>
      <p:sp>
        <p:nvSpPr>
          <p:cNvPr id="4" name="Freeform 4"/>
          <p:cNvSpPr/>
          <p:nvPr/>
        </p:nvSpPr>
        <p:spPr>
          <a:xfrm>
            <a:off x="9207079" y="10253"/>
            <a:ext cx="2984921" cy="6858000"/>
          </a:xfrm>
          <a:custGeom>
            <a:avLst/>
            <a:gdLst/>
            <a:ahLst/>
            <a:cxnLst/>
            <a:rect l="l" t="t" r="r" b="b"/>
            <a:pathLst>
              <a:path w="4477382" h="11385796">
                <a:moveTo>
                  <a:pt x="0" y="0"/>
                </a:moveTo>
                <a:lnTo>
                  <a:pt x="4477382" y="0"/>
                </a:lnTo>
                <a:lnTo>
                  <a:pt x="4477382" y="11385796"/>
                </a:lnTo>
                <a:lnTo>
                  <a:pt x="0" y="11385796"/>
                </a:lnTo>
                <a:lnTo>
                  <a:pt x="0" y="0"/>
                </a:lnTo>
                <a:close/>
              </a:path>
            </a:pathLst>
          </a:custGeom>
          <a:blipFill>
            <a:blip r:embed="rId3"/>
            <a:stretch>
              <a:fillRect l="-167779" r="-113902"/>
            </a:stretch>
          </a:blipFill>
        </p:spPr>
        <p:txBody>
          <a:bodyPr/>
          <a:lstStyle/>
          <a:p>
            <a:endParaRPr lang="el-GR" sz="1200"/>
          </a:p>
        </p:txBody>
      </p:sp>
      <p:sp>
        <p:nvSpPr>
          <p:cNvPr id="5" name="TextBox 5"/>
          <p:cNvSpPr txBox="1"/>
          <p:nvPr/>
        </p:nvSpPr>
        <p:spPr>
          <a:xfrm>
            <a:off x="685801" y="210323"/>
            <a:ext cx="7603539" cy="819520"/>
          </a:xfrm>
          <a:prstGeom prst="rect">
            <a:avLst/>
          </a:prstGeom>
        </p:spPr>
        <p:txBody>
          <a:bodyPr lIns="0" tIns="0" rIns="0" bIns="0" rtlCol="0" anchor="t">
            <a:spAutoFit/>
          </a:bodyPr>
          <a:lstStyle/>
          <a:p>
            <a:pPr>
              <a:lnSpc>
                <a:spcPts val="6800"/>
              </a:lnSpc>
            </a:pPr>
            <a:r>
              <a:rPr lang="en-US" sz="5000" dirty="0">
                <a:solidFill>
                  <a:srgbClr val="E14F3A"/>
                </a:solidFill>
                <a:latin typeface="Now Heavy"/>
              </a:rPr>
              <a:t>Services </a:t>
            </a:r>
          </a:p>
        </p:txBody>
      </p:sp>
      <p:cxnSp>
        <p:nvCxnSpPr>
          <p:cNvPr id="6" name="Ευθεία γραμμή σύνδεσης 5">
            <a:extLst>
              <a:ext uri="{FF2B5EF4-FFF2-40B4-BE49-F238E27FC236}">
                <a16:creationId xmlns:a16="http://schemas.microsoft.com/office/drawing/2014/main" id="{7E73D197-2A54-E44F-79DD-17CFF4C182A1}"/>
              </a:ext>
            </a:extLst>
          </p:cNvPr>
          <p:cNvCxnSpPr/>
          <p:nvPr/>
        </p:nvCxnSpPr>
        <p:spPr>
          <a:xfrm>
            <a:off x="685800" y="970631"/>
            <a:ext cx="4474096"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909729" y="1707981"/>
            <a:ext cx="6070600" cy="2536515"/>
          </a:xfrm>
          <a:custGeom>
            <a:avLst/>
            <a:gdLst/>
            <a:ahLst/>
            <a:cxnLst/>
            <a:rect l="l" t="t" r="r" b="b"/>
            <a:pathLst>
              <a:path w="9105900" h="3804773">
                <a:moveTo>
                  <a:pt x="0" y="0"/>
                </a:moveTo>
                <a:lnTo>
                  <a:pt x="9105900" y="0"/>
                </a:lnTo>
                <a:lnTo>
                  <a:pt x="9105900" y="3804773"/>
                </a:lnTo>
                <a:lnTo>
                  <a:pt x="0" y="3804773"/>
                </a:lnTo>
                <a:lnTo>
                  <a:pt x="0" y="0"/>
                </a:lnTo>
                <a:close/>
              </a:path>
            </a:pathLst>
          </a:custGeom>
          <a:blipFill>
            <a:blip r:embed="rId2"/>
            <a:stretch>
              <a:fillRect t="-17311" b="-17311"/>
            </a:stretch>
          </a:blipFill>
        </p:spPr>
        <p:txBody>
          <a:bodyPr/>
          <a:lstStyle/>
          <a:p>
            <a:endParaRPr lang="el-GR" sz="1200"/>
          </a:p>
        </p:txBody>
      </p:sp>
      <p:sp>
        <p:nvSpPr>
          <p:cNvPr id="3" name="Freeform 3"/>
          <p:cNvSpPr/>
          <p:nvPr/>
        </p:nvSpPr>
        <p:spPr>
          <a:xfrm>
            <a:off x="6023992" y="4343550"/>
            <a:ext cx="5956336" cy="2109785"/>
          </a:xfrm>
          <a:custGeom>
            <a:avLst/>
            <a:gdLst/>
            <a:ahLst/>
            <a:cxnLst/>
            <a:rect l="l" t="t" r="r" b="b"/>
            <a:pathLst>
              <a:path w="8690689" h="3737007">
                <a:moveTo>
                  <a:pt x="0" y="0"/>
                </a:moveTo>
                <a:lnTo>
                  <a:pt x="8690689" y="0"/>
                </a:lnTo>
                <a:lnTo>
                  <a:pt x="8690689" y="3737007"/>
                </a:lnTo>
                <a:lnTo>
                  <a:pt x="0" y="3737007"/>
                </a:lnTo>
                <a:lnTo>
                  <a:pt x="0" y="0"/>
                </a:lnTo>
                <a:close/>
              </a:path>
            </a:pathLst>
          </a:custGeom>
          <a:blipFill>
            <a:blip r:embed="rId3"/>
            <a:stretch>
              <a:fillRect l="-30935" t="-2733" b="-2733"/>
            </a:stretch>
          </a:blipFill>
        </p:spPr>
        <p:txBody>
          <a:bodyPr/>
          <a:lstStyle/>
          <a:p>
            <a:endParaRPr lang="el-GR" sz="1200"/>
          </a:p>
        </p:txBody>
      </p:sp>
      <p:sp>
        <p:nvSpPr>
          <p:cNvPr id="4" name="TextBox 4"/>
          <p:cNvSpPr txBox="1"/>
          <p:nvPr/>
        </p:nvSpPr>
        <p:spPr>
          <a:xfrm>
            <a:off x="685800" y="404664"/>
            <a:ext cx="3168827" cy="602088"/>
          </a:xfrm>
          <a:prstGeom prst="rect">
            <a:avLst/>
          </a:prstGeom>
        </p:spPr>
        <p:txBody>
          <a:bodyPr lIns="0" tIns="0" rIns="0" bIns="0" rtlCol="0" anchor="t">
            <a:spAutoFit/>
          </a:bodyPr>
          <a:lstStyle/>
          <a:p>
            <a:pPr>
              <a:lnSpc>
                <a:spcPts val="4480"/>
              </a:lnSpc>
            </a:pPr>
            <a:r>
              <a:rPr lang="en-US" sz="5000" dirty="0">
                <a:solidFill>
                  <a:srgbClr val="E14F3A"/>
                </a:solidFill>
                <a:latin typeface="Now Heavy"/>
              </a:rPr>
              <a:t>About Us</a:t>
            </a:r>
            <a:endParaRPr lang="en-US" sz="3200" dirty="0">
              <a:solidFill>
                <a:schemeClr val="accent2"/>
              </a:solidFill>
              <a:latin typeface="Now Heavy"/>
            </a:endParaRPr>
          </a:p>
        </p:txBody>
      </p:sp>
      <p:sp>
        <p:nvSpPr>
          <p:cNvPr id="5" name="TextBox 5"/>
          <p:cNvSpPr txBox="1"/>
          <p:nvPr/>
        </p:nvSpPr>
        <p:spPr>
          <a:xfrm>
            <a:off x="685800" y="1256822"/>
            <a:ext cx="10306744" cy="291105"/>
          </a:xfrm>
          <a:prstGeom prst="rect">
            <a:avLst/>
          </a:prstGeom>
        </p:spPr>
        <p:txBody>
          <a:bodyPr wrap="square" lIns="0" tIns="0" rIns="0" bIns="0" rtlCol="0" anchor="t">
            <a:spAutoFit/>
          </a:bodyPr>
          <a:lstStyle/>
          <a:p>
            <a:pPr>
              <a:lnSpc>
                <a:spcPts val="1919"/>
              </a:lnSpc>
            </a:pPr>
            <a:r>
              <a:rPr lang="en-US" sz="3200" dirty="0">
                <a:solidFill>
                  <a:srgbClr val="1D1D1F"/>
                </a:solidFill>
                <a:latin typeface="Now Heavy"/>
              </a:rPr>
              <a:t>Competence Center for Emerging Smart Networks &amp; Services </a:t>
            </a:r>
          </a:p>
        </p:txBody>
      </p:sp>
      <p:sp>
        <p:nvSpPr>
          <p:cNvPr id="6" name="TextBox 6"/>
          <p:cNvSpPr txBox="1"/>
          <p:nvPr/>
        </p:nvSpPr>
        <p:spPr>
          <a:xfrm>
            <a:off x="685800" y="1970994"/>
            <a:ext cx="4568655" cy="3231654"/>
          </a:xfrm>
          <a:prstGeom prst="rect">
            <a:avLst/>
          </a:prstGeom>
        </p:spPr>
        <p:txBody>
          <a:bodyPr lIns="0" tIns="0" rIns="0" bIns="0" rtlCol="0" anchor="t">
            <a:spAutoFit/>
          </a:bodyPr>
          <a:lstStyle/>
          <a:p>
            <a:pPr>
              <a:lnSpc>
                <a:spcPts val="2100"/>
              </a:lnSpc>
            </a:pPr>
            <a:r>
              <a:rPr lang="en-US" dirty="0">
                <a:latin typeface="Now Heavy"/>
              </a:rPr>
              <a:t>Competence Centers are private-public partnerships designed to bridge the gap between supply and demand of specialized innovation and technology transfer services in one or more value chains. </a:t>
            </a:r>
          </a:p>
          <a:p>
            <a:pPr>
              <a:lnSpc>
                <a:spcPts val="2100"/>
              </a:lnSpc>
            </a:pPr>
            <a:endParaRPr lang="en-US" dirty="0">
              <a:latin typeface="Now Heavy"/>
            </a:endParaRPr>
          </a:p>
          <a:p>
            <a:pPr>
              <a:lnSpc>
                <a:spcPts val="2100"/>
              </a:lnSpc>
            </a:pPr>
            <a:r>
              <a:rPr lang="en-US" dirty="0">
                <a:latin typeface="Now Heavy"/>
              </a:rPr>
              <a:t>p-NET is the first Competence Center in Greece for Emerging Smart 5G / 6G Networks and Services.  </a:t>
            </a:r>
          </a:p>
          <a:p>
            <a:pPr>
              <a:lnSpc>
                <a:spcPts val="2100"/>
              </a:lnSpc>
            </a:pPr>
            <a:endParaRPr lang="en-US" dirty="0">
              <a:latin typeface="Now Heavy"/>
            </a:endParaRPr>
          </a:p>
          <a:p>
            <a:pPr>
              <a:lnSpc>
                <a:spcPts val="2100"/>
              </a:lnSpc>
            </a:pPr>
            <a:r>
              <a:rPr lang="en-US" dirty="0">
                <a:latin typeface="Now Heavy"/>
              </a:rPr>
              <a:t>A private company recently incorporated in the region of Western Greece. </a:t>
            </a:r>
          </a:p>
        </p:txBody>
      </p:sp>
      <p:pic>
        <p:nvPicPr>
          <p:cNvPr id="7" name="Picture 3">
            <a:extLst>
              <a:ext uri="{FF2B5EF4-FFF2-40B4-BE49-F238E27FC236}">
                <a16:creationId xmlns:a16="http://schemas.microsoft.com/office/drawing/2014/main" id="{C915A292-628B-382F-77EB-A53480CF26B0}"/>
              </a:ext>
            </a:extLst>
          </p:cNvPr>
          <p:cNvPicPr>
            <a:picLocks noChangeAspect="1"/>
          </p:cNvPicPr>
          <p:nvPr/>
        </p:nvPicPr>
        <p:blipFill>
          <a:blip r:embed="rId4"/>
          <a:stretch/>
        </p:blipFill>
        <p:spPr bwMode="auto">
          <a:xfrm>
            <a:off x="10200456" y="172271"/>
            <a:ext cx="1779873" cy="406049"/>
          </a:xfrm>
          <a:prstGeom prst="rect">
            <a:avLst/>
          </a:prstGeom>
        </p:spPr>
      </p:pic>
      <p:sp>
        <p:nvSpPr>
          <p:cNvPr id="8" name="Θέση υποσέλιδου 7">
            <a:extLst>
              <a:ext uri="{FF2B5EF4-FFF2-40B4-BE49-F238E27FC236}">
                <a16:creationId xmlns:a16="http://schemas.microsoft.com/office/drawing/2014/main" id="{07CE5319-4B2E-7515-C8E1-99005E978734}"/>
              </a:ext>
            </a:extLst>
          </p:cNvPr>
          <p:cNvSpPr>
            <a:spLocks noGrp="1"/>
          </p:cNvSpPr>
          <p:nvPr>
            <p:ph type="ftr" sz="quarter" idx="11"/>
          </p:nvPr>
        </p:nvSpPr>
        <p:spPr>
          <a:xfrm>
            <a:off x="335360" y="6270773"/>
            <a:ext cx="4114800" cy="365125"/>
          </a:xfrm>
        </p:spPr>
        <p:txBody>
          <a:bodyPr/>
          <a:lstStyle/>
          <a:p>
            <a:pPr>
              <a:defRPr/>
            </a:pPr>
            <a:r>
              <a:rPr lang="en-US" dirty="0"/>
              <a:t>p-NET Emerging Networks &amp; Applications, May 2024</a:t>
            </a:r>
          </a:p>
        </p:txBody>
      </p:sp>
      <p:cxnSp>
        <p:nvCxnSpPr>
          <p:cNvPr id="10" name="Ευθεία γραμμή σύνδεσης 9">
            <a:extLst>
              <a:ext uri="{FF2B5EF4-FFF2-40B4-BE49-F238E27FC236}">
                <a16:creationId xmlns:a16="http://schemas.microsoft.com/office/drawing/2014/main" id="{8D73AA2C-E514-FDE0-4300-12C0C54DBD5A}"/>
              </a:ext>
            </a:extLst>
          </p:cNvPr>
          <p:cNvCxnSpPr/>
          <p:nvPr/>
        </p:nvCxnSpPr>
        <p:spPr>
          <a:xfrm>
            <a:off x="685800" y="970631"/>
            <a:ext cx="4474096"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 name="Picture 4" descr="A map of greece with several states&#10;&#10;Description automatically generated"/>
          <p:cNvPicPr>
            <a:picLocks noChangeAspect="1"/>
          </p:cNvPicPr>
          <p:nvPr/>
        </p:nvPicPr>
        <p:blipFill>
          <a:blip r:embed="rId2"/>
          <a:srcRect b="2900"/>
          <a:stretch/>
        </p:blipFill>
        <p:spPr bwMode="auto">
          <a:xfrm>
            <a:off x="4650295" y="677855"/>
            <a:ext cx="7055128" cy="6043623"/>
          </a:xfrm>
          <a:prstGeom prst="rect">
            <a:avLst/>
          </a:prstGeom>
        </p:spPr>
      </p:pic>
      <p:pic>
        <p:nvPicPr>
          <p:cNvPr id="2048" name="Picture 2047"/>
          <p:cNvPicPr>
            <a:picLocks noChangeAspect="1"/>
          </p:cNvPicPr>
          <p:nvPr/>
        </p:nvPicPr>
        <p:blipFill>
          <a:blip r:embed="rId3"/>
          <a:stretch/>
        </p:blipFill>
        <p:spPr bwMode="auto">
          <a:xfrm>
            <a:off x="6548213" y="3599947"/>
            <a:ext cx="216889" cy="380004"/>
          </a:xfrm>
          <a:prstGeom prst="rect">
            <a:avLst/>
          </a:prstGeom>
          <a:effectLst>
            <a:outerShdw blurRad="50800" dist="38100" dir="2700000" algn="tl" rotWithShape="0">
              <a:prstClr val="black">
                <a:alpha val="40000"/>
              </a:prstClr>
            </a:outerShdw>
          </a:effectLst>
        </p:spPr>
      </p:pic>
      <p:pic>
        <p:nvPicPr>
          <p:cNvPr id="2049" name="Picture 2048"/>
          <p:cNvPicPr>
            <a:picLocks noChangeAspect="1"/>
          </p:cNvPicPr>
          <p:nvPr/>
        </p:nvPicPr>
        <p:blipFill>
          <a:blip r:embed="rId3"/>
          <a:stretch/>
        </p:blipFill>
        <p:spPr bwMode="auto">
          <a:xfrm>
            <a:off x="7697806" y="3677078"/>
            <a:ext cx="216889" cy="380004"/>
          </a:xfrm>
          <a:prstGeom prst="rect">
            <a:avLst/>
          </a:prstGeom>
          <a:effectLst>
            <a:outerShdw blurRad="50800" dist="38100" dir="2700000" algn="tl" rotWithShape="0">
              <a:prstClr val="black">
                <a:alpha val="40000"/>
              </a:prstClr>
            </a:outerShdw>
          </a:effectLst>
        </p:spPr>
      </p:pic>
      <p:pic>
        <p:nvPicPr>
          <p:cNvPr id="2051" name="Picture 2050"/>
          <p:cNvPicPr>
            <a:picLocks noChangeAspect="1"/>
          </p:cNvPicPr>
          <p:nvPr/>
        </p:nvPicPr>
        <p:blipFill>
          <a:blip r:embed="rId3"/>
          <a:stretch/>
        </p:blipFill>
        <p:spPr bwMode="auto">
          <a:xfrm>
            <a:off x="6525833" y="2372883"/>
            <a:ext cx="216889" cy="380004"/>
          </a:xfrm>
          <a:prstGeom prst="rect">
            <a:avLst/>
          </a:prstGeom>
          <a:effectLst>
            <a:outerShdw blurRad="50800" dist="38100" dir="2700000" algn="tl" rotWithShape="0">
              <a:prstClr val="black">
                <a:alpha val="40000"/>
              </a:prstClr>
            </a:outerShdw>
          </a:effectLst>
        </p:spPr>
      </p:pic>
      <p:pic>
        <p:nvPicPr>
          <p:cNvPr id="2052" name="Picture 2051"/>
          <p:cNvPicPr>
            <a:picLocks noChangeAspect="1"/>
          </p:cNvPicPr>
          <p:nvPr/>
        </p:nvPicPr>
        <p:blipFill>
          <a:blip r:embed="rId3"/>
          <a:stretch/>
        </p:blipFill>
        <p:spPr bwMode="auto">
          <a:xfrm>
            <a:off x="7217753" y="1700809"/>
            <a:ext cx="216889" cy="380004"/>
          </a:xfrm>
          <a:prstGeom prst="rect">
            <a:avLst/>
          </a:prstGeom>
          <a:effectLst>
            <a:outerShdw blurRad="50800" dist="38100" dir="2700000" algn="tl" rotWithShape="0">
              <a:prstClr val="black">
                <a:alpha val="40000"/>
              </a:prstClr>
            </a:outerShdw>
          </a:effectLst>
        </p:spPr>
      </p:pic>
      <p:pic>
        <p:nvPicPr>
          <p:cNvPr id="2053" name="Picture 2052"/>
          <p:cNvPicPr>
            <a:picLocks noChangeAspect="1"/>
          </p:cNvPicPr>
          <p:nvPr/>
        </p:nvPicPr>
        <p:blipFill>
          <a:blip r:embed="rId3"/>
          <a:stretch/>
        </p:blipFill>
        <p:spPr bwMode="auto">
          <a:xfrm>
            <a:off x="8369881" y="5925278"/>
            <a:ext cx="216889" cy="380004"/>
          </a:xfrm>
          <a:prstGeom prst="rect">
            <a:avLst/>
          </a:prstGeom>
        </p:spPr>
      </p:pic>
      <p:cxnSp>
        <p:nvCxnSpPr>
          <p:cNvPr id="2055" name="Elbow Connector 2054"/>
          <p:cNvCxnSpPr>
            <a:cxnSpLocks/>
            <a:stCxn id="2052" idx="2"/>
          </p:cNvCxnSpPr>
          <p:nvPr/>
        </p:nvCxnSpPr>
        <p:spPr bwMode="auto">
          <a:xfrm rot="16199998" flipH="1">
            <a:off x="8218532" y="1188478"/>
            <a:ext cx="806568" cy="2591237"/>
          </a:xfrm>
          <a:prstGeom prst="bentConnector2">
            <a:avLst/>
          </a:prstGeom>
          <a:ln>
            <a:headEnd type="triangle"/>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059" name="Elbow Connector 2058"/>
          <p:cNvCxnSpPr>
            <a:cxnSpLocks/>
            <a:stCxn id="2051" idx="2"/>
          </p:cNvCxnSpPr>
          <p:nvPr/>
        </p:nvCxnSpPr>
        <p:spPr bwMode="auto">
          <a:xfrm rot="16199998" flipH="1">
            <a:off x="8019602" y="1367562"/>
            <a:ext cx="505168" cy="3275817"/>
          </a:xfrm>
          <a:prstGeom prst="bentConnector2">
            <a:avLst/>
          </a:prstGeom>
          <a:ln>
            <a:headEnd type="triangle"/>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062" name="Elbow Connector 2061"/>
          <p:cNvCxnSpPr>
            <a:cxnSpLocks/>
            <a:stCxn id="2048" idx="2"/>
            <a:endCxn id="2085" idx="2"/>
          </p:cNvCxnSpPr>
          <p:nvPr/>
        </p:nvCxnSpPr>
        <p:spPr bwMode="auto">
          <a:xfrm rot="5400000" flipH="1" flipV="1">
            <a:off x="8646769" y="1753551"/>
            <a:ext cx="236289" cy="4216512"/>
          </a:xfrm>
          <a:prstGeom prst="bentConnector3">
            <a:avLst>
              <a:gd name="adj1" fmla="val -244685"/>
            </a:avLst>
          </a:prstGeom>
          <a:ln>
            <a:headEnd type="triangle"/>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065" name="Elbow Connector 2064"/>
          <p:cNvCxnSpPr>
            <a:cxnSpLocks/>
            <a:stCxn id="2053" idx="2"/>
            <a:endCxn id="2085" idx="2"/>
          </p:cNvCxnSpPr>
          <p:nvPr/>
        </p:nvCxnSpPr>
        <p:spPr bwMode="auto">
          <a:xfrm rot="5400000" flipH="1" flipV="1">
            <a:off x="8394937" y="3827050"/>
            <a:ext cx="2561620" cy="2394844"/>
          </a:xfrm>
          <a:prstGeom prst="bentConnector3">
            <a:avLst>
              <a:gd name="adj1" fmla="val -11899"/>
            </a:avLst>
          </a:prstGeom>
          <a:ln>
            <a:headEnd type="triangle"/>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071" name="Elbow Connector 2070"/>
          <p:cNvCxnSpPr>
            <a:cxnSpLocks/>
            <a:stCxn id="2049" idx="2"/>
          </p:cNvCxnSpPr>
          <p:nvPr/>
        </p:nvCxnSpPr>
        <p:spPr bwMode="auto">
          <a:xfrm rot="5400000" flipH="1" flipV="1">
            <a:off x="8633277" y="2772922"/>
            <a:ext cx="457135" cy="2111185"/>
          </a:xfrm>
          <a:prstGeom prst="bentConnector4">
            <a:avLst>
              <a:gd name="adj1" fmla="val -65480"/>
              <a:gd name="adj2" fmla="val 52568"/>
            </a:avLst>
          </a:prstGeom>
          <a:ln>
            <a:headEnd type="triangle"/>
            <a:tailEnd type="triangle"/>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nvGrpSpPr>
          <p:cNvPr id="2109" name="Group 2108"/>
          <p:cNvGrpSpPr/>
          <p:nvPr/>
        </p:nvGrpSpPr>
        <p:grpSpPr bwMode="auto">
          <a:xfrm>
            <a:off x="5701544" y="2490052"/>
            <a:ext cx="544512" cy="579698"/>
            <a:chOff x="1436609" y="1073469"/>
            <a:chExt cx="408384" cy="434773"/>
          </a:xfrm>
        </p:grpSpPr>
        <p:sp>
          <p:nvSpPr>
            <p:cNvPr id="2108" name="Rectangle 2107"/>
            <p:cNvSpPr/>
            <p:nvPr/>
          </p:nvSpPr>
          <p:spPr bwMode="auto">
            <a:xfrm>
              <a:off x="1436609" y="1073469"/>
              <a:ext cx="408384" cy="404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2400"/>
            </a:p>
          </p:txBody>
        </p:sp>
        <p:grpSp>
          <p:nvGrpSpPr>
            <p:cNvPr id="2103" name="Group 2102"/>
            <p:cNvGrpSpPr/>
            <p:nvPr/>
          </p:nvGrpSpPr>
          <p:grpSpPr bwMode="auto">
            <a:xfrm>
              <a:off x="1440406" y="1073469"/>
              <a:ext cx="395974" cy="434773"/>
              <a:chOff x="1151691" y="2604018"/>
              <a:chExt cx="395974" cy="434773"/>
            </a:xfrm>
          </p:grpSpPr>
          <p:pic>
            <p:nvPicPr>
              <p:cNvPr id="2104" name="Picture 2103" descr="5g server Icon 4012914"/>
              <p:cNvPicPr>
                <a:picLocks noChangeAspect="1" noChangeArrowheads="1"/>
              </p:cNvPicPr>
              <p:nvPr/>
            </p:nvPicPr>
            <p:blipFill>
              <a:blip r:embed="rId4"/>
              <a:srcRect l="20600" t="20601" r="20601" b="20599"/>
              <a:stretch/>
            </p:blipFill>
            <p:spPr bwMode="auto">
              <a:xfrm>
                <a:off x="1193990" y="2604018"/>
                <a:ext cx="307579" cy="307579"/>
              </a:xfrm>
              <a:prstGeom prst="rect">
                <a:avLst/>
              </a:prstGeom>
              <a:noFill/>
            </p:spPr>
          </p:pic>
          <p:sp>
            <p:nvSpPr>
              <p:cNvPr id="2105" name="TextBox 2099"/>
              <p:cNvSpPr txBox="1"/>
              <p:nvPr/>
            </p:nvSpPr>
            <p:spPr bwMode="auto">
              <a:xfrm>
                <a:off x="1151691" y="2900292"/>
                <a:ext cx="395974" cy="138499"/>
              </a:xfrm>
              <a:prstGeom prst="rect">
                <a:avLst/>
              </a:prstGeom>
              <a:noFill/>
            </p:spPr>
            <p:txBody>
              <a:bodyPr wrap="square" lIns="0" tIns="0" rIns="0" bIns="0" rtlCol="0">
                <a:spAutoFit/>
              </a:bodyPr>
              <a:lstStyle>
                <a:defPPr>
                  <a:defRPr lang="en-US"/>
                </a:defPPr>
                <a:lvl1pPr marL="0" algn="l" defTabSz="914296">
                  <a:defRPr sz="1800">
                    <a:solidFill>
                      <a:schemeClr val="tx1"/>
                    </a:solidFill>
                    <a:latin typeface="+mn-lt"/>
                    <a:ea typeface="+mn-ea"/>
                    <a:cs typeface="+mn-cs"/>
                  </a:defRPr>
                </a:lvl1pPr>
                <a:lvl2pPr marL="457148" algn="l" defTabSz="914296">
                  <a:defRPr sz="1800">
                    <a:solidFill>
                      <a:schemeClr val="tx1"/>
                    </a:solidFill>
                    <a:latin typeface="+mn-lt"/>
                    <a:ea typeface="+mn-ea"/>
                    <a:cs typeface="+mn-cs"/>
                  </a:defRPr>
                </a:lvl2pPr>
                <a:lvl3pPr marL="914296" algn="l" defTabSz="914296">
                  <a:defRPr sz="1800">
                    <a:solidFill>
                      <a:schemeClr val="tx1"/>
                    </a:solidFill>
                    <a:latin typeface="+mn-lt"/>
                    <a:ea typeface="+mn-ea"/>
                    <a:cs typeface="+mn-cs"/>
                  </a:defRPr>
                </a:lvl3pPr>
                <a:lvl4pPr marL="1371443" algn="l" defTabSz="914296">
                  <a:defRPr sz="1800">
                    <a:solidFill>
                      <a:schemeClr val="tx1"/>
                    </a:solidFill>
                    <a:latin typeface="+mn-lt"/>
                    <a:ea typeface="+mn-ea"/>
                    <a:cs typeface="+mn-cs"/>
                  </a:defRPr>
                </a:lvl4pPr>
                <a:lvl5pPr marL="1828591" algn="l" defTabSz="914296">
                  <a:defRPr sz="1800">
                    <a:solidFill>
                      <a:schemeClr val="tx1"/>
                    </a:solidFill>
                    <a:latin typeface="+mn-lt"/>
                    <a:ea typeface="+mn-ea"/>
                    <a:cs typeface="+mn-cs"/>
                  </a:defRPr>
                </a:lvl5pPr>
                <a:lvl6pPr marL="2285739" algn="l" defTabSz="914296">
                  <a:defRPr sz="1800">
                    <a:solidFill>
                      <a:schemeClr val="tx1"/>
                    </a:solidFill>
                    <a:latin typeface="+mn-lt"/>
                    <a:ea typeface="+mn-ea"/>
                    <a:cs typeface="+mn-cs"/>
                  </a:defRPr>
                </a:lvl6pPr>
                <a:lvl7pPr marL="2742887" algn="l" defTabSz="914296">
                  <a:defRPr sz="1800">
                    <a:solidFill>
                      <a:schemeClr val="tx1"/>
                    </a:solidFill>
                    <a:latin typeface="+mn-lt"/>
                    <a:ea typeface="+mn-ea"/>
                    <a:cs typeface="+mn-cs"/>
                  </a:defRPr>
                </a:lvl7pPr>
                <a:lvl8pPr marL="3200034" algn="l" defTabSz="914296">
                  <a:defRPr sz="1800">
                    <a:solidFill>
                      <a:schemeClr val="tx1"/>
                    </a:solidFill>
                    <a:latin typeface="+mn-lt"/>
                    <a:ea typeface="+mn-ea"/>
                    <a:cs typeface="+mn-cs"/>
                  </a:defRPr>
                </a:lvl8pPr>
                <a:lvl9pPr marL="3657182" algn="l" defTabSz="914296">
                  <a:defRPr sz="1800">
                    <a:solidFill>
                      <a:schemeClr val="tx1"/>
                    </a:solidFill>
                    <a:latin typeface="+mn-lt"/>
                    <a:ea typeface="+mn-ea"/>
                    <a:cs typeface="+mn-cs"/>
                  </a:defRPr>
                </a:lvl9pPr>
              </a:lstStyle>
              <a:p>
                <a:pPr algn="ctr">
                  <a:defRPr/>
                </a:pPr>
                <a:r>
                  <a:rPr lang="en-GB" sz="1200">
                    <a:latin typeface="AkayaKanadaka"/>
                    <a:cs typeface="AkayaKanadaka"/>
                  </a:rPr>
                  <a:t>I</a:t>
                </a:r>
                <a:r>
                  <a:rPr sz="1200">
                    <a:latin typeface="AkayaKanadaka"/>
                    <a:cs typeface="AkayaKanadaka"/>
                  </a:rPr>
                  <a:t>n a Box</a:t>
                </a:r>
                <a:endParaRPr sz="2400"/>
              </a:p>
            </p:txBody>
          </p:sp>
        </p:grpSp>
      </p:grpSp>
      <p:grpSp>
        <p:nvGrpSpPr>
          <p:cNvPr id="2110" name="Group 2109"/>
          <p:cNvGrpSpPr/>
          <p:nvPr/>
        </p:nvGrpSpPr>
        <p:grpSpPr bwMode="auto">
          <a:xfrm>
            <a:off x="8177859" y="1205744"/>
            <a:ext cx="544512" cy="579698"/>
            <a:chOff x="1436609" y="1073469"/>
            <a:chExt cx="408384" cy="434773"/>
          </a:xfrm>
        </p:grpSpPr>
        <p:sp>
          <p:nvSpPr>
            <p:cNvPr id="2111" name="Rectangle 2110"/>
            <p:cNvSpPr/>
            <p:nvPr/>
          </p:nvSpPr>
          <p:spPr bwMode="auto">
            <a:xfrm>
              <a:off x="1436609" y="1073469"/>
              <a:ext cx="408384" cy="404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2400"/>
            </a:p>
          </p:txBody>
        </p:sp>
        <p:grpSp>
          <p:nvGrpSpPr>
            <p:cNvPr id="2112" name="Group 2111"/>
            <p:cNvGrpSpPr/>
            <p:nvPr/>
          </p:nvGrpSpPr>
          <p:grpSpPr bwMode="auto">
            <a:xfrm>
              <a:off x="1440406" y="1073469"/>
              <a:ext cx="395974" cy="434773"/>
              <a:chOff x="1151691" y="2604018"/>
              <a:chExt cx="395974" cy="434773"/>
            </a:xfrm>
          </p:grpSpPr>
          <p:pic>
            <p:nvPicPr>
              <p:cNvPr id="2113" name="Picture 2112" descr="5g server Icon 4012914"/>
              <p:cNvPicPr>
                <a:picLocks noChangeAspect="1" noChangeArrowheads="1"/>
              </p:cNvPicPr>
              <p:nvPr/>
            </p:nvPicPr>
            <p:blipFill>
              <a:blip r:embed="rId4"/>
              <a:srcRect l="20600" t="20601" r="20601" b="20599"/>
              <a:stretch/>
            </p:blipFill>
            <p:spPr bwMode="auto">
              <a:xfrm>
                <a:off x="1193990" y="2604018"/>
                <a:ext cx="307579" cy="307579"/>
              </a:xfrm>
              <a:prstGeom prst="rect">
                <a:avLst/>
              </a:prstGeom>
              <a:noFill/>
            </p:spPr>
          </p:pic>
          <p:sp>
            <p:nvSpPr>
              <p:cNvPr id="2114" name="TextBox 2099"/>
              <p:cNvSpPr txBox="1"/>
              <p:nvPr/>
            </p:nvSpPr>
            <p:spPr bwMode="auto">
              <a:xfrm>
                <a:off x="1151691" y="2900292"/>
                <a:ext cx="395974" cy="138499"/>
              </a:xfrm>
              <a:prstGeom prst="rect">
                <a:avLst/>
              </a:prstGeom>
              <a:noFill/>
            </p:spPr>
            <p:txBody>
              <a:bodyPr wrap="square" lIns="0" tIns="0" rIns="0" bIns="0" rtlCol="0">
                <a:spAutoFit/>
              </a:bodyPr>
              <a:lstStyle>
                <a:defPPr>
                  <a:defRPr lang="en-US"/>
                </a:defPPr>
                <a:lvl1pPr marL="0" algn="l" defTabSz="914296">
                  <a:defRPr sz="1800">
                    <a:solidFill>
                      <a:schemeClr val="tx1"/>
                    </a:solidFill>
                    <a:latin typeface="+mn-lt"/>
                    <a:ea typeface="+mn-ea"/>
                    <a:cs typeface="+mn-cs"/>
                  </a:defRPr>
                </a:lvl1pPr>
                <a:lvl2pPr marL="457148" algn="l" defTabSz="914296">
                  <a:defRPr sz="1800">
                    <a:solidFill>
                      <a:schemeClr val="tx1"/>
                    </a:solidFill>
                    <a:latin typeface="+mn-lt"/>
                    <a:ea typeface="+mn-ea"/>
                    <a:cs typeface="+mn-cs"/>
                  </a:defRPr>
                </a:lvl2pPr>
                <a:lvl3pPr marL="914296" algn="l" defTabSz="914296">
                  <a:defRPr sz="1800">
                    <a:solidFill>
                      <a:schemeClr val="tx1"/>
                    </a:solidFill>
                    <a:latin typeface="+mn-lt"/>
                    <a:ea typeface="+mn-ea"/>
                    <a:cs typeface="+mn-cs"/>
                  </a:defRPr>
                </a:lvl3pPr>
                <a:lvl4pPr marL="1371443" algn="l" defTabSz="914296">
                  <a:defRPr sz="1800">
                    <a:solidFill>
                      <a:schemeClr val="tx1"/>
                    </a:solidFill>
                    <a:latin typeface="+mn-lt"/>
                    <a:ea typeface="+mn-ea"/>
                    <a:cs typeface="+mn-cs"/>
                  </a:defRPr>
                </a:lvl4pPr>
                <a:lvl5pPr marL="1828591" algn="l" defTabSz="914296">
                  <a:defRPr sz="1800">
                    <a:solidFill>
                      <a:schemeClr val="tx1"/>
                    </a:solidFill>
                    <a:latin typeface="+mn-lt"/>
                    <a:ea typeface="+mn-ea"/>
                    <a:cs typeface="+mn-cs"/>
                  </a:defRPr>
                </a:lvl5pPr>
                <a:lvl6pPr marL="2285739" algn="l" defTabSz="914296">
                  <a:defRPr sz="1800">
                    <a:solidFill>
                      <a:schemeClr val="tx1"/>
                    </a:solidFill>
                    <a:latin typeface="+mn-lt"/>
                    <a:ea typeface="+mn-ea"/>
                    <a:cs typeface="+mn-cs"/>
                  </a:defRPr>
                </a:lvl6pPr>
                <a:lvl7pPr marL="2742887" algn="l" defTabSz="914296">
                  <a:defRPr sz="1800">
                    <a:solidFill>
                      <a:schemeClr val="tx1"/>
                    </a:solidFill>
                    <a:latin typeface="+mn-lt"/>
                    <a:ea typeface="+mn-ea"/>
                    <a:cs typeface="+mn-cs"/>
                  </a:defRPr>
                </a:lvl7pPr>
                <a:lvl8pPr marL="3200034" algn="l" defTabSz="914296">
                  <a:defRPr sz="1800">
                    <a:solidFill>
                      <a:schemeClr val="tx1"/>
                    </a:solidFill>
                    <a:latin typeface="+mn-lt"/>
                    <a:ea typeface="+mn-ea"/>
                    <a:cs typeface="+mn-cs"/>
                  </a:defRPr>
                </a:lvl8pPr>
                <a:lvl9pPr marL="3657182" algn="l" defTabSz="914296">
                  <a:defRPr sz="1800">
                    <a:solidFill>
                      <a:schemeClr val="tx1"/>
                    </a:solidFill>
                    <a:latin typeface="+mn-lt"/>
                    <a:ea typeface="+mn-ea"/>
                    <a:cs typeface="+mn-cs"/>
                  </a:defRPr>
                </a:lvl9pPr>
              </a:lstStyle>
              <a:p>
                <a:pPr algn="ctr">
                  <a:defRPr/>
                </a:pPr>
                <a:r>
                  <a:rPr lang="en-GB" sz="1200">
                    <a:latin typeface="AkayaKanadaka"/>
                    <a:cs typeface="AkayaKanadaka"/>
                  </a:rPr>
                  <a:t>I</a:t>
                </a:r>
                <a:r>
                  <a:rPr sz="1200">
                    <a:latin typeface="AkayaKanadaka"/>
                    <a:cs typeface="AkayaKanadaka"/>
                  </a:rPr>
                  <a:t>n a Box</a:t>
                </a:r>
                <a:endParaRPr sz="2400"/>
              </a:p>
            </p:txBody>
          </p:sp>
        </p:grpSp>
      </p:grpSp>
      <p:grpSp>
        <p:nvGrpSpPr>
          <p:cNvPr id="2117" name="Group 2116"/>
          <p:cNvGrpSpPr/>
          <p:nvPr/>
        </p:nvGrpSpPr>
        <p:grpSpPr bwMode="auto">
          <a:xfrm>
            <a:off x="9932472" y="2397811"/>
            <a:ext cx="2020179" cy="1392136"/>
            <a:chOff x="5887960" y="1798358"/>
            <a:chExt cx="1515134" cy="1044102"/>
          </a:xfrm>
        </p:grpSpPr>
        <p:grpSp>
          <p:nvGrpSpPr>
            <p:cNvPr id="2086" name="Group 2085"/>
            <p:cNvGrpSpPr/>
            <p:nvPr/>
          </p:nvGrpSpPr>
          <p:grpSpPr bwMode="auto">
            <a:xfrm>
              <a:off x="5887960" y="2052093"/>
              <a:ext cx="1411046" cy="790367"/>
              <a:chOff x="7437464" y="1384049"/>
              <a:chExt cx="1411046" cy="790367"/>
            </a:xfrm>
          </p:grpSpPr>
          <p:pic>
            <p:nvPicPr>
              <p:cNvPr id="2084" name="Graphic 2082"/>
              <p:cNvPicPr>
                <a:picLocks noChangeAspect="1"/>
              </p:cNvPicPr>
              <p:nvPr/>
            </p:nvPicPr>
            <p:blipFill>
              <a:blip r:embed="rId5"/>
              <a:srcRect t="12521" b="1"/>
              <a:stretch/>
            </p:blipFill>
            <p:spPr bwMode="auto">
              <a:xfrm>
                <a:off x="7437464" y="1387519"/>
                <a:ext cx="1411046" cy="786897"/>
              </a:xfrm>
              <a:prstGeom prst="rect">
                <a:avLst/>
              </a:prstGeom>
            </p:spPr>
          </p:pic>
          <p:sp>
            <p:nvSpPr>
              <p:cNvPr id="2085" name="Rectangle 2084"/>
              <p:cNvSpPr/>
              <p:nvPr/>
            </p:nvSpPr>
            <p:spPr bwMode="auto">
              <a:xfrm>
                <a:off x="7437464" y="1384049"/>
                <a:ext cx="1411046" cy="75565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2400"/>
              </a:p>
            </p:txBody>
          </p:sp>
        </p:grpSp>
        <p:pic>
          <p:nvPicPr>
            <p:cNvPr id="2095" name="Picture 4" descr="5G - Wikipedia"/>
            <p:cNvPicPr>
              <a:picLocks noChangeAspect="1" noChangeArrowheads="1"/>
            </p:cNvPicPr>
            <p:nvPr/>
          </p:nvPicPr>
          <p:blipFill>
            <a:blip r:embed="rId6"/>
            <a:stretch/>
          </p:blipFill>
          <p:spPr bwMode="auto">
            <a:xfrm>
              <a:off x="5903583" y="1813599"/>
              <a:ext cx="318862" cy="191979"/>
            </a:xfrm>
            <a:prstGeom prst="rect">
              <a:avLst/>
            </a:prstGeom>
            <a:noFill/>
          </p:spPr>
        </p:pic>
        <p:pic>
          <p:nvPicPr>
            <p:cNvPr id="2096" name="Picture 6" descr="6G logo"/>
            <p:cNvPicPr>
              <a:picLocks noChangeAspect="1" noChangeArrowheads="1"/>
            </p:cNvPicPr>
            <p:nvPr/>
          </p:nvPicPr>
          <p:blipFill>
            <a:blip r:embed="rId7"/>
            <a:stretch/>
          </p:blipFill>
          <p:spPr bwMode="auto">
            <a:xfrm>
              <a:off x="7086054" y="1813598"/>
              <a:ext cx="317040" cy="191979"/>
            </a:xfrm>
            <a:prstGeom prst="rect">
              <a:avLst/>
            </a:prstGeom>
            <a:noFill/>
          </p:spPr>
        </p:pic>
        <p:sp>
          <p:nvSpPr>
            <p:cNvPr id="2116" name="TextBox 2115"/>
            <p:cNvSpPr txBox="1"/>
            <p:nvPr/>
          </p:nvSpPr>
          <p:spPr bwMode="auto">
            <a:xfrm>
              <a:off x="6140748" y="1798358"/>
              <a:ext cx="951721" cy="346249"/>
            </a:xfrm>
            <a:prstGeom prst="rect">
              <a:avLst/>
            </a:prstGeom>
            <a:noFill/>
          </p:spPr>
          <p:txBody>
            <a:bodyPr wrap="square">
              <a:spAutoFit/>
            </a:bodyPr>
            <a:lstStyle/>
            <a:p>
              <a:pPr algn="ctr">
                <a:defRPr/>
              </a:pPr>
              <a:r>
                <a:rPr lang="en-US" sz="2400" i="1">
                  <a:latin typeface="AkayaKanadaka"/>
                  <a:cs typeface="AkayaKanadaka"/>
                </a:rPr>
                <a:t>Core</a:t>
              </a:r>
              <a:endParaRPr sz="2400" i="1">
                <a:latin typeface="AkayaKanadaka"/>
                <a:cs typeface="AkayaKanadaka"/>
              </a:endParaRPr>
            </a:p>
          </p:txBody>
        </p:sp>
      </p:grpSp>
      <p:grpSp>
        <p:nvGrpSpPr>
          <p:cNvPr id="2118" name="Group 2117"/>
          <p:cNvGrpSpPr/>
          <p:nvPr/>
        </p:nvGrpSpPr>
        <p:grpSpPr bwMode="auto">
          <a:xfrm>
            <a:off x="8589585" y="4856734"/>
            <a:ext cx="544512" cy="579698"/>
            <a:chOff x="1436609" y="1073469"/>
            <a:chExt cx="408384" cy="434773"/>
          </a:xfrm>
        </p:grpSpPr>
        <p:sp>
          <p:nvSpPr>
            <p:cNvPr id="2119" name="Rectangle 2118"/>
            <p:cNvSpPr/>
            <p:nvPr/>
          </p:nvSpPr>
          <p:spPr bwMode="auto">
            <a:xfrm>
              <a:off x="1436609" y="1073469"/>
              <a:ext cx="408384" cy="4042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2400"/>
            </a:p>
          </p:txBody>
        </p:sp>
        <p:grpSp>
          <p:nvGrpSpPr>
            <p:cNvPr id="2120" name="Group 2119"/>
            <p:cNvGrpSpPr/>
            <p:nvPr/>
          </p:nvGrpSpPr>
          <p:grpSpPr bwMode="auto">
            <a:xfrm>
              <a:off x="1440406" y="1073469"/>
              <a:ext cx="395974" cy="434773"/>
              <a:chOff x="1151691" y="2604018"/>
              <a:chExt cx="395974" cy="434773"/>
            </a:xfrm>
          </p:grpSpPr>
          <p:pic>
            <p:nvPicPr>
              <p:cNvPr id="2121" name="Picture 2120" descr="5g server Icon 4012914"/>
              <p:cNvPicPr>
                <a:picLocks noChangeAspect="1" noChangeArrowheads="1"/>
              </p:cNvPicPr>
              <p:nvPr/>
            </p:nvPicPr>
            <p:blipFill>
              <a:blip r:embed="rId4"/>
              <a:srcRect l="20600" t="20601" r="20601" b="20599"/>
              <a:stretch/>
            </p:blipFill>
            <p:spPr bwMode="auto">
              <a:xfrm>
                <a:off x="1193990" y="2604018"/>
                <a:ext cx="307579" cy="307579"/>
              </a:xfrm>
              <a:prstGeom prst="rect">
                <a:avLst/>
              </a:prstGeom>
              <a:noFill/>
            </p:spPr>
          </p:pic>
          <p:sp>
            <p:nvSpPr>
              <p:cNvPr id="2122" name="TextBox 2099"/>
              <p:cNvSpPr txBox="1"/>
              <p:nvPr/>
            </p:nvSpPr>
            <p:spPr bwMode="auto">
              <a:xfrm>
                <a:off x="1151691" y="2900292"/>
                <a:ext cx="395974" cy="138499"/>
              </a:xfrm>
              <a:prstGeom prst="rect">
                <a:avLst/>
              </a:prstGeom>
              <a:noFill/>
            </p:spPr>
            <p:txBody>
              <a:bodyPr wrap="square" lIns="0" tIns="0" rIns="0" bIns="0" rtlCol="0">
                <a:spAutoFit/>
              </a:bodyPr>
              <a:lstStyle>
                <a:defPPr>
                  <a:defRPr lang="en-US"/>
                </a:defPPr>
                <a:lvl1pPr marL="0" algn="l" defTabSz="914296">
                  <a:defRPr sz="1800">
                    <a:solidFill>
                      <a:schemeClr val="tx1"/>
                    </a:solidFill>
                    <a:latin typeface="+mn-lt"/>
                    <a:ea typeface="+mn-ea"/>
                    <a:cs typeface="+mn-cs"/>
                  </a:defRPr>
                </a:lvl1pPr>
                <a:lvl2pPr marL="457148" algn="l" defTabSz="914296">
                  <a:defRPr sz="1800">
                    <a:solidFill>
                      <a:schemeClr val="tx1"/>
                    </a:solidFill>
                    <a:latin typeface="+mn-lt"/>
                    <a:ea typeface="+mn-ea"/>
                    <a:cs typeface="+mn-cs"/>
                  </a:defRPr>
                </a:lvl2pPr>
                <a:lvl3pPr marL="914296" algn="l" defTabSz="914296">
                  <a:defRPr sz="1800">
                    <a:solidFill>
                      <a:schemeClr val="tx1"/>
                    </a:solidFill>
                    <a:latin typeface="+mn-lt"/>
                    <a:ea typeface="+mn-ea"/>
                    <a:cs typeface="+mn-cs"/>
                  </a:defRPr>
                </a:lvl3pPr>
                <a:lvl4pPr marL="1371443" algn="l" defTabSz="914296">
                  <a:defRPr sz="1800">
                    <a:solidFill>
                      <a:schemeClr val="tx1"/>
                    </a:solidFill>
                    <a:latin typeface="+mn-lt"/>
                    <a:ea typeface="+mn-ea"/>
                    <a:cs typeface="+mn-cs"/>
                  </a:defRPr>
                </a:lvl4pPr>
                <a:lvl5pPr marL="1828591" algn="l" defTabSz="914296">
                  <a:defRPr sz="1800">
                    <a:solidFill>
                      <a:schemeClr val="tx1"/>
                    </a:solidFill>
                    <a:latin typeface="+mn-lt"/>
                    <a:ea typeface="+mn-ea"/>
                    <a:cs typeface="+mn-cs"/>
                  </a:defRPr>
                </a:lvl5pPr>
                <a:lvl6pPr marL="2285739" algn="l" defTabSz="914296">
                  <a:defRPr sz="1800">
                    <a:solidFill>
                      <a:schemeClr val="tx1"/>
                    </a:solidFill>
                    <a:latin typeface="+mn-lt"/>
                    <a:ea typeface="+mn-ea"/>
                    <a:cs typeface="+mn-cs"/>
                  </a:defRPr>
                </a:lvl6pPr>
                <a:lvl7pPr marL="2742887" algn="l" defTabSz="914296">
                  <a:defRPr sz="1800">
                    <a:solidFill>
                      <a:schemeClr val="tx1"/>
                    </a:solidFill>
                    <a:latin typeface="+mn-lt"/>
                    <a:ea typeface="+mn-ea"/>
                    <a:cs typeface="+mn-cs"/>
                  </a:defRPr>
                </a:lvl7pPr>
                <a:lvl8pPr marL="3200034" algn="l" defTabSz="914296">
                  <a:defRPr sz="1800">
                    <a:solidFill>
                      <a:schemeClr val="tx1"/>
                    </a:solidFill>
                    <a:latin typeface="+mn-lt"/>
                    <a:ea typeface="+mn-ea"/>
                    <a:cs typeface="+mn-cs"/>
                  </a:defRPr>
                </a:lvl8pPr>
                <a:lvl9pPr marL="3657182" algn="l" defTabSz="914296">
                  <a:defRPr sz="1800">
                    <a:solidFill>
                      <a:schemeClr val="tx1"/>
                    </a:solidFill>
                    <a:latin typeface="+mn-lt"/>
                    <a:ea typeface="+mn-ea"/>
                    <a:cs typeface="+mn-cs"/>
                  </a:defRPr>
                </a:lvl9pPr>
              </a:lstStyle>
              <a:p>
                <a:pPr algn="ctr">
                  <a:defRPr/>
                </a:pPr>
                <a:r>
                  <a:rPr lang="en-GB" sz="1200">
                    <a:latin typeface="AkayaKanadaka"/>
                    <a:cs typeface="AkayaKanadaka"/>
                  </a:rPr>
                  <a:t>I</a:t>
                </a:r>
                <a:r>
                  <a:rPr sz="1200">
                    <a:latin typeface="AkayaKanadaka"/>
                    <a:cs typeface="AkayaKanadaka"/>
                  </a:rPr>
                  <a:t>n a Box</a:t>
                </a:r>
                <a:endParaRPr sz="2400"/>
              </a:p>
            </p:txBody>
          </p:sp>
        </p:grpSp>
      </p:grpSp>
      <p:sp>
        <p:nvSpPr>
          <p:cNvPr id="2124" name="TextBox 2123"/>
          <p:cNvSpPr txBox="1"/>
          <p:nvPr/>
        </p:nvSpPr>
        <p:spPr bwMode="auto">
          <a:xfrm>
            <a:off x="194469" y="1949495"/>
            <a:ext cx="5809604" cy="3300904"/>
          </a:xfrm>
          <a:prstGeom prst="rect">
            <a:avLst/>
          </a:prstGeom>
          <a:noFill/>
        </p:spPr>
        <p:txBody>
          <a:bodyPr wrap="none" rtlCol="0">
            <a:spAutoFit/>
          </a:bodyPr>
          <a:lstStyle/>
          <a:p>
            <a:pPr>
              <a:defRPr/>
            </a:pPr>
            <a:r>
              <a:rPr lang="en-US" sz="2650" b="1" dirty="0">
                <a:solidFill>
                  <a:schemeClr val="accent2"/>
                </a:solidFill>
              </a:rPr>
              <a:t>5G+/6G experimentation</a:t>
            </a:r>
            <a:endParaRPr sz="2400" dirty="0">
              <a:solidFill>
                <a:schemeClr val="accent2"/>
              </a:solidFill>
            </a:endParaRPr>
          </a:p>
          <a:p>
            <a:pPr>
              <a:defRPr/>
            </a:pPr>
            <a:endParaRPr lang="en-US" sz="1200" dirty="0"/>
          </a:p>
          <a:p>
            <a:pPr marL="380990" indent="-380990">
              <a:buClr>
                <a:schemeClr val="accent2"/>
              </a:buClr>
              <a:buFont typeface="Wingdings" panose="05000000000000000000" pitchFamily="2" charset="2"/>
              <a:buChar char="§"/>
              <a:defRPr/>
            </a:pPr>
            <a:r>
              <a:rPr lang="en-US" sz="2400" dirty="0"/>
              <a:t>Equipment vendors e.g. conformance</a:t>
            </a:r>
            <a:endParaRPr sz="2400" dirty="0"/>
          </a:p>
          <a:p>
            <a:pPr marL="380990" indent="-380990">
              <a:buClr>
                <a:schemeClr val="accent2"/>
              </a:buClr>
              <a:buFont typeface="Wingdings" panose="05000000000000000000" pitchFamily="2" charset="2"/>
              <a:buChar char="§"/>
              <a:defRPr/>
            </a:pPr>
            <a:r>
              <a:rPr lang="en-US" sz="2400" dirty="0"/>
              <a:t>New 5G/6G functionality</a:t>
            </a:r>
            <a:endParaRPr sz="2400" dirty="0"/>
          </a:p>
          <a:p>
            <a:pPr marL="380990" indent="-380990">
              <a:buClr>
                <a:schemeClr val="accent2"/>
              </a:buClr>
              <a:buFont typeface="Wingdings" panose="05000000000000000000" pitchFamily="2" charset="2"/>
              <a:buChar char="§"/>
              <a:defRPr/>
            </a:pPr>
            <a:r>
              <a:rPr lang="en-US" sz="2400" dirty="0"/>
              <a:t>KPI/KVI Measurements</a:t>
            </a:r>
            <a:endParaRPr sz="2400" dirty="0"/>
          </a:p>
          <a:p>
            <a:pPr marL="380990" indent="-380990">
              <a:buClr>
                <a:schemeClr val="accent2"/>
              </a:buClr>
              <a:buFont typeface="Wingdings" panose="05000000000000000000" pitchFamily="2" charset="2"/>
              <a:buChar char="§"/>
              <a:defRPr/>
            </a:pPr>
            <a:r>
              <a:rPr lang="en-US" sz="2400" dirty="0"/>
              <a:t>Integration Testing</a:t>
            </a:r>
            <a:endParaRPr sz="2400" dirty="0"/>
          </a:p>
          <a:p>
            <a:pPr marL="380990" indent="-380990">
              <a:buClr>
                <a:schemeClr val="accent2"/>
              </a:buClr>
              <a:buFont typeface="Wingdings" panose="05000000000000000000" pitchFamily="2" charset="2"/>
              <a:buChar char="§"/>
              <a:defRPr/>
            </a:pPr>
            <a:r>
              <a:rPr lang="en-US" sz="2400" dirty="0"/>
              <a:t>E2E Trials</a:t>
            </a:r>
            <a:endParaRPr sz="2400" dirty="0"/>
          </a:p>
          <a:p>
            <a:pPr marL="380990" indent="-380990">
              <a:buClr>
                <a:schemeClr val="accent2"/>
              </a:buClr>
              <a:buFont typeface="Wingdings" panose="05000000000000000000" pitchFamily="2" charset="2"/>
              <a:buChar char="§"/>
              <a:defRPr/>
            </a:pPr>
            <a:r>
              <a:rPr lang="en-US" sz="2400" dirty="0"/>
              <a:t>Small Scale Vertical use cases deployment</a:t>
            </a:r>
            <a:endParaRPr sz="2400" dirty="0"/>
          </a:p>
          <a:p>
            <a:pPr marL="380990" indent="-380990">
              <a:buClr>
                <a:schemeClr val="accent2"/>
              </a:buClr>
              <a:buFont typeface="Wingdings" panose="05000000000000000000" pitchFamily="2" charset="2"/>
              <a:buChar char="§"/>
              <a:defRPr/>
            </a:pPr>
            <a:r>
              <a:rPr lang="en-US" sz="2400" dirty="0"/>
              <a:t>Training</a:t>
            </a:r>
          </a:p>
        </p:txBody>
      </p:sp>
      <p:sp>
        <p:nvSpPr>
          <p:cNvPr id="4" name="Rectangle 3"/>
          <p:cNvSpPr/>
          <p:nvPr/>
        </p:nvSpPr>
        <p:spPr bwMode="auto">
          <a:xfrm>
            <a:off x="9710508" y="741844"/>
            <a:ext cx="2398996" cy="417884"/>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defRPr/>
            </a:pPr>
            <a:r>
              <a:rPr sz="2650" b="1" dirty="0">
                <a:solidFill>
                  <a:schemeClr val="bg1">
                    <a:lumMod val="50000"/>
                  </a:schemeClr>
                </a:solidFill>
                <a:latin typeface="Open Sans"/>
                <a:ea typeface="Open Sans"/>
                <a:cs typeface="Open Sans"/>
              </a:rPr>
              <a:t>2024-2028</a:t>
            </a:r>
            <a:endParaRPr sz="2400" dirty="0"/>
          </a:p>
        </p:txBody>
      </p:sp>
      <p:sp>
        <p:nvSpPr>
          <p:cNvPr id="6" name="TextBox 5"/>
          <p:cNvSpPr txBox="1"/>
          <p:nvPr/>
        </p:nvSpPr>
        <p:spPr bwMode="auto">
          <a:xfrm>
            <a:off x="479376" y="229424"/>
            <a:ext cx="7218430" cy="276358"/>
          </a:xfrm>
          <a:prstGeom prst="rect">
            <a:avLst/>
          </a:prstGeom>
        </p:spPr>
        <p:txBody>
          <a:bodyPr wrap="square" lIns="0" tIns="0" rIns="0" bIns="0" rtlCol="0" anchor="t">
            <a:spAutoFit/>
          </a:bodyPr>
          <a:lstStyle/>
          <a:p>
            <a:pPr>
              <a:lnSpc>
                <a:spcPts val="1919"/>
              </a:lnSpc>
              <a:defRPr/>
            </a:pPr>
            <a:r>
              <a:rPr lang="en-US" sz="3200">
                <a:solidFill>
                  <a:srgbClr val="1D1D1F"/>
                </a:solidFill>
                <a:latin typeface="Now Heavy"/>
              </a:rPr>
              <a:t>p-NET National 5G/6G Infrastructure</a:t>
            </a:r>
            <a:endParaRPr/>
          </a:p>
        </p:txBody>
      </p:sp>
      <p:pic>
        <p:nvPicPr>
          <p:cNvPr id="2" name="Picture 3"/>
          <p:cNvPicPr>
            <a:picLocks noChangeAspect="1"/>
          </p:cNvPicPr>
          <p:nvPr/>
        </p:nvPicPr>
        <p:blipFill>
          <a:blip r:embed="rId8"/>
          <a:stretch/>
        </p:blipFill>
        <p:spPr bwMode="auto">
          <a:xfrm>
            <a:off x="10200456" y="114480"/>
            <a:ext cx="1779873" cy="406049"/>
          </a:xfrm>
          <a:prstGeom prst="rect">
            <a:avLst/>
          </a:prstGeom>
        </p:spPr>
      </p:pic>
      <p:sp>
        <p:nvSpPr>
          <p:cNvPr id="7" name="Θέση υποσέλιδου 6"/>
          <p:cNvSpPr>
            <a:spLocks noGrp="1"/>
          </p:cNvSpPr>
          <p:nvPr>
            <p:ph type="ftr" sz="quarter" idx="11"/>
          </p:nvPr>
        </p:nvSpPr>
        <p:spPr bwMode="auto">
          <a:xfrm>
            <a:off x="4038600" y="6356350"/>
            <a:ext cx="4114800" cy="365125"/>
          </a:xfrm>
        </p:spPr>
        <p:txBody>
          <a:bodyPr/>
          <a:lstStyle/>
          <a:p>
            <a:r>
              <a:rPr lang="en-US" dirty="0"/>
              <a:t>p-NET Emerging Networks &amp; Applications, May 2024</a:t>
            </a:r>
          </a:p>
        </p:txBody>
      </p:sp>
      <p:cxnSp>
        <p:nvCxnSpPr>
          <p:cNvPr id="3" name="Ευθεία γραμμή σύνδεσης 2"/>
          <p:cNvCxnSpPr>
            <a:cxnSpLocks/>
          </p:cNvCxnSpPr>
          <p:nvPr/>
        </p:nvCxnSpPr>
        <p:spPr bwMode="auto">
          <a:xfrm>
            <a:off x="549944" y="520529"/>
            <a:ext cx="4474096"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dissolve">
                                      <p:cBhvr>
                                        <p:cTn id="7" dur="500"/>
                                        <p:tgtEl>
                                          <p:spTgt spid="204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dissolve">
                                      <p:cBhvr>
                                        <p:cTn id="11" dur="500"/>
                                        <p:tgtEl>
                                          <p:spTgt spid="2051"/>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dissolve">
                                      <p:cBhvr>
                                        <p:cTn id="15" dur="500"/>
                                        <p:tgtEl>
                                          <p:spTgt spid="2052"/>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dissolve">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71"/>
                                        </p:tgtEl>
                                        <p:attrNameLst>
                                          <p:attrName>style.visibility</p:attrName>
                                        </p:attrNameLst>
                                      </p:cBhvr>
                                      <p:to>
                                        <p:strVal val="visible"/>
                                      </p:to>
                                    </p:set>
                                    <p:animEffect transition="in" filter="barn(inVertical)">
                                      <p:cBhvr>
                                        <p:cTn id="24" dur="500"/>
                                        <p:tgtEl>
                                          <p:spTgt spid="2071"/>
                                        </p:tgtEl>
                                      </p:cBhvr>
                                    </p:animEffect>
                                  </p:childTnLst>
                                </p:cTn>
                              </p:par>
                              <p:par>
                                <p:cTn id="25" presetID="16" presetClass="entr" presetSubtype="21" fill="hold" nodeType="withEffect">
                                  <p:stCondLst>
                                    <p:cond delay="0"/>
                                  </p:stCondLst>
                                  <p:childTnLst>
                                    <p:set>
                                      <p:cBhvr>
                                        <p:cTn id="26" dur="1" fill="hold">
                                          <p:stCondLst>
                                            <p:cond delay="0"/>
                                          </p:stCondLst>
                                        </p:cTn>
                                        <p:tgtEl>
                                          <p:spTgt spid="2059"/>
                                        </p:tgtEl>
                                        <p:attrNameLst>
                                          <p:attrName>style.visibility</p:attrName>
                                        </p:attrNameLst>
                                      </p:cBhvr>
                                      <p:to>
                                        <p:strVal val="visible"/>
                                      </p:to>
                                    </p:set>
                                    <p:animEffect transition="in" filter="barn(inVertical)">
                                      <p:cBhvr>
                                        <p:cTn id="27" dur="500"/>
                                        <p:tgtEl>
                                          <p:spTgt spid="2059"/>
                                        </p:tgtEl>
                                      </p:cBhvr>
                                    </p:animEffect>
                                  </p:childTnLst>
                                </p:cTn>
                              </p:par>
                              <p:par>
                                <p:cTn id="28" presetID="16" presetClass="entr" presetSubtype="21" fill="hold" nodeType="withEffect">
                                  <p:stCondLst>
                                    <p:cond delay="0"/>
                                  </p:stCondLst>
                                  <p:childTnLst>
                                    <p:set>
                                      <p:cBhvr>
                                        <p:cTn id="29" dur="1" fill="hold">
                                          <p:stCondLst>
                                            <p:cond delay="0"/>
                                          </p:stCondLst>
                                        </p:cTn>
                                        <p:tgtEl>
                                          <p:spTgt spid="2055"/>
                                        </p:tgtEl>
                                        <p:attrNameLst>
                                          <p:attrName>style.visibility</p:attrName>
                                        </p:attrNameLst>
                                      </p:cBhvr>
                                      <p:to>
                                        <p:strVal val="visible"/>
                                      </p:to>
                                    </p:set>
                                    <p:animEffect transition="in" filter="barn(inVertical)">
                                      <p:cBhvr>
                                        <p:cTn id="30" dur="500"/>
                                        <p:tgtEl>
                                          <p:spTgt spid="2055"/>
                                        </p:tgtEl>
                                      </p:cBhvr>
                                    </p:animEffect>
                                  </p:childTnLst>
                                </p:cTn>
                              </p:par>
                              <p:par>
                                <p:cTn id="31" presetID="16" presetClass="entr" presetSubtype="21" fill="hold" nodeType="withEffect">
                                  <p:stCondLst>
                                    <p:cond delay="0"/>
                                  </p:stCondLst>
                                  <p:childTnLst>
                                    <p:set>
                                      <p:cBhvr>
                                        <p:cTn id="32" dur="1" fill="hold">
                                          <p:stCondLst>
                                            <p:cond delay="0"/>
                                          </p:stCondLst>
                                        </p:cTn>
                                        <p:tgtEl>
                                          <p:spTgt spid="2065"/>
                                        </p:tgtEl>
                                        <p:attrNameLst>
                                          <p:attrName>style.visibility</p:attrName>
                                        </p:attrNameLst>
                                      </p:cBhvr>
                                      <p:to>
                                        <p:strVal val="visible"/>
                                      </p:to>
                                    </p:set>
                                    <p:animEffect transition="in" filter="barn(inVertical)">
                                      <p:cBhvr>
                                        <p:cTn id="33" dur="500"/>
                                        <p:tgtEl>
                                          <p:spTgt spid="206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110"/>
                                        </p:tgtEl>
                                        <p:attrNameLst>
                                          <p:attrName>style.visibility</p:attrName>
                                        </p:attrNameLst>
                                      </p:cBhvr>
                                      <p:to>
                                        <p:strVal val="visible"/>
                                      </p:to>
                                    </p:set>
                                    <p:animEffect transition="in" filter="dissolve">
                                      <p:cBhvr>
                                        <p:cTn id="38" dur="500"/>
                                        <p:tgtEl>
                                          <p:spTgt spid="2110"/>
                                        </p:tgtEl>
                                      </p:cBhvr>
                                    </p:animEffect>
                                  </p:childTnLst>
                                </p:cTn>
                              </p:par>
                            </p:childTnLst>
                          </p:cTn>
                        </p:par>
                        <p:par>
                          <p:cTn id="39" fill="hold">
                            <p:stCondLst>
                              <p:cond delay="500"/>
                            </p:stCondLst>
                            <p:childTnLst>
                              <p:par>
                                <p:cTn id="40" presetID="9" presetClass="entr" presetSubtype="0" fill="hold" nodeType="afterEffect">
                                  <p:stCondLst>
                                    <p:cond delay="0"/>
                                  </p:stCondLst>
                                  <p:childTnLst>
                                    <p:set>
                                      <p:cBhvr>
                                        <p:cTn id="41" dur="1" fill="hold">
                                          <p:stCondLst>
                                            <p:cond delay="0"/>
                                          </p:stCondLst>
                                        </p:cTn>
                                        <p:tgtEl>
                                          <p:spTgt spid="2109"/>
                                        </p:tgtEl>
                                        <p:attrNameLst>
                                          <p:attrName>style.visibility</p:attrName>
                                        </p:attrNameLst>
                                      </p:cBhvr>
                                      <p:to>
                                        <p:strVal val="visible"/>
                                      </p:to>
                                    </p:set>
                                    <p:animEffect transition="in" filter="dissolve">
                                      <p:cBhvr>
                                        <p:cTn id="42" dur="500"/>
                                        <p:tgtEl>
                                          <p:spTgt spid="2109"/>
                                        </p:tgtEl>
                                      </p:cBhvr>
                                    </p:animEffect>
                                  </p:childTnLst>
                                </p:cTn>
                              </p:par>
                            </p:childTnLst>
                          </p:cTn>
                        </p:par>
                        <p:par>
                          <p:cTn id="43" fill="hold">
                            <p:stCondLst>
                              <p:cond delay="1000"/>
                            </p:stCondLst>
                            <p:childTnLst>
                              <p:par>
                                <p:cTn id="44" presetID="9" presetClass="entr" presetSubtype="0" fill="hold" nodeType="afterEffect">
                                  <p:stCondLst>
                                    <p:cond delay="0"/>
                                  </p:stCondLst>
                                  <p:childTnLst>
                                    <p:set>
                                      <p:cBhvr>
                                        <p:cTn id="45" dur="1" fill="hold">
                                          <p:stCondLst>
                                            <p:cond delay="0"/>
                                          </p:stCondLst>
                                        </p:cTn>
                                        <p:tgtEl>
                                          <p:spTgt spid="2118"/>
                                        </p:tgtEl>
                                        <p:attrNameLst>
                                          <p:attrName>style.visibility</p:attrName>
                                        </p:attrNameLst>
                                      </p:cBhvr>
                                      <p:to>
                                        <p:strVal val="visible"/>
                                      </p:to>
                                    </p:set>
                                    <p:animEffect transition="in" filter="dissolve">
                                      <p:cBhvr>
                                        <p:cTn id="46" dur="500"/>
                                        <p:tgtEl>
                                          <p:spTgt spid="211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2124"/>
                                        </p:tgtEl>
                                        <p:attrNameLst>
                                          <p:attrName>style.visibility</p:attrName>
                                        </p:attrNameLst>
                                      </p:cBhvr>
                                      <p:to>
                                        <p:strVal val="visible"/>
                                      </p:to>
                                    </p:set>
                                    <p:anim calcmode="lin" valueType="num">
                                      <p:cBhvr additive="base">
                                        <p:cTn id="51" dur="500" fill="hold"/>
                                        <p:tgtEl>
                                          <p:spTgt spid="2124"/>
                                        </p:tgtEl>
                                        <p:attrNameLst>
                                          <p:attrName>ppt_x</p:attrName>
                                        </p:attrNameLst>
                                      </p:cBhvr>
                                      <p:tavLst>
                                        <p:tav tm="0">
                                          <p:val>
                                            <p:strVal val="0-#ppt_w/2"/>
                                          </p:val>
                                        </p:tav>
                                        <p:tav tm="100000">
                                          <p:val>
                                            <p:strVal val="#ppt_x"/>
                                          </p:val>
                                        </p:tav>
                                      </p:tavLst>
                                    </p:anim>
                                    <p:anim calcmode="lin" valueType="num">
                                      <p:cBhvr additive="base">
                                        <p:cTn id="52" dur="500" fill="hold"/>
                                        <p:tgtEl>
                                          <p:spTgt spid="21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9"/>
          <p:cNvSpPr/>
          <p:nvPr/>
        </p:nvSpPr>
        <p:spPr>
          <a:xfrm>
            <a:off x="128740" y="5295204"/>
            <a:ext cx="1293541" cy="386214"/>
          </a:xfrm>
          <a:custGeom>
            <a:avLst/>
            <a:gdLst/>
            <a:ahLst/>
            <a:cxnLst/>
            <a:rect l="l" t="t" r="r" b="b"/>
            <a:pathLst>
              <a:path w="1940311" h="579321">
                <a:moveTo>
                  <a:pt x="0" y="0"/>
                </a:moveTo>
                <a:lnTo>
                  <a:pt x="1940311" y="0"/>
                </a:lnTo>
                <a:lnTo>
                  <a:pt x="1940311" y="579322"/>
                </a:lnTo>
                <a:lnTo>
                  <a:pt x="0" y="579322"/>
                </a:lnTo>
                <a:lnTo>
                  <a:pt x="0" y="0"/>
                </a:lnTo>
                <a:close/>
              </a:path>
            </a:pathLst>
          </a:custGeom>
          <a:blipFill>
            <a:blip r:embed="rId2"/>
            <a:stretch>
              <a:fillRect/>
            </a:stretch>
          </a:blipFill>
        </p:spPr>
        <p:txBody>
          <a:bodyPr/>
          <a:lstStyle/>
          <a:p>
            <a:endParaRPr lang="el-GR" sz="1200"/>
          </a:p>
        </p:txBody>
      </p:sp>
      <p:sp>
        <p:nvSpPr>
          <p:cNvPr id="37" name="TextBox 37"/>
          <p:cNvSpPr txBox="1"/>
          <p:nvPr/>
        </p:nvSpPr>
        <p:spPr>
          <a:xfrm>
            <a:off x="272394" y="738187"/>
            <a:ext cx="7362493" cy="204480"/>
          </a:xfrm>
          <a:prstGeom prst="rect">
            <a:avLst/>
          </a:prstGeom>
        </p:spPr>
        <p:txBody>
          <a:bodyPr lIns="0" tIns="0" rIns="0" bIns="0" rtlCol="0" anchor="t">
            <a:spAutoFit/>
          </a:bodyPr>
          <a:lstStyle/>
          <a:p>
            <a:pPr>
              <a:lnSpc>
                <a:spcPts val="1680"/>
              </a:lnSpc>
            </a:pPr>
            <a:r>
              <a:rPr lang="en-US" sz="1400" dirty="0">
                <a:solidFill>
                  <a:srgbClr val="191919"/>
                </a:solidFill>
                <a:latin typeface="Now Bold"/>
              </a:rPr>
              <a:t>Our 5G/6G Testbed is already being used in Research and Innovation Projects </a:t>
            </a:r>
          </a:p>
        </p:txBody>
      </p:sp>
      <p:sp>
        <p:nvSpPr>
          <p:cNvPr id="38" name="TextBox 38"/>
          <p:cNvSpPr txBox="1"/>
          <p:nvPr/>
        </p:nvSpPr>
        <p:spPr>
          <a:xfrm>
            <a:off x="245966" y="187236"/>
            <a:ext cx="2646625" cy="368371"/>
          </a:xfrm>
          <a:prstGeom prst="rect">
            <a:avLst/>
          </a:prstGeom>
        </p:spPr>
        <p:txBody>
          <a:bodyPr lIns="0" tIns="0" rIns="0" bIns="0" rtlCol="0" anchor="t">
            <a:spAutoFit/>
          </a:bodyPr>
          <a:lstStyle/>
          <a:p>
            <a:pPr>
              <a:lnSpc>
                <a:spcPts val="3144"/>
              </a:lnSpc>
              <a:spcBef>
                <a:spcPct val="0"/>
              </a:spcBef>
            </a:pPr>
            <a:r>
              <a:rPr lang="en-US" sz="2400" spc="71" dirty="0">
                <a:solidFill>
                  <a:srgbClr val="191919"/>
                </a:solidFill>
                <a:latin typeface="Now Bold"/>
              </a:rPr>
              <a:t>First Users </a:t>
            </a:r>
          </a:p>
        </p:txBody>
      </p:sp>
      <p:cxnSp>
        <p:nvCxnSpPr>
          <p:cNvPr id="67" name="Ευθεία γραμμή σύνδεσης 1">
            <a:extLst>
              <a:ext uri="{FF2B5EF4-FFF2-40B4-BE49-F238E27FC236}">
                <a16:creationId xmlns:a16="http://schemas.microsoft.com/office/drawing/2014/main" id="{98E505CC-E5E1-B3B5-8C88-26A834AF72E2}"/>
              </a:ext>
            </a:extLst>
          </p:cNvPr>
          <p:cNvCxnSpPr/>
          <p:nvPr/>
        </p:nvCxnSpPr>
        <p:spPr bwMode="auto">
          <a:xfrm>
            <a:off x="207908" y="584237"/>
            <a:ext cx="2982731"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70" name="Group 69">
            <a:extLst>
              <a:ext uri="{FF2B5EF4-FFF2-40B4-BE49-F238E27FC236}">
                <a16:creationId xmlns:a16="http://schemas.microsoft.com/office/drawing/2014/main" id="{F7D8A5E4-0ECE-874E-A1DF-B2A8BB1DCF33}"/>
              </a:ext>
            </a:extLst>
          </p:cNvPr>
          <p:cNvGrpSpPr/>
          <p:nvPr/>
        </p:nvGrpSpPr>
        <p:grpSpPr>
          <a:xfrm>
            <a:off x="207908" y="1429111"/>
            <a:ext cx="8544794" cy="4907777"/>
            <a:chOff x="165303" y="1700808"/>
            <a:chExt cx="8544794" cy="4907777"/>
          </a:xfrm>
        </p:grpSpPr>
        <p:sp>
          <p:nvSpPr>
            <p:cNvPr id="26" name="Freeform 26"/>
            <p:cNvSpPr/>
            <p:nvPr/>
          </p:nvSpPr>
          <p:spPr>
            <a:xfrm>
              <a:off x="165303" y="3336956"/>
              <a:ext cx="1135207" cy="629454"/>
            </a:xfrm>
            <a:custGeom>
              <a:avLst/>
              <a:gdLst/>
              <a:ahLst/>
              <a:cxnLst/>
              <a:rect l="l" t="t" r="r" b="b"/>
              <a:pathLst>
                <a:path w="1702810" h="944181">
                  <a:moveTo>
                    <a:pt x="0" y="0"/>
                  </a:moveTo>
                  <a:lnTo>
                    <a:pt x="1702810" y="0"/>
                  </a:lnTo>
                  <a:lnTo>
                    <a:pt x="1702810" y="944181"/>
                  </a:lnTo>
                  <a:lnTo>
                    <a:pt x="0" y="944181"/>
                  </a:lnTo>
                  <a:lnTo>
                    <a:pt x="0" y="0"/>
                  </a:lnTo>
                  <a:close/>
                </a:path>
              </a:pathLst>
            </a:custGeom>
            <a:blipFill>
              <a:blip r:embed="rId3"/>
              <a:stretch>
                <a:fillRect t="-36364" b="-43983"/>
              </a:stretch>
            </a:blipFill>
            <a:ln cap="sq">
              <a:noFill/>
              <a:prstDash val="solid"/>
              <a:miter/>
            </a:ln>
          </p:spPr>
          <p:txBody>
            <a:bodyPr/>
            <a:lstStyle/>
            <a:p>
              <a:endParaRPr lang="el-GR" sz="1200"/>
            </a:p>
          </p:txBody>
        </p:sp>
        <p:sp>
          <p:nvSpPr>
            <p:cNvPr id="27" name="Freeform 27"/>
            <p:cNvSpPr/>
            <p:nvPr/>
          </p:nvSpPr>
          <p:spPr>
            <a:xfrm>
              <a:off x="165303" y="6190806"/>
              <a:ext cx="1194667" cy="313911"/>
            </a:xfrm>
            <a:custGeom>
              <a:avLst/>
              <a:gdLst/>
              <a:ahLst/>
              <a:cxnLst/>
              <a:rect l="l" t="t" r="r" b="b"/>
              <a:pathLst>
                <a:path w="1792001" h="470866">
                  <a:moveTo>
                    <a:pt x="0" y="0"/>
                  </a:moveTo>
                  <a:lnTo>
                    <a:pt x="1792002" y="0"/>
                  </a:lnTo>
                  <a:lnTo>
                    <a:pt x="1792002" y="470866"/>
                  </a:lnTo>
                  <a:lnTo>
                    <a:pt x="0" y="470866"/>
                  </a:lnTo>
                  <a:lnTo>
                    <a:pt x="0" y="0"/>
                  </a:lnTo>
                  <a:close/>
                </a:path>
              </a:pathLst>
            </a:custGeom>
            <a:blipFill>
              <a:blip r:embed="rId4"/>
              <a:stretch>
                <a:fillRect/>
              </a:stretch>
            </a:blipFill>
          </p:spPr>
          <p:txBody>
            <a:bodyPr/>
            <a:lstStyle/>
            <a:p>
              <a:endParaRPr lang="el-GR" sz="1200"/>
            </a:p>
          </p:txBody>
        </p:sp>
        <p:sp>
          <p:nvSpPr>
            <p:cNvPr id="8" name="AutoShape 8"/>
            <p:cNvSpPr/>
            <p:nvPr/>
          </p:nvSpPr>
          <p:spPr>
            <a:xfrm>
              <a:off x="337056" y="4786405"/>
              <a:ext cx="2346570" cy="15973"/>
            </a:xfrm>
            <a:prstGeom prst="rect">
              <a:avLst/>
            </a:prstGeom>
            <a:solidFill>
              <a:srgbClr val="777777">
                <a:alpha val="19608"/>
              </a:srgbClr>
            </a:solidFill>
          </p:spPr>
          <p:txBody>
            <a:bodyPr/>
            <a:lstStyle/>
            <a:p>
              <a:endParaRPr lang="el-GR" sz="1200"/>
            </a:p>
          </p:txBody>
        </p:sp>
        <p:sp>
          <p:nvSpPr>
            <p:cNvPr id="10" name="AutoShape 10"/>
            <p:cNvSpPr/>
            <p:nvPr/>
          </p:nvSpPr>
          <p:spPr>
            <a:xfrm>
              <a:off x="337684" y="2847987"/>
              <a:ext cx="2346570" cy="15973"/>
            </a:xfrm>
            <a:prstGeom prst="rect">
              <a:avLst/>
            </a:prstGeom>
            <a:solidFill>
              <a:srgbClr val="777777">
                <a:alpha val="19608"/>
              </a:srgbClr>
            </a:solidFill>
          </p:spPr>
          <p:txBody>
            <a:bodyPr/>
            <a:lstStyle/>
            <a:p>
              <a:endParaRPr lang="el-GR" sz="1200"/>
            </a:p>
          </p:txBody>
        </p:sp>
        <p:sp>
          <p:nvSpPr>
            <p:cNvPr id="11" name="AutoShape 11"/>
            <p:cNvSpPr/>
            <p:nvPr/>
          </p:nvSpPr>
          <p:spPr>
            <a:xfrm>
              <a:off x="345556" y="5409085"/>
              <a:ext cx="2346570" cy="15973"/>
            </a:xfrm>
            <a:prstGeom prst="rect">
              <a:avLst/>
            </a:prstGeom>
            <a:solidFill>
              <a:srgbClr val="777777">
                <a:alpha val="19608"/>
              </a:srgbClr>
            </a:solidFill>
          </p:spPr>
          <p:txBody>
            <a:bodyPr/>
            <a:lstStyle/>
            <a:p>
              <a:endParaRPr lang="el-GR" sz="1200"/>
            </a:p>
          </p:txBody>
        </p:sp>
        <p:sp>
          <p:nvSpPr>
            <p:cNvPr id="12" name="Freeform 12"/>
            <p:cNvSpPr/>
            <p:nvPr/>
          </p:nvSpPr>
          <p:spPr>
            <a:xfrm>
              <a:off x="337056" y="2259682"/>
              <a:ext cx="537293" cy="563197"/>
            </a:xfrm>
            <a:custGeom>
              <a:avLst/>
              <a:gdLst/>
              <a:ahLst/>
              <a:cxnLst/>
              <a:rect l="l" t="t" r="r" b="b"/>
              <a:pathLst>
                <a:path w="971521" h="942376">
                  <a:moveTo>
                    <a:pt x="0" y="0"/>
                  </a:moveTo>
                  <a:lnTo>
                    <a:pt x="971522" y="0"/>
                  </a:lnTo>
                  <a:lnTo>
                    <a:pt x="971522" y="942375"/>
                  </a:lnTo>
                  <a:lnTo>
                    <a:pt x="0" y="942375"/>
                  </a:lnTo>
                  <a:lnTo>
                    <a:pt x="0" y="0"/>
                  </a:lnTo>
                  <a:close/>
                </a:path>
              </a:pathLst>
            </a:custGeom>
            <a:blipFill>
              <a:blip r:embed="rId5"/>
              <a:stretch>
                <a:fillRect/>
              </a:stretch>
            </a:blipFill>
            <a:ln w="28575" cap="sq">
              <a:solidFill>
                <a:srgbClr val="000000"/>
              </a:solidFill>
              <a:prstDash val="solid"/>
              <a:miter/>
            </a:ln>
          </p:spPr>
          <p:txBody>
            <a:bodyPr/>
            <a:lstStyle/>
            <a:p>
              <a:endParaRPr lang="el-GR" sz="1200"/>
            </a:p>
          </p:txBody>
        </p:sp>
        <p:sp>
          <p:nvSpPr>
            <p:cNvPr id="14" name="AutoShape 14"/>
            <p:cNvSpPr/>
            <p:nvPr/>
          </p:nvSpPr>
          <p:spPr>
            <a:xfrm>
              <a:off x="337684" y="3511260"/>
              <a:ext cx="2346570" cy="15973"/>
            </a:xfrm>
            <a:prstGeom prst="rect">
              <a:avLst/>
            </a:prstGeom>
            <a:solidFill>
              <a:srgbClr val="777777">
                <a:alpha val="19608"/>
              </a:srgbClr>
            </a:solidFill>
          </p:spPr>
          <p:txBody>
            <a:bodyPr/>
            <a:lstStyle/>
            <a:p>
              <a:endParaRPr lang="el-GR" sz="1200"/>
            </a:p>
          </p:txBody>
        </p:sp>
        <p:sp>
          <p:nvSpPr>
            <p:cNvPr id="15" name="AutoShape 15"/>
            <p:cNvSpPr/>
            <p:nvPr/>
          </p:nvSpPr>
          <p:spPr>
            <a:xfrm>
              <a:off x="337056" y="6067772"/>
              <a:ext cx="2346570" cy="15973"/>
            </a:xfrm>
            <a:prstGeom prst="rect">
              <a:avLst/>
            </a:prstGeom>
            <a:solidFill>
              <a:srgbClr val="777777">
                <a:alpha val="19608"/>
              </a:srgbClr>
            </a:solidFill>
          </p:spPr>
          <p:txBody>
            <a:bodyPr/>
            <a:lstStyle/>
            <a:p>
              <a:endParaRPr lang="el-GR" sz="1200"/>
            </a:p>
          </p:txBody>
        </p:sp>
        <p:sp>
          <p:nvSpPr>
            <p:cNvPr id="25" name="Freeform 25"/>
            <p:cNvSpPr/>
            <p:nvPr/>
          </p:nvSpPr>
          <p:spPr>
            <a:xfrm>
              <a:off x="310391" y="2041417"/>
              <a:ext cx="753778" cy="814556"/>
            </a:xfrm>
            <a:custGeom>
              <a:avLst/>
              <a:gdLst/>
              <a:ahLst/>
              <a:cxnLst/>
              <a:rect l="l" t="t" r="r" b="b"/>
              <a:pathLst>
                <a:path w="1362966" h="1362966">
                  <a:moveTo>
                    <a:pt x="0" y="0"/>
                  </a:moveTo>
                  <a:lnTo>
                    <a:pt x="1362965" y="0"/>
                  </a:lnTo>
                  <a:lnTo>
                    <a:pt x="1362965" y="1362965"/>
                  </a:lnTo>
                  <a:lnTo>
                    <a:pt x="0" y="1362965"/>
                  </a:lnTo>
                  <a:lnTo>
                    <a:pt x="0" y="0"/>
                  </a:lnTo>
                  <a:close/>
                </a:path>
              </a:pathLst>
            </a:custGeom>
            <a:blipFill>
              <a:blip r:embed="rId6"/>
              <a:stretch>
                <a:fillRect/>
              </a:stretch>
            </a:blipFill>
          </p:spPr>
          <p:txBody>
            <a:bodyPr/>
            <a:lstStyle/>
            <a:p>
              <a:endParaRPr lang="el-GR" sz="1200"/>
            </a:p>
          </p:txBody>
        </p:sp>
        <p:sp>
          <p:nvSpPr>
            <p:cNvPr id="28" name="Freeform 28"/>
            <p:cNvSpPr/>
            <p:nvPr/>
          </p:nvSpPr>
          <p:spPr>
            <a:xfrm>
              <a:off x="251751" y="4337689"/>
              <a:ext cx="1005607" cy="315593"/>
            </a:xfrm>
            <a:custGeom>
              <a:avLst/>
              <a:gdLst/>
              <a:ahLst/>
              <a:cxnLst/>
              <a:rect l="l" t="t" r="r" b="b"/>
              <a:pathLst>
                <a:path w="1818316" h="528069">
                  <a:moveTo>
                    <a:pt x="0" y="0"/>
                  </a:moveTo>
                  <a:lnTo>
                    <a:pt x="1818317" y="0"/>
                  </a:lnTo>
                  <a:lnTo>
                    <a:pt x="1818317" y="528070"/>
                  </a:lnTo>
                  <a:lnTo>
                    <a:pt x="0" y="528070"/>
                  </a:lnTo>
                  <a:lnTo>
                    <a:pt x="0" y="0"/>
                  </a:lnTo>
                  <a:close/>
                </a:path>
              </a:pathLst>
            </a:custGeom>
            <a:blipFill>
              <a:blip r:embed="rId7"/>
              <a:stretch>
                <a:fillRect/>
              </a:stretch>
            </a:blipFill>
          </p:spPr>
          <p:txBody>
            <a:bodyPr/>
            <a:lstStyle/>
            <a:p>
              <a:endParaRPr lang="el-GR" sz="1200"/>
            </a:p>
          </p:txBody>
        </p:sp>
        <p:sp>
          <p:nvSpPr>
            <p:cNvPr id="30" name="Freeform 30"/>
            <p:cNvSpPr/>
            <p:nvPr/>
          </p:nvSpPr>
          <p:spPr>
            <a:xfrm>
              <a:off x="245966" y="2875344"/>
              <a:ext cx="653956" cy="657258"/>
            </a:xfrm>
            <a:custGeom>
              <a:avLst/>
              <a:gdLst/>
              <a:ahLst/>
              <a:cxnLst/>
              <a:rect l="l" t="t" r="r" b="b"/>
              <a:pathLst>
                <a:path w="1182470" h="1099764">
                  <a:moveTo>
                    <a:pt x="0" y="0"/>
                  </a:moveTo>
                  <a:lnTo>
                    <a:pt x="1182469" y="0"/>
                  </a:lnTo>
                  <a:lnTo>
                    <a:pt x="1182469" y="1099764"/>
                  </a:lnTo>
                  <a:lnTo>
                    <a:pt x="0" y="1099764"/>
                  </a:lnTo>
                  <a:lnTo>
                    <a:pt x="0" y="0"/>
                  </a:lnTo>
                  <a:close/>
                </a:path>
              </a:pathLst>
            </a:custGeom>
            <a:blipFill>
              <a:blip r:embed="rId8"/>
              <a:stretch>
                <a:fillRect b="-7520"/>
              </a:stretch>
            </a:blipFill>
          </p:spPr>
          <p:txBody>
            <a:bodyPr/>
            <a:lstStyle/>
            <a:p>
              <a:endParaRPr lang="el-GR" sz="1200"/>
            </a:p>
          </p:txBody>
        </p:sp>
        <p:sp>
          <p:nvSpPr>
            <p:cNvPr id="34" name="TextBox 34"/>
            <p:cNvSpPr txBox="1"/>
            <p:nvPr/>
          </p:nvSpPr>
          <p:spPr>
            <a:xfrm>
              <a:off x="446566" y="5013257"/>
              <a:ext cx="810792" cy="183307"/>
            </a:xfrm>
            <a:prstGeom prst="rect">
              <a:avLst/>
            </a:prstGeom>
          </p:spPr>
          <p:txBody>
            <a:bodyPr lIns="0" tIns="0" rIns="0" bIns="0" rtlCol="0" anchor="t">
              <a:spAutoFit/>
            </a:bodyPr>
            <a:lstStyle/>
            <a:p>
              <a:pPr>
                <a:lnSpc>
                  <a:spcPts val="1680"/>
                </a:lnSpc>
              </a:pPr>
              <a:r>
                <a:rPr lang="en-US" sz="1400" dirty="0">
                  <a:solidFill>
                    <a:srgbClr val="191919"/>
                  </a:solidFill>
                  <a:latin typeface="Now"/>
                </a:rPr>
                <a:t>SAND5G</a:t>
              </a:r>
            </a:p>
          </p:txBody>
        </p:sp>
        <p:grpSp>
          <p:nvGrpSpPr>
            <p:cNvPr id="9" name="Group 8">
              <a:extLst>
                <a:ext uri="{FF2B5EF4-FFF2-40B4-BE49-F238E27FC236}">
                  <a16:creationId xmlns:a16="http://schemas.microsoft.com/office/drawing/2014/main" id="{3D63889E-492F-F467-B81B-596C559FCFD6}"/>
                </a:ext>
              </a:extLst>
            </p:cNvPr>
            <p:cNvGrpSpPr/>
            <p:nvPr/>
          </p:nvGrpSpPr>
          <p:grpSpPr>
            <a:xfrm>
              <a:off x="1559496" y="1700808"/>
              <a:ext cx="7150601" cy="4907777"/>
              <a:chOff x="2683626" y="1709559"/>
              <a:chExt cx="7150601" cy="4907777"/>
            </a:xfrm>
          </p:grpSpPr>
          <p:sp>
            <p:nvSpPr>
              <p:cNvPr id="2" name="Freeform 2"/>
              <p:cNvSpPr/>
              <p:nvPr/>
            </p:nvSpPr>
            <p:spPr>
              <a:xfrm>
                <a:off x="4394932" y="5548359"/>
                <a:ext cx="122708" cy="132602"/>
              </a:xfrm>
              <a:custGeom>
                <a:avLst/>
                <a:gdLst/>
                <a:ahLst/>
                <a:cxnLst/>
                <a:rect l="l" t="t" r="r" b="b"/>
                <a:pathLst>
                  <a:path w="221878" h="221878">
                    <a:moveTo>
                      <a:pt x="0" y="0"/>
                    </a:moveTo>
                    <a:lnTo>
                      <a:pt x="221879" y="0"/>
                    </a:lnTo>
                    <a:lnTo>
                      <a:pt x="221879" y="221878"/>
                    </a:lnTo>
                    <a:lnTo>
                      <a:pt x="0" y="2218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l-GR" sz="1200"/>
              </a:p>
            </p:txBody>
          </p:sp>
          <p:sp>
            <p:nvSpPr>
              <p:cNvPr id="3" name="AutoShape 3"/>
              <p:cNvSpPr/>
              <p:nvPr/>
            </p:nvSpPr>
            <p:spPr>
              <a:xfrm>
                <a:off x="2684254" y="1709559"/>
                <a:ext cx="2216599" cy="439159"/>
              </a:xfrm>
              <a:prstGeom prst="rect">
                <a:avLst/>
              </a:prstGeom>
              <a:solidFill>
                <a:srgbClr val="FFDE59"/>
              </a:solidFill>
            </p:spPr>
            <p:txBody>
              <a:bodyPr/>
              <a:lstStyle/>
              <a:p>
                <a:endParaRPr lang="el-GR" sz="1200"/>
              </a:p>
            </p:txBody>
          </p:sp>
          <p:sp>
            <p:nvSpPr>
              <p:cNvPr id="4" name="AutoShape 4"/>
              <p:cNvSpPr/>
              <p:nvPr/>
            </p:nvSpPr>
            <p:spPr>
              <a:xfrm>
                <a:off x="2683626" y="2228383"/>
                <a:ext cx="2216599" cy="635577"/>
              </a:xfrm>
              <a:prstGeom prst="rect">
                <a:avLst/>
              </a:prstGeom>
              <a:solidFill>
                <a:srgbClr val="FDA371">
                  <a:alpha val="19608"/>
                </a:srgbClr>
              </a:solidFill>
            </p:spPr>
            <p:txBody>
              <a:bodyPr/>
              <a:lstStyle/>
              <a:p>
                <a:endParaRPr lang="el-GR" sz="1200"/>
              </a:p>
            </p:txBody>
          </p:sp>
          <p:sp>
            <p:nvSpPr>
              <p:cNvPr id="5" name="AutoShape 5"/>
              <p:cNvSpPr/>
              <p:nvPr/>
            </p:nvSpPr>
            <p:spPr>
              <a:xfrm>
                <a:off x="5192909" y="1709559"/>
                <a:ext cx="2216599" cy="439159"/>
              </a:xfrm>
              <a:prstGeom prst="rect">
                <a:avLst/>
              </a:prstGeom>
              <a:solidFill>
                <a:srgbClr val="FFBD59"/>
              </a:solidFill>
            </p:spPr>
            <p:txBody>
              <a:bodyPr/>
              <a:lstStyle/>
              <a:p>
                <a:endParaRPr lang="el-GR" sz="1200"/>
              </a:p>
            </p:txBody>
          </p:sp>
          <p:sp>
            <p:nvSpPr>
              <p:cNvPr id="6" name="AutoShape 6"/>
              <p:cNvSpPr/>
              <p:nvPr/>
            </p:nvSpPr>
            <p:spPr>
              <a:xfrm>
                <a:off x="7596333" y="1709559"/>
                <a:ext cx="2227699" cy="439159"/>
              </a:xfrm>
              <a:prstGeom prst="rect">
                <a:avLst/>
              </a:prstGeom>
              <a:solidFill>
                <a:srgbClr val="FF914D"/>
              </a:solidFill>
            </p:spPr>
            <p:txBody>
              <a:bodyPr/>
              <a:lstStyle/>
              <a:p>
                <a:endParaRPr lang="el-GR" sz="1200"/>
              </a:p>
            </p:txBody>
          </p:sp>
          <p:sp>
            <p:nvSpPr>
              <p:cNvPr id="13" name="AutoShape 13"/>
              <p:cNvSpPr/>
              <p:nvPr/>
            </p:nvSpPr>
            <p:spPr>
              <a:xfrm>
                <a:off x="7607433" y="2278528"/>
                <a:ext cx="2216599" cy="600400"/>
              </a:xfrm>
              <a:prstGeom prst="rect">
                <a:avLst/>
              </a:prstGeom>
              <a:solidFill>
                <a:srgbClr val="FDA371">
                  <a:alpha val="19608"/>
                </a:srgbClr>
              </a:solidFill>
            </p:spPr>
            <p:txBody>
              <a:bodyPr/>
              <a:lstStyle/>
              <a:p>
                <a:endParaRPr lang="el-GR" sz="1200"/>
              </a:p>
            </p:txBody>
          </p:sp>
          <p:sp>
            <p:nvSpPr>
              <p:cNvPr id="16" name="AutoShape 16"/>
              <p:cNvSpPr/>
              <p:nvPr/>
            </p:nvSpPr>
            <p:spPr>
              <a:xfrm>
                <a:off x="2683626" y="3527806"/>
                <a:ext cx="2216599" cy="635577"/>
              </a:xfrm>
              <a:prstGeom prst="rect">
                <a:avLst/>
              </a:prstGeom>
              <a:solidFill>
                <a:srgbClr val="FDA371">
                  <a:alpha val="19608"/>
                </a:srgbClr>
              </a:solidFill>
            </p:spPr>
            <p:txBody>
              <a:bodyPr/>
              <a:lstStyle/>
              <a:p>
                <a:endParaRPr lang="el-GR" sz="1200"/>
              </a:p>
            </p:txBody>
          </p:sp>
          <p:sp>
            <p:nvSpPr>
              <p:cNvPr id="17" name="AutoShape 17"/>
              <p:cNvSpPr/>
              <p:nvPr/>
            </p:nvSpPr>
            <p:spPr>
              <a:xfrm>
                <a:off x="2683626" y="4760928"/>
                <a:ext cx="2216599" cy="635577"/>
              </a:xfrm>
              <a:prstGeom prst="rect">
                <a:avLst/>
              </a:prstGeom>
              <a:solidFill>
                <a:srgbClr val="FDA371">
                  <a:alpha val="19608"/>
                </a:srgbClr>
              </a:solidFill>
            </p:spPr>
            <p:txBody>
              <a:bodyPr/>
              <a:lstStyle/>
              <a:p>
                <a:endParaRPr lang="el-GR" sz="1200"/>
              </a:p>
            </p:txBody>
          </p:sp>
          <p:sp>
            <p:nvSpPr>
              <p:cNvPr id="18" name="AutoShape 18"/>
              <p:cNvSpPr/>
              <p:nvPr/>
            </p:nvSpPr>
            <p:spPr>
              <a:xfrm>
                <a:off x="2684254" y="6055174"/>
                <a:ext cx="2216599" cy="562162"/>
              </a:xfrm>
              <a:prstGeom prst="rect">
                <a:avLst/>
              </a:prstGeom>
              <a:solidFill>
                <a:srgbClr val="FDA371">
                  <a:alpha val="19608"/>
                </a:srgbClr>
              </a:solidFill>
            </p:spPr>
            <p:txBody>
              <a:bodyPr/>
              <a:lstStyle/>
              <a:p>
                <a:endParaRPr lang="el-GR" sz="1200"/>
              </a:p>
            </p:txBody>
          </p:sp>
          <p:sp>
            <p:nvSpPr>
              <p:cNvPr id="19" name="AutoShape 19"/>
              <p:cNvSpPr/>
              <p:nvPr/>
            </p:nvSpPr>
            <p:spPr>
              <a:xfrm>
                <a:off x="5227194" y="3572249"/>
                <a:ext cx="2165148" cy="600400"/>
              </a:xfrm>
              <a:prstGeom prst="rect">
                <a:avLst/>
              </a:prstGeom>
              <a:solidFill>
                <a:srgbClr val="FDA371">
                  <a:alpha val="19608"/>
                </a:srgbClr>
              </a:solidFill>
            </p:spPr>
            <p:txBody>
              <a:bodyPr/>
              <a:lstStyle/>
              <a:p>
                <a:endParaRPr lang="el-GR" sz="1200"/>
              </a:p>
            </p:txBody>
          </p:sp>
          <p:sp>
            <p:nvSpPr>
              <p:cNvPr id="20" name="AutoShape 20"/>
              <p:cNvSpPr/>
              <p:nvPr/>
            </p:nvSpPr>
            <p:spPr>
              <a:xfrm>
                <a:off x="5244947" y="4816672"/>
                <a:ext cx="2147394" cy="600400"/>
              </a:xfrm>
              <a:prstGeom prst="rect">
                <a:avLst/>
              </a:prstGeom>
              <a:solidFill>
                <a:srgbClr val="FDA371">
                  <a:alpha val="19608"/>
                </a:srgbClr>
              </a:solidFill>
            </p:spPr>
            <p:txBody>
              <a:bodyPr/>
              <a:lstStyle/>
              <a:p>
                <a:endParaRPr lang="el-GR" sz="1200"/>
              </a:p>
            </p:txBody>
          </p:sp>
          <p:sp>
            <p:nvSpPr>
              <p:cNvPr id="21" name="AutoShape 21"/>
              <p:cNvSpPr/>
              <p:nvPr/>
            </p:nvSpPr>
            <p:spPr>
              <a:xfrm>
                <a:off x="5203126" y="6067772"/>
                <a:ext cx="2216599" cy="549564"/>
              </a:xfrm>
              <a:prstGeom prst="rect">
                <a:avLst/>
              </a:prstGeom>
              <a:solidFill>
                <a:srgbClr val="FDA371">
                  <a:alpha val="19608"/>
                </a:srgbClr>
              </a:solidFill>
            </p:spPr>
            <p:txBody>
              <a:bodyPr/>
              <a:lstStyle/>
              <a:p>
                <a:endParaRPr lang="el-GR" sz="1200"/>
              </a:p>
            </p:txBody>
          </p:sp>
          <p:sp>
            <p:nvSpPr>
              <p:cNvPr id="22" name="AutoShape 22"/>
              <p:cNvSpPr/>
              <p:nvPr/>
            </p:nvSpPr>
            <p:spPr>
              <a:xfrm>
                <a:off x="7596333" y="4854394"/>
                <a:ext cx="2216599" cy="552676"/>
              </a:xfrm>
              <a:prstGeom prst="rect">
                <a:avLst/>
              </a:prstGeom>
              <a:solidFill>
                <a:srgbClr val="FDA371">
                  <a:alpha val="19608"/>
                </a:srgbClr>
              </a:solidFill>
            </p:spPr>
            <p:txBody>
              <a:bodyPr/>
              <a:lstStyle/>
              <a:p>
                <a:endParaRPr lang="el-GR" sz="1200"/>
              </a:p>
            </p:txBody>
          </p:sp>
          <p:sp>
            <p:nvSpPr>
              <p:cNvPr id="23" name="AutoShape 23"/>
              <p:cNvSpPr/>
              <p:nvPr/>
            </p:nvSpPr>
            <p:spPr>
              <a:xfrm>
                <a:off x="7617628" y="3572249"/>
                <a:ext cx="2216599" cy="600400"/>
              </a:xfrm>
              <a:prstGeom prst="rect">
                <a:avLst/>
              </a:prstGeom>
              <a:solidFill>
                <a:srgbClr val="FDA371">
                  <a:alpha val="19608"/>
                </a:srgbClr>
              </a:solidFill>
            </p:spPr>
            <p:txBody>
              <a:bodyPr/>
              <a:lstStyle/>
              <a:p>
                <a:endParaRPr lang="el-GR" sz="1200"/>
              </a:p>
            </p:txBody>
          </p:sp>
          <p:sp>
            <p:nvSpPr>
              <p:cNvPr id="24" name="AutoShape 24"/>
              <p:cNvSpPr/>
              <p:nvPr/>
            </p:nvSpPr>
            <p:spPr>
              <a:xfrm>
                <a:off x="7596333" y="6016936"/>
                <a:ext cx="2216599" cy="600400"/>
              </a:xfrm>
              <a:prstGeom prst="rect">
                <a:avLst/>
              </a:prstGeom>
              <a:solidFill>
                <a:srgbClr val="FDA371">
                  <a:alpha val="19608"/>
                </a:srgbClr>
              </a:solidFill>
            </p:spPr>
            <p:txBody>
              <a:bodyPr/>
              <a:lstStyle/>
              <a:p>
                <a:endParaRPr lang="el-GR" sz="1200"/>
              </a:p>
            </p:txBody>
          </p:sp>
          <p:sp>
            <p:nvSpPr>
              <p:cNvPr id="31" name="TextBox 31"/>
              <p:cNvSpPr txBox="1"/>
              <p:nvPr/>
            </p:nvSpPr>
            <p:spPr>
              <a:xfrm>
                <a:off x="2880775" y="2347736"/>
                <a:ext cx="1871212" cy="378740"/>
              </a:xfrm>
              <a:prstGeom prst="rect">
                <a:avLst/>
              </a:prstGeom>
            </p:spPr>
            <p:txBody>
              <a:bodyPr lIns="0" tIns="0" rIns="0" bIns="0" rtlCol="0" anchor="t">
                <a:spAutoFit/>
              </a:bodyPr>
              <a:lstStyle/>
              <a:p>
                <a:pPr algn="ctr">
                  <a:lnSpc>
                    <a:spcPts val="1680"/>
                  </a:lnSpc>
                </a:pPr>
                <a:r>
                  <a:rPr lang="en-US" sz="1400">
                    <a:solidFill>
                      <a:srgbClr val="191919"/>
                    </a:solidFill>
                    <a:latin typeface="Now"/>
                  </a:rPr>
                  <a:t>Media, First Responders, Sports </a:t>
                </a:r>
              </a:p>
            </p:txBody>
          </p:sp>
          <p:sp>
            <p:nvSpPr>
              <p:cNvPr id="32" name="TextBox 32"/>
              <p:cNvSpPr txBox="1"/>
              <p:nvPr/>
            </p:nvSpPr>
            <p:spPr>
              <a:xfrm>
                <a:off x="3459685" y="2830313"/>
                <a:ext cx="1292301" cy="183307"/>
              </a:xfrm>
              <a:prstGeom prst="rect">
                <a:avLst/>
              </a:prstGeom>
            </p:spPr>
            <p:txBody>
              <a:bodyPr lIns="0" tIns="0" rIns="0" bIns="0" rtlCol="0" anchor="t">
                <a:spAutoFit/>
              </a:bodyPr>
              <a:lstStyle/>
              <a:p>
                <a:pPr algn="ctr">
                  <a:lnSpc>
                    <a:spcPts val="1680"/>
                  </a:lnSpc>
                </a:pPr>
                <a:r>
                  <a:rPr lang="en-US" sz="1400">
                    <a:solidFill>
                      <a:srgbClr val="FFFFFF"/>
                    </a:solidFill>
                    <a:latin typeface="Now Bold"/>
                  </a:rPr>
                  <a:t>Provider 1</a:t>
                </a:r>
              </a:p>
            </p:txBody>
          </p:sp>
          <p:sp>
            <p:nvSpPr>
              <p:cNvPr id="42" name="TextBox 42"/>
              <p:cNvSpPr txBox="1"/>
              <p:nvPr/>
            </p:nvSpPr>
            <p:spPr>
              <a:xfrm>
                <a:off x="3211306" y="1800056"/>
                <a:ext cx="1292301" cy="226532"/>
              </a:xfrm>
              <a:prstGeom prst="rect">
                <a:avLst/>
              </a:prstGeom>
            </p:spPr>
            <p:txBody>
              <a:bodyPr lIns="0" tIns="0" rIns="0" bIns="0" rtlCol="0" anchor="t">
                <a:spAutoFit/>
              </a:bodyPr>
              <a:lstStyle/>
              <a:p>
                <a:pPr algn="ctr">
                  <a:lnSpc>
                    <a:spcPts val="2080"/>
                  </a:lnSpc>
                </a:pPr>
                <a:r>
                  <a:rPr lang="en-US" sz="1733">
                    <a:solidFill>
                      <a:srgbClr val="000000"/>
                    </a:solidFill>
                    <a:latin typeface="Now Bold"/>
                  </a:rPr>
                  <a:t>Users </a:t>
                </a:r>
              </a:p>
            </p:txBody>
          </p:sp>
          <p:sp>
            <p:nvSpPr>
              <p:cNvPr id="43" name="TextBox 43"/>
              <p:cNvSpPr txBox="1"/>
              <p:nvPr/>
            </p:nvSpPr>
            <p:spPr>
              <a:xfrm>
                <a:off x="5603053" y="1800056"/>
                <a:ext cx="1292301" cy="226532"/>
              </a:xfrm>
              <a:prstGeom prst="rect">
                <a:avLst/>
              </a:prstGeom>
            </p:spPr>
            <p:txBody>
              <a:bodyPr lIns="0" tIns="0" rIns="0" bIns="0" rtlCol="0" anchor="t">
                <a:spAutoFit/>
              </a:bodyPr>
              <a:lstStyle/>
              <a:p>
                <a:pPr algn="ctr">
                  <a:lnSpc>
                    <a:spcPts val="2080"/>
                  </a:lnSpc>
                </a:pPr>
                <a:r>
                  <a:rPr lang="en-US" sz="1733">
                    <a:solidFill>
                      <a:srgbClr val="000000"/>
                    </a:solidFill>
                    <a:latin typeface="Now Bold"/>
                  </a:rPr>
                  <a:t>Use Cases</a:t>
                </a:r>
              </a:p>
            </p:txBody>
          </p:sp>
          <p:sp>
            <p:nvSpPr>
              <p:cNvPr id="44" name="TextBox 44"/>
              <p:cNvSpPr txBox="1"/>
              <p:nvPr/>
            </p:nvSpPr>
            <p:spPr>
              <a:xfrm>
                <a:off x="7994899" y="1800056"/>
                <a:ext cx="1292301" cy="226532"/>
              </a:xfrm>
              <a:prstGeom prst="rect">
                <a:avLst/>
              </a:prstGeom>
            </p:spPr>
            <p:txBody>
              <a:bodyPr lIns="0" tIns="0" rIns="0" bIns="0" rtlCol="0" anchor="t">
                <a:spAutoFit/>
              </a:bodyPr>
              <a:lstStyle/>
              <a:p>
                <a:pPr algn="ctr">
                  <a:lnSpc>
                    <a:spcPts val="2080"/>
                  </a:lnSpc>
                </a:pPr>
                <a:r>
                  <a:rPr lang="en-US" sz="1733">
                    <a:solidFill>
                      <a:srgbClr val="000000"/>
                    </a:solidFill>
                    <a:latin typeface="Now Bold"/>
                  </a:rPr>
                  <a:t>p-NET’s role</a:t>
                </a:r>
              </a:p>
            </p:txBody>
          </p:sp>
          <p:sp>
            <p:nvSpPr>
              <p:cNvPr id="45" name="TextBox 45"/>
              <p:cNvSpPr txBox="1"/>
              <p:nvPr/>
            </p:nvSpPr>
            <p:spPr>
              <a:xfrm>
                <a:off x="5227193" y="2347736"/>
                <a:ext cx="2078190" cy="378740"/>
              </a:xfrm>
              <a:prstGeom prst="rect">
                <a:avLst/>
              </a:prstGeom>
            </p:spPr>
            <p:txBody>
              <a:bodyPr lIns="0" tIns="0" rIns="0" bIns="0" rtlCol="0" anchor="t">
                <a:spAutoFit/>
              </a:bodyPr>
              <a:lstStyle/>
              <a:p>
                <a:pPr algn="ctr">
                  <a:lnSpc>
                    <a:spcPts val="1680"/>
                  </a:lnSpc>
                </a:pPr>
                <a:r>
                  <a:rPr lang="en-US" sz="1400">
                    <a:solidFill>
                      <a:srgbClr val="191919"/>
                    </a:solidFill>
                    <a:latin typeface="Now"/>
                  </a:rPr>
                  <a:t>&gt;10 use cases in Digital Twin, XR, PPDR</a:t>
                </a:r>
              </a:p>
            </p:txBody>
          </p:sp>
          <p:sp>
            <p:nvSpPr>
              <p:cNvPr id="46" name="TextBox 46"/>
              <p:cNvSpPr txBox="1"/>
              <p:nvPr/>
            </p:nvSpPr>
            <p:spPr>
              <a:xfrm>
                <a:off x="7666102" y="2352626"/>
                <a:ext cx="2078190" cy="428900"/>
              </a:xfrm>
              <a:prstGeom prst="rect">
                <a:avLst/>
              </a:prstGeom>
            </p:spPr>
            <p:txBody>
              <a:bodyPr lIns="0" tIns="0" rIns="0" bIns="0" rtlCol="0" anchor="t">
                <a:spAutoFit/>
              </a:bodyPr>
              <a:lstStyle/>
              <a:p>
                <a:pPr algn="ctr">
                  <a:lnSpc>
                    <a:spcPts val="1680"/>
                  </a:lnSpc>
                </a:pPr>
                <a:r>
                  <a:rPr lang="en-US" sz="1400" dirty="0">
                    <a:solidFill>
                      <a:srgbClr val="191919"/>
                    </a:solidFill>
                    <a:latin typeface="Now"/>
                  </a:rPr>
                  <a:t>5G Testbed, Design, Implementation </a:t>
                </a:r>
              </a:p>
            </p:txBody>
          </p:sp>
          <p:sp>
            <p:nvSpPr>
              <p:cNvPr id="47" name="TextBox 47"/>
              <p:cNvSpPr txBox="1"/>
              <p:nvPr/>
            </p:nvSpPr>
            <p:spPr>
              <a:xfrm>
                <a:off x="2853626" y="3018165"/>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Media, Conference Organisers </a:t>
                </a:r>
              </a:p>
            </p:txBody>
          </p:sp>
          <p:sp>
            <p:nvSpPr>
              <p:cNvPr id="48" name="TextBox 48"/>
              <p:cNvSpPr txBox="1"/>
              <p:nvPr/>
            </p:nvSpPr>
            <p:spPr>
              <a:xfrm>
                <a:off x="5331319" y="3071430"/>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Live Media XR Conferences</a:t>
                </a:r>
              </a:p>
            </p:txBody>
          </p:sp>
          <p:sp>
            <p:nvSpPr>
              <p:cNvPr id="49" name="TextBox 49"/>
              <p:cNvSpPr txBox="1"/>
              <p:nvPr/>
            </p:nvSpPr>
            <p:spPr>
              <a:xfrm>
                <a:off x="7676637" y="3066630"/>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5G Testbed, Consulting </a:t>
                </a:r>
              </a:p>
            </p:txBody>
          </p:sp>
          <p:sp>
            <p:nvSpPr>
              <p:cNvPr id="50" name="TextBox 50"/>
              <p:cNvSpPr txBox="1"/>
              <p:nvPr/>
            </p:nvSpPr>
            <p:spPr>
              <a:xfrm>
                <a:off x="2887567" y="3749169"/>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Municipalities, Citizens </a:t>
                </a:r>
              </a:p>
            </p:txBody>
          </p:sp>
          <p:sp>
            <p:nvSpPr>
              <p:cNvPr id="51" name="TextBox 51"/>
              <p:cNvSpPr txBox="1"/>
              <p:nvPr/>
            </p:nvSpPr>
            <p:spPr>
              <a:xfrm>
                <a:off x="2887567" y="4383059"/>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R&amp;D Organisations </a:t>
                </a:r>
              </a:p>
            </p:txBody>
          </p:sp>
          <p:sp>
            <p:nvSpPr>
              <p:cNvPr id="52" name="TextBox 52"/>
              <p:cNvSpPr txBox="1"/>
              <p:nvPr/>
            </p:nvSpPr>
            <p:spPr>
              <a:xfrm>
                <a:off x="2880775" y="5031113"/>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R&amp;D Organisations </a:t>
                </a:r>
              </a:p>
            </p:txBody>
          </p:sp>
          <p:sp>
            <p:nvSpPr>
              <p:cNvPr id="53" name="TextBox 53"/>
              <p:cNvSpPr txBox="1"/>
              <p:nvPr/>
            </p:nvSpPr>
            <p:spPr>
              <a:xfrm>
                <a:off x="2887567" y="5675268"/>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R&amp;D Organisations </a:t>
                </a:r>
              </a:p>
            </p:txBody>
          </p:sp>
          <p:sp>
            <p:nvSpPr>
              <p:cNvPr id="54" name="TextBox 54"/>
              <p:cNvSpPr txBox="1"/>
              <p:nvPr/>
            </p:nvSpPr>
            <p:spPr>
              <a:xfrm>
                <a:off x="2887567" y="6267132"/>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Telecom Company</a:t>
                </a:r>
              </a:p>
            </p:txBody>
          </p:sp>
          <p:sp>
            <p:nvSpPr>
              <p:cNvPr id="55" name="TextBox 55"/>
              <p:cNvSpPr txBox="1"/>
              <p:nvPr/>
            </p:nvSpPr>
            <p:spPr>
              <a:xfrm>
                <a:off x="5331319" y="3749169"/>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Smart Mobility </a:t>
                </a:r>
              </a:p>
            </p:txBody>
          </p:sp>
          <p:sp>
            <p:nvSpPr>
              <p:cNvPr id="56" name="TextBox 56"/>
              <p:cNvSpPr txBox="1"/>
              <p:nvPr/>
            </p:nvSpPr>
            <p:spPr>
              <a:xfrm>
                <a:off x="5314151" y="4371885"/>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Continues Network Security </a:t>
                </a:r>
              </a:p>
            </p:txBody>
          </p:sp>
          <p:sp>
            <p:nvSpPr>
              <p:cNvPr id="57" name="TextBox 57"/>
              <p:cNvSpPr txBox="1"/>
              <p:nvPr/>
            </p:nvSpPr>
            <p:spPr>
              <a:xfrm>
                <a:off x="5314151" y="4962366"/>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5G Risk and Security </a:t>
                </a:r>
              </a:p>
            </p:txBody>
          </p:sp>
          <p:sp>
            <p:nvSpPr>
              <p:cNvPr id="58" name="TextBox 58"/>
              <p:cNvSpPr txBox="1"/>
              <p:nvPr/>
            </p:nvSpPr>
            <p:spPr>
              <a:xfrm>
                <a:off x="5331319" y="5575652"/>
                <a:ext cx="2078190" cy="378740"/>
              </a:xfrm>
              <a:prstGeom prst="rect">
                <a:avLst/>
              </a:prstGeom>
            </p:spPr>
            <p:txBody>
              <a:bodyPr lIns="0" tIns="0" rIns="0" bIns="0" rtlCol="0" anchor="t">
                <a:spAutoFit/>
              </a:bodyPr>
              <a:lstStyle/>
              <a:p>
                <a:pPr algn="ctr">
                  <a:lnSpc>
                    <a:spcPts val="1680"/>
                  </a:lnSpc>
                </a:pPr>
                <a:r>
                  <a:rPr lang="en-US" sz="1400">
                    <a:solidFill>
                      <a:srgbClr val="191919"/>
                    </a:solidFill>
                    <a:latin typeface="Now"/>
                  </a:rPr>
                  <a:t>Zero touch provisioning and orchestration </a:t>
                </a:r>
              </a:p>
            </p:txBody>
          </p:sp>
          <p:sp>
            <p:nvSpPr>
              <p:cNvPr id="59" name="TextBox 59"/>
              <p:cNvSpPr txBox="1"/>
              <p:nvPr/>
            </p:nvSpPr>
            <p:spPr>
              <a:xfrm>
                <a:off x="5383357" y="6173206"/>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5G Cybersecurity Certification </a:t>
                </a:r>
              </a:p>
            </p:txBody>
          </p:sp>
          <p:sp>
            <p:nvSpPr>
              <p:cNvPr id="60" name="TextBox 60"/>
              <p:cNvSpPr txBox="1"/>
              <p:nvPr/>
            </p:nvSpPr>
            <p:spPr>
              <a:xfrm>
                <a:off x="7617627" y="3655243"/>
                <a:ext cx="2078190" cy="378740"/>
              </a:xfrm>
              <a:prstGeom prst="rect">
                <a:avLst/>
              </a:prstGeom>
            </p:spPr>
            <p:txBody>
              <a:bodyPr lIns="0" tIns="0" rIns="0" bIns="0" rtlCol="0" anchor="t">
                <a:spAutoFit/>
              </a:bodyPr>
              <a:lstStyle/>
              <a:p>
                <a:pPr algn="ctr">
                  <a:lnSpc>
                    <a:spcPts val="1680"/>
                  </a:lnSpc>
                </a:pPr>
                <a:r>
                  <a:rPr lang="en-US" sz="1400">
                    <a:solidFill>
                      <a:srgbClr val="191919"/>
                    </a:solidFill>
                    <a:latin typeface="Now"/>
                  </a:rPr>
                  <a:t>5G Testbed, Integration, Consulting </a:t>
                </a:r>
              </a:p>
            </p:txBody>
          </p:sp>
          <p:sp>
            <p:nvSpPr>
              <p:cNvPr id="61" name="TextBox 61"/>
              <p:cNvSpPr txBox="1"/>
              <p:nvPr/>
            </p:nvSpPr>
            <p:spPr>
              <a:xfrm>
                <a:off x="7596332" y="4307498"/>
                <a:ext cx="2078190" cy="378740"/>
              </a:xfrm>
              <a:prstGeom prst="rect">
                <a:avLst/>
              </a:prstGeom>
            </p:spPr>
            <p:txBody>
              <a:bodyPr lIns="0" tIns="0" rIns="0" bIns="0" rtlCol="0" anchor="t">
                <a:spAutoFit/>
              </a:bodyPr>
              <a:lstStyle/>
              <a:p>
                <a:pPr algn="ctr">
                  <a:lnSpc>
                    <a:spcPts val="1680"/>
                  </a:lnSpc>
                </a:pPr>
                <a:r>
                  <a:rPr lang="en-US" sz="1400">
                    <a:solidFill>
                      <a:srgbClr val="191919"/>
                    </a:solidFill>
                    <a:latin typeface="Now"/>
                  </a:rPr>
                  <a:t>5G Testbed, Security Consulting </a:t>
                </a:r>
              </a:p>
            </p:txBody>
          </p:sp>
          <p:sp>
            <p:nvSpPr>
              <p:cNvPr id="62" name="TextBox 62"/>
              <p:cNvSpPr txBox="1"/>
              <p:nvPr/>
            </p:nvSpPr>
            <p:spPr>
              <a:xfrm>
                <a:off x="7607432" y="4979097"/>
                <a:ext cx="2078190" cy="183307"/>
              </a:xfrm>
              <a:prstGeom prst="rect">
                <a:avLst/>
              </a:prstGeom>
            </p:spPr>
            <p:txBody>
              <a:bodyPr lIns="0" tIns="0" rIns="0" bIns="0" rtlCol="0" anchor="t">
                <a:spAutoFit/>
              </a:bodyPr>
              <a:lstStyle/>
              <a:p>
                <a:pPr algn="ctr">
                  <a:lnSpc>
                    <a:spcPts val="1680"/>
                  </a:lnSpc>
                </a:pPr>
                <a:r>
                  <a:rPr lang="en-US" sz="1400">
                    <a:solidFill>
                      <a:srgbClr val="191919"/>
                    </a:solidFill>
                    <a:latin typeface="Now"/>
                  </a:rPr>
                  <a:t>Network Security Consulting </a:t>
                </a:r>
              </a:p>
            </p:txBody>
          </p:sp>
          <p:sp>
            <p:nvSpPr>
              <p:cNvPr id="63" name="TextBox 63"/>
              <p:cNvSpPr txBox="1"/>
              <p:nvPr/>
            </p:nvSpPr>
            <p:spPr>
              <a:xfrm>
                <a:off x="7688698" y="6173206"/>
                <a:ext cx="2078190" cy="378740"/>
              </a:xfrm>
              <a:prstGeom prst="rect">
                <a:avLst/>
              </a:prstGeom>
            </p:spPr>
            <p:txBody>
              <a:bodyPr lIns="0" tIns="0" rIns="0" bIns="0" rtlCol="0" anchor="t">
                <a:spAutoFit/>
              </a:bodyPr>
              <a:lstStyle/>
              <a:p>
                <a:pPr algn="ctr">
                  <a:lnSpc>
                    <a:spcPts val="1680"/>
                  </a:lnSpc>
                </a:pPr>
                <a:r>
                  <a:rPr lang="en-US" sz="1400">
                    <a:solidFill>
                      <a:srgbClr val="191919"/>
                    </a:solidFill>
                    <a:latin typeface="Now"/>
                  </a:rPr>
                  <a:t>5G Testbed, Security Consulting </a:t>
                </a:r>
              </a:p>
            </p:txBody>
          </p:sp>
          <p:sp>
            <p:nvSpPr>
              <p:cNvPr id="64" name="TextBox 64"/>
              <p:cNvSpPr txBox="1"/>
              <p:nvPr/>
            </p:nvSpPr>
            <p:spPr>
              <a:xfrm>
                <a:off x="7688698" y="5575652"/>
                <a:ext cx="2078190" cy="378740"/>
              </a:xfrm>
              <a:prstGeom prst="rect">
                <a:avLst/>
              </a:prstGeom>
            </p:spPr>
            <p:txBody>
              <a:bodyPr lIns="0" tIns="0" rIns="0" bIns="0" rtlCol="0" anchor="t">
                <a:spAutoFit/>
              </a:bodyPr>
              <a:lstStyle/>
              <a:p>
                <a:pPr algn="ctr">
                  <a:lnSpc>
                    <a:spcPts val="1680"/>
                  </a:lnSpc>
                </a:pPr>
                <a:r>
                  <a:rPr lang="en-US" sz="1400">
                    <a:solidFill>
                      <a:srgbClr val="191919"/>
                    </a:solidFill>
                    <a:latin typeface="Now"/>
                  </a:rPr>
                  <a:t>5G Testbed, Service Provisioning </a:t>
                </a:r>
              </a:p>
            </p:txBody>
          </p:sp>
          <p:sp>
            <p:nvSpPr>
              <p:cNvPr id="65" name="AutoShape 65"/>
              <p:cNvSpPr/>
              <p:nvPr/>
            </p:nvSpPr>
            <p:spPr>
              <a:xfrm>
                <a:off x="5203126" y="2248003"/>
                <a:ext cx="2216599" cy="635577"/>
              </a:xfrm>
              <a:prstGeom prst="rect">
                <a:avLst/>
              </a:prstGeom>
              <a:solidFill>
                <a:srgbClr val="FDA371">
                  <a:alpha val="19608"/>
                </a:srgbClr>
              </a:solidFill>
            </p:spPr>
            <p:txBody>
              <a:bodyPr/>
              <a:lstStyle/>
              <a:p>
                <a:endParaRPr lang="el-GR" sz="1200"/>
              </a:p>
            </p:txBody>
          </p:sp>
        </p:grpSp>
        <p:sp>
          <p:nvSpPr>
            <p:cNvPr id="68" name="AutoShape 10">
              <a:extLst>
                <a:ext uri="{FF2B5EF4-FFF2-40B4-BE49-F238E27FC236}">
                  <a16:creationId xmlns:a16="http://schemas.microsoft.com/office/drawing/2014/main" id="{88803035-974E-E657-13E5-C0D066E654BE}"/>
                </a:ext>
              </a:extLst>
            </p:cNvPr>
            <p:cNvSpPr/>
            <p:nvPr/>
          </p:nvSpPr>
          <p:spPr>
            <a:xfrm>
              <a:off x="273158" y="4145276"/>
              <a:ext cx="2346570" cy="15973"/>
            </a:xfrm>
            <a:prstGeom prst="rect">
              <a:avLst/>
            </a:prstGeom>
            <a:solidFill>
              <a:srgbClr val="777777">
                <a:alpha val="19608"/>
              </a:srgbClr>
            </a:solidFill>
          </p:spPr>
          <p:txBody>
            <a:bodyPr/>
            <a:lstStyle/>
            <a:p>
              <a:endParaRPr lang="el-GR" sz="1200"/>
            </a:p>
          </p:txBody>
        </p:sp>
      </p:grpSp>
      <p:pic>
        <p:nvPicPr>
          <p:cNvPr id="66" name="Picture 65">
            <a:extLst>
              <a:ext uri="{FF2B5EF4-FFF2-40B4-BE49-F238E27FC236}">
                <a16:creationId xmlns:a16="http://schemas.microsoft.com/office/drawing/2014/main" id="{E68BC068-2575-9BC5-DE0A-72C2384471E4}"/>
              </a:ext>
            </a:extLst>
          </p:cNvPr>
          <p:cNvPicPr>
            <a:picLocks noChangeAspect="1"/>
          </p:cNvPicPr>
          <p:nvPr/>
        </p:nvPicPr>
        <p:blipFill>
          <a:blip r:embed="rId11"/>
          <a:stretch>
            <a:fillRect/>
          </a:stretch>
        </p:blipFill>
        <p:spPr>
          <a:xfrm>
            <a:off x="9356908" y="2288636"/>
            <a:ext cx="2579916" cy="898206"/>
          </a:xfrm>
          <a:prstGeom prst="rect">
            <a:avLst/>
          </a:prstGeom>
        </p:spPr>
      </p:pic>
      <p:sp>
        <p:nvSpPr>
          <p:cNvPr id="69" name="TextBox 68">
            <a:extLst>
              <a:ext uri="{FF2B5EF4-FFF2-40B4-BE49-F238E27FC236}">
                <a16:creationId xmlns:a16="http://schemas.microsoft.com/office/drawing/2014/main" id="{45D63114-C584-03A8-228F-7A9BEC7284DD}"/>
              </a:ext>
            </a:extLst>
          </p:cNvPr>
          <p:cNvSpPr txBox="1"/>
          <p:nvPr/>
        </p:nvSpPr>
        <p:spPr>
          <a:xfrm>
            <a:off x="9270696" y="3099697"/>
            <a:ext cx="2929007" cy="1600438"/>
          </a:xfrm>
          <a:prstGeom prst="rect">
            <a:avLst/>
          </a:prstGeom>
          <a:noFill/>
        </p:spPr>
        <p:txBody>
          <a:bodyPr wrap="none" rtlCol="0">
            <a:spAutoFit/>
          </a:bodyPr>
          <a:lstStyle/>
          <a:p>
            <a:r>
              <a:rPr lang="en-US" sz="1600" dirty="0"/>
              <a:t>MoU has been signed with </a:t>
            </a:r>
          </a:p>
          <a:p>
            <a:r>
              <a:rPr lang="en-US" sz="1600" dirty="0"/>
              <a:t>5G ventures and a collaboration </a:t>
            </a:r>
          </a:p>
          <a:p>
            <a:r>
              <a:rPr lang="en-US" sz="1600" dirty="0"/>
              <a:t>Framework has been established</a:t>
            </a:r>
          </a:p>
          <a:p>
            <a:r>
              <a:rPr lang="en-US" sz="1600" dirty="0"/>
              <a:t>for testing development, </a:t>
            </a:r>
          </a:p>
          <a:p>
            <a:r>
              <a:rPr lang="en-US" sz="1600" dirty="0"/>
              <a:t>co-assessments, knowledge and </a:t>
            </a:r>
          </a:p>
          <a:p>
            <a:r>
              <a:rPr lang="en-US" sz="1600" dirty="0"/>
              <a:t>technology transfer.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TextBox 11"/>
          <p:cNvSpPr txBox="1"/>
          <p:nvPr/>
        </p:nvSpPr>
        <p:spPr bwMode="auto">
          <a:xfrm>
            <a:off x="668987" y="1368103"/>
            <a:ext cx="2547618" cy="4278094"/>
          </a:xfrm>
          <a:prstGeom prst="rect">
            <a:avLst/>
          </a:prstGeom>
          <a:noFill/>
        </p:spPr>
        <p:txBody>
          <a:bodyPr wrap="square" rtlCol="0">
            <a:spAutoFit/>
          </a:bodyPr>
          <a:lstStyle/>
          <a:p>
            <a:pPr>
              <a:defRPr/>
            </a:pPr>
            <a:r>
              <a:rPr lang="en-US" sz="1600" dirty="0">
                <a:latin typeface="Open Sans"/>
                <a:ea typeface="Open Sans"/>
                <a:cs typeface="Open Sans"/>
              </a:rPr>
              <a:t>Manufacturing</a:t>
            </a:r>
            <a:endParaRPr dirty="0"/>
          </a:p>
          <a:p>
            <a:pPr>
              <a:defRPr/>
            </a:pPr>
            <a:endParaRPr lang="en-US" sz="1600" dirty="0">
              <a:latin typeface="Open Sans"/>
              <a:ea typeface="Open Sans"/>
              <a:cs typeface="Open Sans"/>
            </a:endParaRPr>
          </a:p>
          <a:p>
            <a:pPr>
              <a:defRPr/>
            </a:pPr>
            <a:r>
              <a:rPr lang="en-US" sz="1600" dirty="0">
                <a:latin typeface="Open Sans"/>
                <a:ea typeface="Open Sans"/>
                <a:cs typeface="Open Sans"/>
              </a:rPr>
              <a:t>Retail</a:t>
            </a:r>
            <a:endParaRPr dirty="0"/>
          </a:p>
          <a:p>
            <a:pPr>
              <a:defRPr/>
            </a:pPr>
            <a:endParaRPr lang="en-US" sz="1600" dirty="0">
              <a:latin typeface="Open Sans"/>
              <a:ea typeface="Open Sans"/>
              <a:cs typeface="Open Sans"/>
            </a:endParaRPr>
          </a:p>
          <a:p>
            <a:pPr>
              <a:defRPr/>
            </a:pPr>
            <a:r>
              <a:rPr lang="en-US" sz="1600" dirty="0">
                <a:latin typeface="Open Sans"/>
                <a:ea typeface="Open Sans"/>
                <a:cs typeface="Open Sans"/>
              </a:rPr>
              <a:t>Supply Chain - Logistics</a:t>
            </a:r>
            <a:endParaRPr dirty="0"/>
          </a:p>
          <a:p>
            <a:pPr>
              <a:defRPr/>
            </a:pPr>
            <a:endParaRPr lang="en-US" sz="1600" dirty="0">
              <a:latin typeface="Open Sans"/>
              <a:ea typeface="Open Sans"/>
              <a:cs typeface="Open Sans"/>
            </a:endParaRPr>
          </a:p>
          <a:p>
            <a:pPr>
              <a:defRPr/>
            </a:pPr>
            <a:r>
              <a:rPr lang="en-US" sz="1600" dirty="0">
                <a:latin typeface="Open Sans"/>
                <a:ea typeface="Open Sans"/>
                <a:cs typeface="Open Sans"/>
              </a:rPr>
              <a:t>Maritime</a:t>
            </a:r>
            <a:endParaRPr dirty="0"/>
          </a:p>
          <a:p>
            <a:pPr>
              <a:defRPr/>
            </a:pPr>
            <a:endParaRPr lang="en-US" sz="1600" dirty="0">
              <a:latin typeface="Open Sans"/>
              <a:ea typeface="Open Sans"/>
              <a:cs typeface="Open Sans"/>
            </a:endParaRPr>
          </a:p>
          <a:p>
            <a:pPr>
              <a:defRPr/>
            </a:pPr>
            <a:r>
              <a:rPr lang="en-US" sz="1600" dirty="0">
                <a:latin typeface="Open Sans"/>
                <a:ea typeface="Open Sans"/>
                <a:cs typeface="Open Sans"/>
              </a:rPr>
              <a:t>Health</a:t>
            </a:r>
            <a:endParaRPr dirty="0"/>
          </a:p>
          <a:p>
            <a:pPr>
              <a:defRPr/>
            </a:pPr>
            <a:endParaRPr lang="en-US" sz="1600" dirty="0">
              <a:latin typeface="Open Sans"/>
              <a:ea typeface="Open Sans"/>
              <a:cs typeface="Open Sans"/>
            </a:endParaRPr>
          </a:p>
          <a:p>
            <a:pPr>
              <a:defRPr/>
            </a:pPr>
            <a:r>
              <a:rPr lang="en-US" sz="1600" dirty="0">
                <a:latin typeface="Open Sans"/>
                <a:ea typeface="Open Sans"/>
                <a:cs typeface="Open Sans"/>
              </a:rPr>
              <a:t>Education </a:t>
            </a:r>
            <a:endParaRPr dirty="0"/>
          </a:p>
          <a:p>
            <a:pPr>
              <a:defRPr/>
            </a:pPr>
            <a:endParaRPr lang="en-US" sz="1600" dirty="0">
              <a:latin typeface="Open Sans"/>
              <a:ea typeface="Open Sans"/>
              <a:cs typeface="Open Sans"/>
            </a:endParaRPr>
          </a:p>
          <a:p>
            <a:pPr>
              <a:defRPr/>
            </a:pPr>
            <a:r>
              <a:rPr lang="en-US" sz="1600" dirty="0">
                <a:latin typeface="Open Sans"/>
                <a:ea typeface="Open Sans"/>
                <a:cs typeface="Open Sans"/>
              </a:rPr>
              <a:t>Local Government</a:t>
            </a:r>
            <a:endParaRPr dirty="0"/>
          </a:p>
          <a:p>
            <a:pPr>
              <a:defRPr/>
            </a:pPr>
            <a:endParaRPr lang="en-US" sz="1600" dirty="0">
              <a:latin typeface="Open Sans"/>
              <a:ea typeface="Open Sans"/>
              <a:cs typeface="Open Sans"/>
            </a:endParaRPr>
          </a:p>
          <a:p>
            <a:pPr>
              <a:defRPr/>
            </a:pPr>
            <a:r>
              <a:rPr lang="en-US" sz="1600" dirty="0">
                <a:latin typeface="Open Sans"/>
                <a:ea typeface="Open Sans"/>
                <a:cs typeface="Open Sans"/>
              </a:rPr>
              <a:t>Media</a:t>
            </a:r>
            <a:endParaRPr dirty="0"/>
          </a:p>
          <a:p>
            <a:pPr>
              <a:defRPr/>
            </a:pPr>
            <a:endParaRPr lang="en-US" sz="1600" dirty="0">
              <a:latin typeface="Open Sans"/>
              <a:ea typeface="Open Sans"/>
              <a:cs typeface="Open Sans"/>
            </a:endParaRPr>
          </a:p>
          <a:p>
            <a:pPr>
              <a:defRPr/>
            </a:pPr>
            <a:r>
              <a:rPr lang="en-US" sz="1600" dirty="0">
                <a:latin typeface="Open Sans"/>
                <a:ea typeface="Open Sans"/>
                <a:cs typeface="Open Sans"/>
              </a:rPr>
              <a:t>Culture - Tourism </a:t>
            </a:r>
            <a:endParaRPr dirty="0"/>
          </a:p>
        </p:txBody>
      </p:sp>
      <p:sp>
        <p:nvSpPr>
          <p:cNvPr id="7" name="TextBox 6">
            <a:extLst>
              <a:ext uri="{FF2B5EF4-FFF2-40B4-BE49-F238E27FC236}">
                <a16:creationId xmlns:a16="http://schemas.microsoft.com/office/drawing/2014/main" id="{BB700AE2-94D1-E35E-ED9E-830FF904DD90}"/>
              </a:ext>
            </a:extLst>
          </p:cNvPr>
          <p:cNvSpPr txBox="1"/>
          <p:nvPr/>
        </p:nvSpPr>
        <p:spPr bwMode="auto">
          <a:xfrm>
            <a:off x="667378" y="732710"/>
            <a:ext cx="5579849" cy="291105"/>
          </a:xfrm>
          <a:prstGeom prst="rect">
            <a:avLst/>
          </a:prstGeom>
        </p:spPr>
        <p:txBody>
          <a:bodyPr wrap="square" lIns="0" tIns="0" rIns="0" bIns="0" rtlCol="0" anchor="t">
            <a:spAutoFit/>
          </a:bodyPr>
          <a:lstStyle/>
          <a:p>
            <a:pPr>
              <a:lnSpc>
                <a:spcPts val="1919"/>
              </a:lnSpc>
            </a:pPr>
            <a:r>
              <a:rPr lang="en-US" sz="3200" dirty="0">
                <a:solidFill>
                  <a:srgbClr val="1D1D1F"/>
                </a:solidFill>
                <a:latin typeface="Now Heavy"/>
              </a:rPr>
              <a:t>Technological Solutions</a:t>
            </a:r>
          </a:p>
        </p:txBody>
      </p:sp>
      <p:pic>
        <p:nvPicPr>
          <p:cNvPr id="5" name="Picture 3">
            <a:extLst>
              <a:ext uri="{FF2B5EF4-FFF2-40B4-BE49-F238E27FC236}">
                <a16:creationId xmlns:a16="http://schemas.microsoft.com/office/drawing/2014/main" id="{489EFBB6-6CC6-5CEE-B7CB-7975498270B8}"/>
              </a:ext>
            </a:extLst>
          </p:cNvPr>
          <p:cNvPicPr>
            <a:picLocks noChangeAspect="1"/>
          </p:cNvPicPr>
          <p:nvPr/>
        </p:nvPicPr>
        <p:blipFill>
          <a:blip r:embed="rId2"/>
          <a:stretch/>
        </p:blipFill>
        <p:spPr bwMode="auto">
          <a:xfrm>
            <a:off x="10200456" y="114480"/>
            <a:ext cx="1779873" cy="406049"/>
          </a:xfrm>
          <a:prstGeom prst="rect">
            <a:avLst/>
          </a:prstGeom>
        </p:spPr>
      </p:pic>
      <p:sp>
        <p:nvSpPr>
          <p:cNvPr id="8" name="Θέση υποσέλιδου 7">
            <a:extLst>
              <a:ext uri="{FF2B5EF4-FFF2-40B4-BE49-F238E27FC236}">
                <a16:creationId xmlns:a16="http://schemas.microsoft.com/office/drawing/2014/main" id="{13EAB072-6C23-B97D-BF6F-B5525B4B6150}"/>
              </a:ext>
            </a:extLst>
          </p:cNvPr>
          <p:cNvSpPr>
            <a:spLocks noGrp="1"/>
          </p:cNvSpPr>
          <p:nvPr>
            <p:ph type="ftr" sz="quarter" idx="11"/>
          </p:nvPr>
        </p:nvSpPr>
        <p:spPr/>
        <p:txBody>
          <a:bodyPr/>
          <a:lstStyle/>
          <a:p>
            <a:pPr>
              <a:defRPr/>
            </a:pPr>
            <a:r>
              <a:rPr lang="en-US" dirty="0"/>
              <a:t>p-NET Emerging Networks &amp; Applications, May 2024</a:t>
            </a:r>
          </a:p>
        </p:txBody>
      </p:sp>
      <p:cxnSp>
        <p:nvCxnSpPr>
          <p:cNvPr id="2" name="Ευθεία γραμμή σύνδεσης 1">
            <a:extLst>
              <a:ext uri="{FF2B5EF4-FFF2-40B4-BE49-F238E27FC236}">
                <a16:creationId xmlns:a16="http://schemas.microsoft.com/office/drawing/2014/main" id="{8284E4A9-B495-E686-7473-06FFE910F12C}"/>
              </a:ext>
            </a:extLst>
          </p:cNvPr>
          <p:cNvCxnSpPr/>
          <p:nvPr/>
        </p:nvCxnSpPr>
        <p:spPr bwMode="auto">
          <a:xfrm>
            <a:off x="685800" y="970631"/>
            <a:ext cx="4474096" cy="0"/>
          </a:xfrm>
          <a:prstGeom prst="line">
            <a:avLst/>
          </a:prstGeom>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6279673D-CD17-6ADA-FDD0-531D4B2079CF}"/>
              </a:ext>
            </a:extLst>
          </p:cNvPr>
          <p:cNvSpPr txBox="1"/>
          <p:nvPr/>
        </p:nvSpPr>
        <p:spPr bwMode="auto">
          <a:xfrm>
            <a:off x="4281968" y="1299275"/>
            <a:ext cx="7286640" cy="584775"/>
          </a:xfrm>
          <a:prstGeom prst="rect">
            <a:avLst/>
          </a:prstGeom>
          <a:noFill/>
          <a:ln w="28575">
            <a:solidFill>
              <a:schemeClr val="accent4"/>
            </a:solidFill>
          </a:ln>
        </p:spPr>
        <p:txBody>
          <a:bodyPr wrap="square" rtlCol="0">
            <a:spAutoFit/>
          </a:bodyPr>
          <a:lstStyle/>
          <a:p>
            <a:pPr>
              <a:defRPr/>
            </a:pPr>
            <a:r>
              <a:rPr lang="en-US" sz="1600" dirty="0">
                <a:latin typeface="Open Sans"/>
                <a:ea typeface="Open Sans"/>
                <a:cs typeface="Open Sans"/>
              </a:rPr>
              <a:t>Discovery of opportunities that adopting 5G technologies and solutions could bring to businesses</a:t>
            </a:r>
            <a:endParaRPr dirty="0"/>
          </a:p>
        </p:txBody>
      </p:sp>
      <p:sp>
        <p:nvSpPr>
          <p:cNvPr id="20" name="TextBox 19"/>
          <p:cNvSpPr txBox="1"/>
          <p:nvPr/>
        </p:nvSpPr>
        <p:spPr bwMode="auto">
          <a:xfrm>
            <a:off x="4281967" y="3421087"/>
            <a:ext cx="7286639" cy="584775"/>
          </a:xfrm>
          <a:prstGeom prst="rect">
            <a:avLst/>
          </a:prstGeom>
          <a:noFill/>
          <a:ln w="28575">
            <a:solidFill>
              <a:schemeClr val="accent4"/>
            </a:solidFill>
          </a:ln>
        </p:spPr>
        <p:txBody>
          <a:bodyPr wrap="square" rtlCol="0">
            <a:spAutoFit/>
          </a:bodyPr>
          <a:lstStyle/>
          <a:p>
            <a:pPr>
              <a:defRPr/>
            </a:pPr>
            <a:r>
              <a:rPr lang="en-US" sz="1600" dirty="0">
                <a:latin typeface="Open Sans"/>
                <a:ea typeface="Open Sans"/>
                <a:cs typeface="Open Sans"/>
              </a:rPr>
              <a:t>Integration of p</a:t>
            </a:r>
            <a:r>
              <a:rPr lang="en-GB" sz="1600" dirty="0">
                <a:latin typeface="Open Sans"/>
                <a:ea typeface="Open Sans"/>
                <a:cs typeface="Open Sans"/>
              </a:rPr>
              <a:t>-NET’s infrastructure and services with the specific infrastructures, user equipment and  services of Verticals </a:t>
            </a:r>
            <a:endParaRPr lang="en-US" sz="1600" dirty="0">
              <a:latin typeface="Open Sans"/>
              <a:ea typeface="Open Sans"/>
              <a:cs typeface="Open Sans"/>
            </a:endParaRPr>
          </a:p>
        </p:txBody>
      </p:sp>
      <p:sp>
        <p:nvSpPr>
          <p:cNvPr id="6" name="TextBox 5">
            <a:extLst>
              <a:ext uri="{FF2B5EF4-FFF2-40B4-BE49-F238E27FC236}">
                <a16:creationId xmlns:a16="http://schemas.microsoft.com/office/drawing/2014/main" id="{BBC8B1A0-0F87-A02B-ED05-E6900369EA98}"/>
              </a:ext>
            </a:extLst>
          </p:cNvPr>
          <p:cNvSpPr txBox="1"/>
          <p:nvPr/>
        </p:nvSpPr>
        <p:spPr bwMode="auto">
          <a:xfrm>
            <a:off x="4281968" y="2329403"/>
            <a:ext cx="7286640" cy="646331"/>
          </a:xfrm>
          <a:prstGeom prst="rect">
            <a:avLst/>
          </a:prstGeom>
          <a:noFill/>
          <a:ln w="28575">
            <a:solidFill>
              <a:schemeClr val="accent4"/>
            </a:solidFill>
          </a:ln>
        </p:spPr>
        <p:txBody>
          <a:bodyPr wrap="square" rtlCol="0">
            <a:spAutoFit/>
          </a:bodyPr>
          <a:lstStyle/>
          <a:p>
            <a:pPr>
              <a:defRPr/>
            </a:pPr>
            <a:r>
              <a:rPr lang="en-US" sz="1800" kern="0" dirty="0">
                <a:solidFill>
                  <a:srgbClr val="212121"/>
                </a:solidFill>
                <a:effectLst/>
                <a:latin typeface="Segoe UI" panose="020B0502040204020203" pitchFamily="34" charset="0"/>
                <a:ea typeface="Times New Roman" panose="02020603050405020304" pitchFamily="18" charset="0"/>
              </a:rPr>
              <a:t>Specialized expertise in (co-)designing and (co-)developing 5G technology solutions and services and solutions for Vertical industries. </a:t>
            </a:r>
            <a:endParaRPr lang="en-US" sz="1600" dirty="0">
              <a:latin typeface="Open Sans"/>
              <a:ea typeface="Open Sans"/>
              <a:cs typeface="Open Sans"/>
            </a:endParaRPr>
          </a:p>
        </p:txBody>
      </p:sp>
      <p:pic>
        <p:nvPicPr>
          <p:cNvPr id="15" name="Picture 14">
            <a:extLst>
              <a:ext uri="{FF2B5EF4-FFF2-40B4-BE49-F238E27FC236}">
                <a16:creationId xmlns:a16="http://schemas.microsoft.com/office/drawing/2014/main" id="{A4BD9271-6DFB-04C5-E97F-0A2E88CE03DE}"/>
              </a:ext>
            </a:extLst>
          </p:cNvPr>
          <p:cNvPicPr>
            <a:picLocks noChangeAspect="1"/>
          </p:cNvPicPr>
          <p:nvPr/>
        </p:nvPicPr>
        <p:blipFill>
          <a:blip r:embed="rId3"/>
          <a:stretch/>
        </p:blipFill>
        <p:spPr bwMode="auto">
          <a:xfrm>
            <a:off x="4099134" y="5229077"/>
            <a:ext cx="7699329" cy="534076"/>
          </a:xfrm>
          <a:prstGeom prst="rect">
            <a:avLst/>
          </a:prstGeom>
          <a:noFill/>
        </p:spPr>
      </p:pic>
      <p:sp>
        <p:nvSpPr>
          <p:cNvPr id="18" name="TextBox 17">
            <a:extLst>
              <a:ext uri="{FF2B5EF4-FFF2-40B4-BE49-F238E27FC236}">
                <a16:creationId xmlns:a16="http://schemas.microsoft.com/office/drawing/2014/main" id="{12B8462C-48CB-B0A2-598C-B0829F5D678F}"/>
              </a:ext>
            </a:extLst>
          </p:cNvPr>
          <p:cNvSpPr txBox="1"/>
          <p:nvPr/>
        </p:nvSpPr>
        <p:spPr bwMode="auto">
          <a:xfrm>
            <a:off x="4281968" y="4451214"/>
            <a:ext cx="7286640" cy="369332"/>
          </a:xfrm>
          <a:prstGeom prst="rect">
            <a:avLst/>
          </a:prstGeom>
          <a:noFill/>
          <a:ln w="28575">
            <a:solidFill>
              <a:schemeClr val="accent4"/>
            </a:solidFill>
          </a:ln>
        </p:spPr>
        <p:txBody>
          <a:bodyPr wrap="square" rtlCol="0">
            <a:spAutoFit/>
          </a:bodyPr>
          <a:lstStyle/>
          <a:p>
            <a:pPr algn="ctr">
              <a:defRPr/>
            </a:pPr>
            <a:r>
              <a:rPr lang="en-US" sz="1800" kern="0" dirty="0">
                <a:solidFill>
                  <a:srgbClr val="212121"/>
                </a:solidFill>
                <a:effectLst/>
                <a:latin typeface="Segoe UI" panose="020B0502040204020203" pitchFamily="34" charset="0"/>
                <a:ea typeface="Times New Roman" panose="02020603050405020304" pitchFamily="18" charset="0"/>
              </a:rPr>
              <a:t>Holistic, collaborative Development Model</a:t>
            </a:r>
            <a:endParaRPr lang="en-US" sz="1600" dirty="0">
              <a:latin typeface="Open Sans"/>
              <a:ea typeface="Open Sans"/>
              <a:cs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Box 6"/>
          <p:cNvSpPr txBox="1"/>
          <p:nvPr/>
        </p:nvSpPr>
        <p:spPr bwMode="auto">
          <a:xfrm>
            <a:off x="479376" y="617503"/>
            <a:ext cx="7740089" cy="291105"/>
          </a:xfrm>
          <a:prstGeom prst="rect">
            <a:avLst/>
          </a:prstGeom>
        </p:spPr>
        <p:txBody>
          <a:bodyPr wrap="square" lIns="0" tIns="0" rIns="0" bIns="0" rtlCol="0" anchor="t">
            <a:spAutoFit/>
          </a:bodyPr>
          <a:lstStyle/>
          <a:p>
            <a:pPr>
              <a:lnSpc>
                <a:spcPts val="1919"/>
              </a:lnSpc>
              <a:defRPr/>
            </a:pPr>
            <a:r>
              <a:rPr lang="en-US" sz="3200" dirty="0">
                <a:solidFill>
                  <a:srgbClr val="1D1D1F"/>
                </a:solidFill>
                <a:latin typeface="Now Heavy"/>
              </a:rPr>
              <a:t>Support to Greek Industry and Economy</a:t>
            </a:r>
            <a:endParaRPr dirty="0"/>
          </a:p>
        </p:txBody>
      </p:sp>
      <p:pic>
        <p:nvPicPr>
          <p:cNvPr id="5" name="Picture 3"/>
          <p:cNvPicPr>
            <a:picLocks noChangeAspect="1"/>
          </p:cNvPicPr>
          <p:nvPr/>
        </p:nvPicPr>
        <p:blipFill>
          <a:blip r:embed="rId2"/>
          <a:stretch/>
        </p:blipFill>
        <p:spPr bwMode="auto">
          <a:xfrm>
            <a:off x="10200456" y="114480"/>
            <a:ext cx="1779873" cy="406049"/>
          </a:xfrm>
          <a:prstGeom prst="rect">
            <a:avLst/>
          </a:prstGeom>
        </p:spPr>
      </p:pic>
      <p:sp>
        <p:nvSpPr>
          <p:cNvPr id="8" name="Θέση υποσέλιδου 7"/>
          <p:cNvSpPr>
            <a:spLocks noGrp="1"/>
          </p:cNvSpPr>
          <p:nvPr>
            <p:ph type="ftr" sz="quarter" idx="11"/>
          </p:nvPr>
        </p:nvSpPr>
        <p:spPr bwMode="auto"/>
        <p:txBody>
          <a:bodyPr/>
          <a:lstStyle/>
          <a:p>
            <a:pPr>
              <a:defRPr/>
            </a:pPr>
            <a:r>
              <a:rPr lang="en-US" dirty="0"/>
              <a:t>p-NET Emerging Networks &amp; Applications, May 2024</a:t>
            </a:r>
            <a:endParaRPr dirty="0"/>
          </a:p>
        </p:txBody>
      </p:sp>
      <p:cxnSp>
        <p:nvCxnSpPr>
          <p:cNvPr id="2" name="Ευθεία γραμμή σύνδεσης 1"/>
          <p:cNvCxnSpPr>
            <a:cxnSpLocks/>
          </p:cNvCxnSpPr>
          <p:nvPr/>
        </p:nvCxnSpPr>
        <p:spPr bwMode="auto">
          <a:xfrm flipV="1">
            <a:off x="479376" y="908608"/>
            <a:ext cx="6624736" cy="18524"/>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bwMode="auto">
          <a:xfrm>
            <a:off x="407368" y="1120676"/>
            <a:ext cx="11089232" cy="2308324"/>
          </a:xfrm>
          <a:prstGeom prst="rect">
            <a:avLst/>
          </a:prstGeom>
          <a:noFill/>
        </p:spPr>
        <p:txBody>
          <a:bodyPr wrap="square">
            <a:spAutoFit/>
          </a:bodyPr>
          <a:lstStyle/>
          <a:p>
            <a:pPr>
              <a:defRPr/>
            </a:pPr>
            <a:r>
              <a:rPr lang="en-US" sz="1800" dirty="0">
                <a:latin typeface="Calibri"/>
                <a:ea typeface="Calibri"/>
              </a:rPr>
              <a:t>p-ΝΕΤ objective is to </a:t>
            </a:r>
            <a:r>
              <a:rPr lang="en-US" dirty="0">
                <a:latin typeface="Calibri"/>
                <a:ea typeface="Calibri"/>
              </a:rPr>
              <a:t>identify and implement the applications of 5G and Emerging Technologies which are most relevant and beneficial to the Greek Industry and Economy. During the last 2 years we have performed an extensive scan across developed countries to identify sectors and use cases which are most relevant to our focus technologies. We gathered these findings and started dynamic discussions with Industry, State and Academia to gather their input and create a shortlist of target vertical sectors and the relevant applications. We also held 2 conferences during 2023 which included focused roundtables with the relevant stakeholders.</a:t>
            </a:r>
          </a:p>
          <a:p>
            <a:pPr>
              <a:defRPr/>
            </a:pPr>
            <a:endParaRPr lang="en-US" dirty="0">
              <a:latin typeface="Calibri"/>
              <a:ea typeface="Calibri"/>
            </a:endParaRPr>
          </a:p>
          <a:p>
            <a:pPr>
              <a:defRPr/>
            </a:pPr>
            <a:r>
              <a:rPr lang="en-US" dirty="0">
                <a:latin typeface="Calibri"/>
                <a:ea typeface="Calibri"/>
              </a:rPr>
              <a:t>As a result, we identified the following sectors and relevant technologies </a:t>
            </a:r>
            <a:endParaRPr lang="el-GR" dirty="0"/>
          </a:p>
        </p:txBody>
      </p:sp>
      <p:graphicFrame>
        <p:nvGraphicFramePr>
          <p:cNvPr id="3" name="Table 2">
            <a:extLst>
              <a:ext uri="{FF2B5EF4-FFF2-40B4-BE49-F238E27FC236}">
                <a16:creationId xmlns:a16="http://schemas.microsoft.com/office/drawing/2014/main" id="{D52B0A82-7661-799E-B14B-D3DEBB1AF2FF}"/>
              </a:ext>
            </a:extLst>
          </p:cNvPr>
          <p:cNvGraphicFramePr>
            <a:graphicFrameLocks noGrp="1"/>
          </p:cNvGraphicFramePr>
          <p:nvPr/>
        </p:nvGraphicFramePr>
        <p:xfrm>
          <a:off x="47328" y="3589946"/>
          <a:ext cx="12097343" cy="1854200"/>
        </p:xfrm>
        <a:graphic>
          <a:graphicData uri="http://schemas.openxmlformats.org/drawingml/2006/table">
            <a:tbl>
              <a:tblPr firstRow="1" bandRow="1">
                <a:tableStyleId>{5C22544A-7EE6-4342-B048-85BDC9FD1C3A}</a:tableStyleId>
              </a:tblPr>
              <a:tblGrid>
                <a:gridCol w="3978946">
                  <a:extLst>
                    <a:ext uri="{9D8B030D-6E8A-4147-A177-3AD203B41FA5}">
                      <a16:colId xmlns:a16="http://schemas.microsoft.com/office/drawing/2014/main" val="1576571010"/>
                    </a:ext>
                  </a:extLst>
                </a:gridCol>
                <a:gridCol w="2717798">
                  <a:extLst>
                    <a:ext uri="{9D8B030D-6E8A-4147-A177-3AD203B41FA5}">
                      <a16:colId xmlns:a16="http://schemas.microsoft.com/office/drawing/2014/main" val="2808245833"/>
                    </a:ext>
                  </a:extLst>
                </a:gridCol>
                <a:gridCol w="3096344">
                  <a:extLst>
                    <a:ext uri="{9D8B030D-6E8A-4147-A177-3AD203B41FA5}">
                      <a16:colId xmlns:a16="http://schemas.microsoft.com/office/drawing/2014/main" val="2866718281"/>
                    </a:ext>
                  </a:extLst>
                </a:gridCol>
                <a:gridCol w="2304255">
                  <a:extLst>
                    <a:ext uri="{9D8B030D-6E8A-4147-A177-3AD203B41FA5}">
                      <a16:colId xmlns:a16="http://schemas.microsoft.com/office/drawing/2014/main" val="3272959424"/>
                    </a:ext>
                  </a:extLst>
                </a:gridCol>
              </a:tblGrid>
              <a:tr h="370840">
                <a:tc>
                  <a:txBody>
                    <a:bodyPr/>
                    <a:lstStyle/>
                    <a:p>
                      <a:r>
                        <a:rPr lang="en-US" dirty="0"/>
                        <a:t>Sector </a:t>
                      </a:r>
                    </a:p>
                  </a:txBody>
                  <a:tcPr/>
                </a:tc>
                <a:tc>
                  <a:txBody>
                    <a:bodyPr/>
                    <a:lstStyle/>
                    <a:p>
                      <a:r>
                        <a:rPr lang="en-US" dirty="0"/>
                        <a:t>Comms Technologies</a:t>
                      </a:r>
                      <a:endParaRPr lang="el-GR" dirty="0"/>
                    </a:p>
                  </a:txBody>
                  <a:tcPr/>
                </a:tc>
                <a:tc>
                  <a:txBody>
                    <a:bodyPr/>
                    <a:lstStyle/>
                    <a:p>
                      <a:r>
                        <a:rPr lang="en-US" dirty="0"/>
                        <a:t>Emerging Technologies</a:t>
                      </a:r>
                      <a:endParaRPr lang="el-GR" dirty="0"/>
                    </a:p>
                  </a:txBody>
                  <a:tcPr/>
                </a:tc>
                <a:tc>
                  <a:txBody>
                    <a:bodyPr/>
                    <a:lstStyle/>
                    <a:p>
                      <a:r>
                        <a:rPr lang="en-US" dirty="0"/>
                        <a:t>Priority (start date)</a:t>
                      </a:r>
                      <a:endParaRPr lang="el-GR" dirty="0"/>
                    </a:p>
                  </a:txBody>
                  <a:tcPr/>
                </a:tc>
                <a:extLst>
                  <a:ext uri="{0D108BD9-81ED-4DB2-BD59-A6C34878D82A}">
                    <a16:rowId xmlns:a16="http://schemas.microsoft.com/office/drawing/2014/main" val="3323788250"/>
                  </a:ext>
                </a:extLst>
              </a:tr>
              <a:tr h="370840">
                <a:tc>
                  <a:txBody>
                    <a:bodyPr/>
                    <a:lstStyle/>
                    <a:p>
                      <a:r>
                        <a:rPr lang="en-US" dirty="0"/>
                        <a:t>Culture, Tourism, Education</a:t>
                      </a:r>
                      <a:endParaRPr lang="el-GR" dirty="0"/>
                    </a:p>
                  </a:txBody>
                  <a:tcPr/>
                </a:tc>
                <a:tc>
                  <a:txBody>
                    <a:bodyPr/>
                    <a:lstStyle/>
                    <a:p>
                      <a:r>
                        <a:rPr lang="en-US" dirty="0"/>
                        <a:t>5G, Private 5G, Slicing, </a:t>
                      </a:r>
                      <a:r>
                        <a:rPr lang="en-US" dirty="0" err="1"/>
                        <a:t>Wifi</a:t>
                      </a:r>
                      <a:endParaRPr lang="el-GR" dirty="0"/>
                    </a:p>
                  </a:txBody>
                  <a:tcPr/>
                </a:tc>
                <a:tc>
                  <a:txBody>
                    <a:bodyPr/>
                    <a:lstStyle/>
                    <a:p>
                      <a:r>
                        <a:rPr lang="en-US" dirty="0"/>
                        <a:t>XR, Metaverse, Geospatial tech</a:t>
                      </a:r>
                      <a:endParaRPr lang="el-GR" dirty="0"/>
                    </a:p>
                  </a:txBody>
                  <a:tcPr/>
                </a:tc>
                <a:tc>
                  <a:txBody>
                    <a:bodyPr/>
                    <a:lstStyle/>
                    <a:p>
                      <a:r>
                        <a:rPr lang="en-US" dirty="0"/>
                        <a:t>High (2024)</a:t>
                      </a:r>
                      <a:endParaRPr lang="el-GR" dirty="0"/>
                    </a:p>
                  </a:txBody>
                  <a:tcPr/>
                </a:tc>
                <a:extLst>
                  <a:ext uri="{0D108BD9-81ED-4DB2-BD59-A6C34878D82A}">
                    <a16:rowId xmlns:a16="http://schemas.microsoft.com/office/drawing/2014/main" val="2507697915"/>
                  </a:ext>
                </a:extLst>
              </a:tr>
              <a:tr h="370840">
                <a:tc>
                  <a:txBody>
                    <a:bodyPr/>
                    <a:lstStyle/>
                    <a:p>
                      <a:r>
                        <a:rPr lang="en-US" dirty="0"/>
                        <a:t>Public Protection Disaster Relief (PPDR) </a:t>
                      </a:r>
                      <a:endParaRPr lang="el-GR" dirty="0"/>
                    </a:p>
                  </a:txBody>
                  <a:tcPr/>
                </a:tc>
                <a:tc>
                  <a:txBody>
                    <a:bodyPr/>
                    <a:lstStyle/>
                    <a:p>
                      <a:r>
                        <a:rPr lang="en-US" dirty="0"/>
                        <a:t>5G, Slicing, Satellite</a:t>
                      </a:r>
                      <a:endParaRPr lang="el-GR" dirty="0"/>
                    </a:p>
                  </a:txBody>
                  <a:tcPr/>
                </a:tc>
                <a:tc>
                  <a:txBody>
                    <a:bodyPr/>
                    <a:lstStyle/>
                    <a:p>
                      <a:r>
                        <a:rPr lang="en-US" dirty="0"/>
                        <a:t>XR, Drones, IoT, Digital Twins</a:t>
                      </a:r>
                      <a:endParaRPr lang="el-GR" dirty="0"/>
                    </a:p>
                  </a:txBody>
                  <a:tcPr/>
                </a:tc>
                <a:tc>
                  <a:txBody>
                    <a:bodyPr/>
                    <a:lstStyle/>
                    <a:p>
                      <a:r>
                        <a:rPr lang="en-US" dirty="0"/>
                        <a:t>High (2024)</a:t>
                      </a:r>
                      <a:endParaRPr lang="el-GR" dirty="0"/>
                    </a:p>
                  </a:txBody>
                  <a:tcPr/>
                </a:tc>
                <a:extLst>
                  <a:ext uri="{0D108BD9-81ED-4DB2-BD59-A6C34878D82A}">
                    <a16:rowId xmlns:a16="http://schemas.microsoft.com/office/drawing/2014/main" val="1261266438"/>
                  </a:ext>
                </a:extLst>
              </a:tr>
              <a:tr h="370840">
                <a:tc>
                  <a:txBody>
                    <a:bodyPr/>
                    <a:lstStyle/>
                    <a:p>
                      <a:r>
                        <a:rPr lang="en-US" dirty="0"/>
                        <a:t>Maritime and Logistics</a:t>
                      </a:r>
                      <a:endParaRPr lang="el-GR" dirty="0"/>
                    </a:p>
                  </a:txBody>
                  <a:tcPr/>
                </a:tc>
                <a:tc>
                  <a:txBody>
                    <a:bodyPr/>
                    <a:lstStyle/>
                    <a:p>
                      <a:r>
                        <a:rPr lang="en-US" dirty="0"/>
                        <a:t>Private 5G, Satellite </a:t>
                      </a:r>
                      <a:endParaRPr lang="el-GR" dirty="0"/>
                    </a:p>
                  </a:txBody>
                  <a:tcPr/>
                </a:tc>
                <a:tc>
                  <a:txBody>
                    <a:bodyPr/>
                    <a:lstStyle/>
                    <a:p>
                      <a:r>
                        <a:rPr lang="en-US" dirty="0"/>
                        <a:t>Edge AI, IoT, Cameras, Drones</a:t>
                      </a:r>
                      <a:endParaRPr lang="el-GR" dirty="0"/>
                    </a:p>
                  </a:txBody>
                  <a:tcPr/>
                </a:tc>
                <a:tc>
                  <a:txBody>
                    <a:bodyPr/>
                    <a:lstStyle/>
                    <a:p>
                      <a:r>
                        <a:rPr lang="en-US" dirty="0"/>
                        <a:t>Medium (2025)</a:t>
                      </a:r>
                      <a:endParaRPr lang="el-GR" dirty="0"/>
                    </a:p>
                  </a:txBody>
                  <a:tcPr/>
                </a:tc>
                <a:extLst>
                  <a:ext uri="{0D108BD9-81ED-4DB2-BD59-A6C34878D82A}">
                    <a16:rowId xmlns:a16="http://schemas.microsoft.com/office/drawing/2014/main" val="2274812491"/>
                  </a:ext>
                </a:extLst>
              </a:tr>
              <a:tr h="370840">
                <a:tc>
                  <a:txBody>
                    <a:bodyPr/>
                    <a:lstStyle/>
                    <a:p>
                      <a:r>
                        <a:rPr lang="en-US" dirty="0"/>
                        <a:t>Smart Cities / Islands</a:t>
                      </a:r>
                      <a:endParaRPr lang="el-GR" dirty="0"/>
                    </a:p>
                  </a:txBody>
                  <a:tcPr/>
                </a:tc>
                <a:tc>
                  <a:txBody>
                    <a:bodyPr/>
                    <a:lstStyle/>
                    <a:p>
                      <a:r>
                        <a:rPr lang="en-US" dirty="0"/>
                        <a:t>WAN 5G, Spectrum Share</a:t>
                      </a:r>
                      <a:endParaRPr lang="el-GR" dirty="0"/>
                    </a:p>
                  </a:txBody>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dirty="0"/>
                        <a:t>Digital Twins, IoT, Drones</a:t>
                      </a:r>
                      <a:endParaRPr lang="el-GR" dirty="0"/>
                    </a:p>
                  </a:txBody>
                  <a:tcPr/>
                </a:tc>
                <a:tc>
                  <a:txBody>
                    <a:bodyPr/>
                    <a:lstStyle/>
                    <a:p>
                      <a:r>
                        <a:rPr lang="en-US" dirty="0"/>
                        <a:t>Medium (2025)</a:t>
                      </a:r>
                      <a:endParaRPr lang="el-GR" dirty="0"/>
                    </a:p>
                  </a:txBody>
                  <a:tcPr/>
                </a:tc>
                <a:extLst>
                  <a:ext uri="{0D108BD9-81ED-4DB2-BD59-A6C34878D82A}">
                    <a16:rowId xmlns:a16="http://schemas.microsoft.com/office/drawing/2014/main" val="3399218629"/>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Box 6"/>
          <p:cNvSpPr txBox="1"/>
          <p:nvPr/>
        </p:nvSpPr>
        <p:spPr bwMode="auto">
          <a:xfrm>
            <a:off x="335360" y="374449"/>
            <a:ext cx="7740089" cy="291105"/>
          </a:xfrm>
          <a:prstGeom prst="rect">
            <a:avLst/>
          </a:prstGeom>
        </p:spPr>
        <p:txBody>
          <a:bodyPr wrap="square" lIns="0" tIns="0" rIns="0" bIns="0" rtlCol="0" anchor="t">
            <a:spAutoFit/>
          </a:bodyPr>
          <a:lstStyle/>
          <a:p>
            <a:pPr>
              <a:lnSpc>
                <a:spcPts val="1919"/>
              </a:lnSpc>
              <a:defRPr/>
            </a:pPr>
            <a:r>
              <a:rPr lang="en-US" sz="3200" dirty="0">
                <a:solidFill>
                  <a:srgbClr val="1D1D1F"/>
                </a:solidFill>
                <a:latin typeface="Now Heavy"/>
              </a:rPr>
              <a:t>High Priority Focus Sectors (2024 - 2025 Focus) </a:t>
            </a:r>
            <a:endParaRPr dirty="0"/>
          </a:p>
        </p:txBody>
      </p:sp>
      <p:pic>
        <p:nvPicPr>
          <p:cNvPr id="5" name="Picture 3"/>
          <p:cNvPicPr>
            <a:picLocks noChangeAspect="1"/>
          </p:cNvPicPr>
          <p:nvPr/>
        </p:nvPicPr>
        <p:blipFill>
          <a:blip r:embed="rId2"/>
          <a:stretch/>
        </p:blipFill>
        <p:spPr bwMode="auto">
          <a:xfrm>
            <a:off x="10200456" y="114480"/>
            <a:ext cx="1779873" cy="406049"/>
          </a:xfrm>
          <a:prstGeom prst="rect">
            <a:avLst/>
          </a:prstGeom>
        </p:spPr>
      </p:pic>
      <p:sp>
        <p:nvSpPr>
          <p:cNvPr id="8" name="Θέση υποσέλιδου 7"/>
          <p:cNvSpPr>
            <a:spLocks noGrp="1"/>
          </p:cNvSpPr>
          <p:nvPr>
            <p:ph type="ftr" sz="quarter" idx="11"/>
          </p:nvPr>
        </p:nvSpPr>
        <p:spPr bwMode="auto"/>
        <p:txBody>
          <a:bodyPr/>
          <a:lstStyle/>
          <a:p>
            <a:pPr>
              <a:defRPr/>
            </a:pPr>
            <a:r>
              <a:rPr lang="en-US" dirty="0"/>
              <a:t>p-NET Emerging Networks &amp; Applications, May 2024</a:t>
            </a:r>
            <a:endParaRPr dirty="0"/>
          </a:p>
        </p:txBody>
      </p:sp>
      <p:cxnSp>
        <p:nvCxnSpPr>
          <p:cNvPr id="2" name="Ευθεία γραμμή σύνδεσης 1"/>
          <p:cNvCxnSpPr>
            <a:cxnSpLocks/>
          </p:cNvCxnSpPr>
          <p:nvPr/>
        </p:nvCxnSpPr>
        <p:spPr bwMode="auto">
          <a:xfrm>
            <a:off x="354010" y="703064"/>
            <a:ext cx="5721266" cy="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bwMode="auto">
          <a:xfrm>
            <a:off x="-21120" y="1009276"/>
            <a:ext cx="6217277" cy="2031325"/>
          </a:xfrm>
          <a:prstGeom prst="rect">
            <a:avLst/>
          </a:prstGeom>
          <a:noFill/>
        </p:spPr>
        <p:txBody>
          <a:bodyPr wrap="square">
            <a:spAutoFit/>
          </a:bodyPr>
          <a:lstStyle/>
          <a:p>
            <a:pPr>
              <a:defRPr/>
            </a:pPr>
            <a:r>
              <a:rPr lang="en-US" sz="1800" dirty="0">
                <a:latin typeface="Calibri"/>
                <a:ea typeface="Calibri"/>
              </a:rPr>
              <a:t>Following all our discussion and engagement of the industry it became obvious that the best initial focus area is on XR and the Metaverse for applications in Culture, Tourism and Education. </a:t>
            </a:r>
            <a:r>
              <a:rPr lang="en-US" dirty="0">
                <a:latin typeface="Calibri"/>
                <a:ea typeface="Calibri"/>
              </a:rPr>
              <a:t>This can enable new revenues, new jobs, and new visitors for Greece. As such we have forged new partnerships with Global leaders in this and namely </a:t>
            </a:r>
            <a:r>
              <a:rPr lang="en-US" dirty="0" err="1">
                <a:latin typeface="Calibri"/>
                <a:ea typeface="Calibri"/>
              </a:rPr>
              <a:t>OpenAR</a:t>
            </a:r>
            <a:r>
              <a:rPr lang="en-US" dirty="0">
                <a:latin typeface="Calibri"/>
                <a:ea typeface="Calibri"/>
              </a:rPr>
              <a:t> Cloud, the Metaverse Standards Forum and Unity. </a:t>
            </a:r>
            <a:endParaRPr lang="el-GR" dirty="0"/>
          </a:p>
        </p:txBody>
      </p:sp>
      <p:pic>
        <p:nvPicPr>
          <p:cNvPr id="14" name="Picture 1" descr="A screenshot of a web page&#10;&#10;Description automatically generated"/>
          <p:cNvPicPr>
            <a:picLocks noChangeAspect="1"/>
          </p:cNvPicPr>
          <p:nvPr/>
        </p:nvPicPr>
        <p:blipFill>
          <a:blip r:embed="rId3"/>
          <a:stretch/>
        </p:blipFill>
        <p:spPr bwMode="auto">
          <a:xfrm>
            <a:off x="118352" y="3095926"/>
            <a:ext cx="5855800" cy="3293185"/>
          </a:xfrm>
          <a:prstGeom prst="rect">
            <a:avLst/>
          </a:prstGeom>
          <a:noFill/>
          <a:ln>
            <a:solidFill>
              <a:schemeClr val="accent1"/>
            </a:solidFill>
          </a:ln>
        </p:spPr>
      </p:pic>
      <p:pic>
        <p:nvPicPr>
          <p:cNvPr id="3" name="Picture 2">
            <a:extLst>
              <a:ext uri="{FF2B5EF4-FFF2-40B4-BE49-F238E27FC236}">
                <a16:creationId xmlns:a16="http://schemas.microsoft.com/office/drawing/2014/main" id="{3BFCC58C-0C08-065E-9654-9A7E3C387338}"/>
              </a:ext>
            </a:extLst>
          </p:cNvPr>
          <p:cNvPicPr>
            <a:picLocks noChangeAspect="1"/>
          </p:cNvPicPr>
          <p:nvPr/>
        </p:nvPicPr>
        <p:blipFill>
          <a:blip r:embed="rId4"/>
          <a:stretch>
            <a:fillRect/>
          </a:stretch>
        </p:blipFill>
        <p:spPr>
          <a:xfrm>
            <a:off x="6075276" y="3095926"/>
            <a:ext cx="5854551" cy="3293185"/>
          </a:xfrm>
          <a:prstGeom prst="rect">
            <a:avLst/>
          </a:prstGeom>
          <a:ln>
            <a:solidFill>
              <a:schemeClr val="accent1"/>
            </a:solidFill>
          </a:ln>
        </p:spPr>
      </p:pic>
      <p:sp>
        <p:nvSpPr>
          <p:cNvPr id="4" name="TextBox 3">
            <a:extLst>
              <a:ext uri="{FF2B5EF4-FFF2-40B4-BE49-F238E27FC236}">
                <a16:creationId xmlns:a16="http://schemas.microsoft.com/office/drawing/2014/main" id="{E8549491-28AC-9874-9215-B79C9C54852D}"/>
              </a:ext>
            </a:extLst>
          </p:cNvPr>
          <p:cNvSpPr txBox="1"/>
          <p:nvPr/>
        </p:nvSpPr>
        <p:spPr bwMode="auto">
          <a:xfrm>
            <a:off x="6132118" y="1015422"/>
            <a:ext cx="5956922" cy="2308324"/>
          </a:xfrm>
          <a:prstGeom prst="rect">
            <a:avLst/>
          </a:prstGeom>
          <a:noFill/>
        </p:spPr>
        <p:txBody>
          <a:bodyPr wrap="square">
            <a:spAutoFit/>
          </a:bodyPr>
          <a:lstStyle/>
          <a:p>
            <a:pPr>
              <a:defRPr/>
            </a:pPr>
            <a:r>
              <a:rPr lang="en-US" sz="1800" dirty="0">
                <a:latin typeface="Calibri"/>
                <a:ea typeface="Calibri"/>
              </a:rPr>
              <a:t>A 2</a:t>
            </a:r>
            <a:r>
              <a:rPr lang="en-US" sz="1800" baseline="30000" dirty="0">
                <a:latin typeface="Calibri"/>
                <a:ea typeface="Calibri"/>
              </a:rPr>
              <a:t>nd</a:t>
            </a:r>
            <a:r>
              <a:rPr lang="en-US" sz="1800" dirty="0">
                <a:latin typeface="Calibri"/>
                <a:ea typeface="Calibri"/>
              </a:rPr>
              <a:t> focus area for 2024 is on PPDR. It is well known that this area is of outmost importance to Greece given the various disasters which happen in our country annually. </a:t>
            </a:r>
            <a:r>
              <a:rPr lang="en-US" dirty="0">
                <a:latin typeface="Calibri"/>
                <a:ea typeface="Calibri"/>
              </a:rPr>
              <a:t>There are important new technological advancements which can greatly affect and help the First Responders in such disasters such as Firefighters, Policemen, etc. As such we have partnered with local and international expert for collaboration within 2024</a:t>
            </a:r>
          </a:p>
          <a:p>
            <a:pPr>
              <a:defRPr/>
            </a:pPr>
            <a:endParaRPr lang="el-GR" dirty="0"/>
          </a:p>
        </p:txBody>
      </p:sp>
    </p:spTree>
    <p:extLst>
      <p:ext uri="{BB962C8B-B14F-4D97-AF65-F5344CB8AC3E}">
        <p14:creationId xmlns:p14="http://schemas.microsoft.com/office/powerpoint/2010/main" val="3356245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Picture 10">
            <a:extLst>
              <a:ext uri="{FF2B5EF4-FFF2-40B4-BE49-F238E27FC236}">
                <a16:creationId xmlns:a16="http://schemas.microsoft.com/office/drawing/2014/main" id="{5941505F-87DA-5140-7581-4E3FAE165B8D}"/>
              </a:ext>
            </a:extLst>
          </p:cNvPr>
          <p:cNvPicPr>
            <a:picLocks noChangeAspect="1"/>
          </p:cNvPicPr>
          <p:nvPr/>
        </p:nvPicPr>
        <p:blipFill>
          <a:blip r:embed="rId2"/>
          <a:stretch>
            <a:fillRect/>
          </a:stretch>
        </p:blipFill>
        <p:spPr>
          <a:xfrm>
            <a:off x="6096000" y="3022740"/>
            <a:ext cx="5916538" cy="3498171"/>
          </a:xfrm>
          <a:prstGeom prst="rect">
            <a:avLst/>
          </a:prstGeom>
          <a:ln>
            <a:solidFill>
              <a:schemeClr val="accent1"/>
            </a:solidFill>
          </a:ln>
        </p:spPr>
      </p:pic>
      <p:sp>
        <p:nvSpPr>
          <p:cNvPr id="7" name="TextBox 6"/>
          <p:cNvSpPr txBox="1"/>
          <p:nvPr/>
        </p:nvSpPr>
        <p:spPr bwMode="auto">
          <a:xfrm>
            <a:off x="479376" y="366502"/>
            <a:ext cx="8316153" cy="291105"/>
          </a:xfrm>
          <a:prstGeom prst="rect">
            <a:avLst/>
          </a:prstGeom>
        </p:spPr>
        <p:txBody>
          <a:bodyPr wrap="square" lIns="0" tIns="0" rIns="0" bIns="0" rtlCol="0" anchor="t">
            <a:spAutoFit/>
          </a:bodyPr>
          <a:lstStyle/>
          <a:p>
            <a:pPr>
              <a:lnSpc>
                <a:spcPts val="1919"/>
              </a:lnSpc>
              <a:defRPr/>
            </a:pPr>
            <a:r>
              <a:rPr lang="en-US" sz="3200" dirty="0">
                <a:solidFill>
                  <a:srgbClr val="1D1D1F"/>
                </a:solidFill>
                <a:latin typeface="Now Heavy"/>
              </a:rPr>
              <a:t>Additional Focus Sectors (end of 2025 to 2026)</a:t>
            </a:r>
          </a:p>
        </p:txBody>
      </p:sp>
      <p:pic>
        <p:nvPicPr>
          <p:cNvPr id="5" name="Picture 3"/>
          <p:cNvPicPr>
            <a:picLocks noChangeAspect="1"/>
          </p:cNvPicPr>
          <p:nvPr/>
        </p:nvPicPr>
        <p:blipFill>
          <a:blip r:embed="rId3"/>
          <a:stretch/>
        </p:blipFill>
        <p:spPr bwMode="auto">
          <a:xfrm>
            <a:off x="10200456" y="114480"/>
            <a:ext cx="1779873" cy="406049"/>
          </a:xfrm>
          <a:prstGeom prst="rect">
            <a:avLst/>
          </a:prstGeom>
        </p:spPr>
      </p:pic>
      <p:sp>
        <p:nvSpPr>
          <p:cNvPr id="8" name="Θέση υποσέλιδου 7"/>
          <p:cNvSpPr>
            <a:spLocks noGrp="1"/>
          </p:cNvSpPr>
          <p:nvPr>
            <p:ph type="ftr" sz="quarter" idx="11"/>
          </p:nvPr>
        </p:nvSpPr>
        <p:spPr bwMode="auto"/>
        <p:txBody>
          <a:bodyPr/>
          <a:lstStyle/>
          <a:p>
            <a:pPr>
              <a:defRPr/>
            </a:pPr>
            <a:r>
              <a:rPr lang="en-US" dirty="0"/>
              <a:t>p-NET Emerging Networks &amp; Applications, May 2024</a:t>
            </a:r>
            <a:endParaRPr dirty="0"/>
          </a:p>
        </p:txBody>
      </p:sp>
      <p:cxnSp>
        <p:nvCxnSpPr>
          <p:cNvPr id="2" name="Ευθεία γραμμή σύνδεσης 1"/>
          <p:cNvCxnSpPr>
            <a:cxnSpLocks/>
          </p:cNvCxnSpPr>
          <p:nvPr/>
        </p:nvCxnSpPr>
        <p:spPr bwMode="auto">
          <a:xfrm>
            <a:off x="479376" y="694984"/>
            <a:ext cx="7776864" cy="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bwMode="auto">
          <a:xfrm>
            <a:off x="0" y="930541"/>
            <a:ext cx="6426924" cy="2031325"/>
          </a:xfrm>
          <a:prstGeom prst="rect">
            <a:avLst/>
          </a:prstGeom>
          <a:noFill/>
        </p:spPr>
        <p:txBody>
          <a:bodyPr wrap="square">
            <a:spAutoFit/>
          </a:bodyPr>
          <a:lstStyle/>
          <a:p>
            <a:pPr>
              <a:defRPr/>
            </a:pPr>
            <a:r>
              <a:rPr lang="en-US" dirty="0">
                <a:latin typeface="Calibri"/>
                <a:ea typeface="Calibri"/>
              </a:rPr>
              <a:t>Greece is an international superpower when it comes to shipping and maritime. During our international and local discussions, we identified the need for new technologies to be implemented in Greek ports and Corridors. For this reason, we have performed a high-level study to identify the relevant use cases and potential partners for projects. We are currently in discussions with Greek ports but also international players. Project will likely start 2025+</a:t>
            </a:r>
            <a:endParaRPr lang="el-GR" dirty="0"/>
          </a:p>
        </p:txBody>
      </p:sp>
      <p:pic>
        <p:nvPicPr>
          <p:cNvPr id="9" name="Picture 8">
            <a:extLst>
              <a:ext uri="{FF2B5EF4-FFF2-40B4-BE49-F238E27FC236}">
                <a16:creationId xmlns:a16="http://schemas.microsoft.com/office/drawing/2014/main" id="{AC445DE7-3B2F-FD3E-C416-AD2D77C43BD7}"/>
              </a:ext>
            </a:extLst>
          </p:cNvPr>
          <p:cNvPicPr>
            <a:picLocks noChangeAspect="1"/>
          </p:cNvPicPr>
          <p:nvPr/>
        </p:nvPicPr>
        <p:blipFill>
          <a:blip r:embed="rId4"/>
          <a:stretch>
            <a:fillRect/>
          </a:stretch>
        </p:blipFill>
        <p:spPr>
          <a:xfrm>
            <a:off x="-72242" y="3022740"/>
            <a:ext cx="6096528" cy="3429297"/>
          </a:xfrm>
          <a:prstGeom prst="rect">
            <a:avLst/>
          </a:prstGeom>
          <a:solidFill>
            <a:schemeClr val="bg1"/>
          </a:solidFill>
          <a:ln>
            <a:solidFill>
              <a:schemeClr val="accent1"/>
            </a:solidFill>
          </a:ln>
        </p:spPr>
      </p:pic>
      <p:sp>
        <p:nvSpPr>
          <p:cNvPr id="12" name="TextBox 11">
            <a:extLst>
              <a:ext uri="{FF2B5EF4-FFF2-40B4-BE49-F238E27FC236}">
                <a16:creationId xmlns:a16="http://schemas.microsoft.com/office/drawing/2014/main" id="{2AF28098-4237-ED63-DCD7-DEFD676758C4}"/>
              </a:ext>
            </a:extLst>
          </p:cNvPr>
          <p:cNvSpPr txBox="1"/>
          <p:nvPr/>
        </p:nvSpPr>
        <p:spPr bwMode="auto">
          <a:xfrm>
            <a:off x="6168008" y="949847"/>
            <a:ext cx="6023992" cy="2031325"/>
          </a:xfrm>
          <a:prstGeom prst="rect">
            <a:avLst/>
          </a:prstGeom>
          <a:noFill/>
        </p:spPr>
        <p:txBody>
          <a:bodyPr wrap="square">
            <a:spAutoFit/>
          </a:bodyPr>
          <a:lstStyle/>
          <a:p>
            <a:pPr>
              <a:defRPr/>
            </a:pPr>
            <a:r>
              <a:rPr lang="en-US" dirty="0">
                <a:latin typeface="Calibri"/>
                <a:ea typeface="Calibri"/>
              </a:rPr>
              <a:t>Given the large number of islands and remote communities of Greece it is essential that we use new technologies to help the residents and visitors to these locations enjoy new digital services. For this reason, it is our vision that we will work the relevant stakeholders to explore the possibilities. We note it as a focus area, and we will keep exploring possibilities and partnerships for real projects within 2025</a:t>
            </a:r>
            <a:endParaRPr lang="el-GR" dirty="0"/>
          </a:p>
        </p:txBody>
      </p:sp>
    </p:spTree>
    <p:extLst>
      <p:ext uri="{BB962C8B-B14F-4D97-AF65-F5344CB8AC3E}">
        <p14:creationId xmlns:p14="http://schemas.microsoft.com/office/powerpoint/2010/main" val="4116691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79376" y="644900"/>
            <a:ext cx="3336112" cy="1294646"/>
          </a:xfrm>
          <a:custGeom>
            <a:avLst/>
            <a:gdLst/>
            <a:ahLst/>
            <a:cxnLst/>
            <a:rect l="l" t="t" r="r" b="b"/>
            <a:pathLst>
              <a:path w="5118216" h="2708389">
                <a:moveTo>
                  <a:pt x="0" y="0"/>
                </a:moveTo>
                <a:lnTo>
                  <a:pt x="5118216" y="0"/>
                </a:lnTo>
                <a:lnTo>
                  <a:pt x="5118216" y="2708389"/>
                </a:lnTo>
                <a:lnTo>
                  <a:pt x="0" y="2708389"/>
                </a:lnTo>
                <a:lnTo>
                  <a:pt x="0" y="0"/>
                </a:lnTo>
                <a:close/>
              </a:path>
            </a:pathLst>
          </a:custGeom>
          <a:blipFill>
            <a:blip r:embed="rId2"/>
            <a:stretch>
              <a:fillRect/>
            </a:stretch>
          </a:blipFill>
        </p:spPr>
        <p:txBody>
          <a:bodyPr/>
          <a:lstStyle/>
          <a:p>
            <a:endParaRPr lang="el-GR" sz="1200"/>
          </a:p>
        </p:txBody>
      </p:sp>
      <p:sp>
        <p:nvSpPr>
          <p:cNvPr id="3" name="Freeform 3"/>
          <p:cNvSpPr/>
          <p:nvPr/>
        </p:nvSpPr>
        <p:spPr>
          <a:xfrm>
            <a:off x="612408" y="1993561"/>
            <a:ext cx="3334781" cy="1394303"/>
          </a:xfrm>
          <a:custGeom>
            <a:avLst/>
            <a:gdLst/>
            <a:ahLst/>
            <a:cxnLst/>
            <a:rect l="l" t="t" r="r" b="b"/>
            <a:pathLst>
              <a:path w="5116175" h="2916872">
                <a:moveTo>
                  <a:pt x="0" y="0"/>
                </a:moveTo>
                <a:lnTo>
                  <a:pt x="5116175" y="0"/>
                </a:lnTo>
                <a:lnTo>
                  <a:pt x="5116175" y="2916872"/>
                </a:lnTo>
                <a:lnTo>
                  <a:pt x="0" y="2916872"/>
                </a:lnTo>
                <a:lnTo>
                  <a:pt x="0" y="0"/>
                </a:lnTo>
                <a:close/>
              </a:path>
            </a:pathLst>
          </a:custGeom>
          <a:blipFill>
            <a:blip r:embed="rId3"/>
            <a:stretch>
              <a:fillRect/>
            </a:stretch>
          </a:blipFill>
        </p:spPr>
        <p:txBody>
          <a:bodyPr/>
          <a:lstStyle/>
          <a:p>
            <a:endParaRPr lang="el-GR" sz="1200"/>
          </a:p>
        </p:txBody>
      </p:sp>
      <p:sp>
        <p:nvSpPr>
          <p:cNvPr id="4" name="Freeform 4"/>
          <p:cNvSpPr/>
          <p:nvPr/>
        </p:nvSpPr>
        <p:spPr>
          <a:xfrm>
            <a:off x="775131" y="3441879"/>
            <a:ext cx="3009337" cy="741529"/>
          </a:xfrm>
          <a:custGeom>
            <a:avLst/>
            <a:gdLst/>
            <a:ahLst/>
            <a:cxnLst/>
            <a:rect l="l" t="t" r="r" b="b"/>
            <a:pathLst>
              <a:path w="4616883" h="1551273">
                <a:moveTo>
                  <a:pt x="0" y="0"/>
                </a:moveTo>
                <a:lnTo>
                  <a:pt x="4616883" y="0"/>
                </a:lnTo>
                <a:lnTo>
                  <a:pt x="4616883" y="1551273"/>
                </a:lnTo>
                <a:lnTo>
                  <a:pt x="0" y="1551273"/>
                </a:lnTo>
                <a:lnTo>
                  <a:pt x="0" y="0"/>
                </a:lnTo>
                <a:close/>
              </a:path>
            </a:pathLst>
          </a:custGeom>
          <a:blipFill>
            <a:blip r:embed="rId4"/>
            <a:stretch>
              <a:fillRect/>
            </a:stretch>
          </a:blipFill>
        </p:spPr>
        <p:txBody>
          <a:bodyPr/>
          <a:lstStyle/>
          <a:p>
            <a:endParaRPr lang="el-GR" sz="1200"/>
          </a:p>
        </p:txBody>
      </p:sp>
      <p:sp>
        <p:nvSpPr>
          <p:cNvPr id="5" name="TextBox 5"/>
          <p:cNvSpPr txBox="1"/>
          <p:nvPr/>
        </p:nvSpPr>
        <p:spPr>
          <a:xfrm>
            <a:off x="4765182" y="1037457"/>
            <a:ext cx="5606644" cy="654025"/>
          </a:xfrm>
          <a:prstGeom prst="rect">
            <a:avLst/>
          </a:prstGeom>
        </p:spPr>
        <p:txBody>
          <a:bodyPr wrap="square" lIns="0" tIns="0" rIns="0" bIns="0" rtlCol="0" anchor="t">
            <a:spAutoFit/>
          </a:bodyPr>
          <a:lstStyle/>
          <a:p>
            <a:pPr>
              <a:lnSpc>
                <a:spcPts val="1680"/>
              </a:lnSpc>
            </a:pPr>
            <a:r>
              <a:rPr lang="en-US" sz="1600" dirty="0"/>
              <a:t>p-NET is a member of the </a:t>
            </a:r>
            <a:r>
              <a:rPr lang="en-US" sz="1600" dirty="0" err="1"/>
              <a:t>NetworldEurope</a:t>
            </a:r>
            <a:r>
              <a:rPr lang="en-US" sz="1600" dirty="0"/>
              <a:t> SME Working Group, the voice and networking place for the </a:t>
            </a:r>
            <a:r>
              <a:rPr lang="en-US" sz="1600" dirty="0" err="1"/>
              <a:t>NetworldEurope</a:t>
            </a:r>
            <a:r>
              <a:rPr lang="en-US" sz="1600" dirty="0"/>
              <a:t> SME community. </a:t>
            </a:r>
          </a:p>
        </p:txBody>
      </p:sp>
      <p:sp>
        <p:nvSpPr>
          <p:cNvPr id="6" name="TextBox 6"/>
          <p:cNvSpPr txBox="1"/>
          <p:nvPr/>
        </p:nvSpPr>
        <p:spPr>
          <a:xfrm>
            <a:off x="4765182" y="2172821"/>
            <a:ext cx="5215921" cy="654025"/>
          </a:xfrm>
          <a:prstGeom prst="rect">
            <a:avLst/>
          </a:prstGeom>
        </p:spPr>
        <p:txBody>
          <a:bodyPr wrap="square" lIns="0" tIns="0" rIns="0" bIns="0" rtlCol="0" anchor="t">
            <a:spAutoFit/>
          </a:bodyPr>
          <a:lstStyle/>
          <a:p>
            <a:pPr>
              <a:lnSpc>
                <a:spcPts val="1680"/>
              </a:lnSpc>
            </a:pPr>
            <a:r>
              <a:rPr lang="en-US" sz="1600" dirty="0"/>
              <a:t>p-NET is a member of the 6G Smart Networks and Services Industry Association, the voice of European Industry and Research for Next Generation Networks and Services</a:t>
            </a:r>
            <a:r>
              <a:rPr lang="en-US" sz="1467" dirty="0">
                <a:latin typeface="+mj-lt"/>
              </a:rPr>
              <a:t>. </a:t>
            </a:r>
          </a:p>
        </p:txBody>
      </p:sp>
      <p:sp>
        <p:nvSpPr>
          <p:cNvPr id="7" name="TextBox 7"/>
          <p:cNvSpPr txBox="1"/>
          <p:nvPr/>
        </p:nvSpPr>
        <p:spPr>
          <a:xfrm>
            <a:off x="4765182" y="3452783"/>
            <a:ext cx="5215921" cy="1294200"/>
          </a:xfrm>
          <a:prstGeom prst="rect">
            <a:avLst/>
          </a:prstGeom>
        </p:spPr>
        <p:txBody>
          <a:bodyPr wrap="square" lIns="0" tIns="0" rIns="0" bIns="0" rtlCol="0" anchor="t">
            <a:spAutoFit/>
          </a:bodyPr>
          <a:lstStyle/>
          <a:p>
            <a:pPr>
              <a:lnSpc>
                <a:spcPts val="1680"/>
              </a:lnSpc>
            </a:pPr>
            <a:r>
              <a:rPr lang="en-US" sz="1600" dirty="0"/>
              <a:t>p-NET is a member of </a:t>
            </a:r>
            <a:r>
              <a:rPr lang="en-US" sz="1600" dirty="0" err="1"/>
              <a:t>InnoAgora</a:t>
            </a:r>
            <a:r>
              <a:rPr lang="en-US" sz="1600" dirty="0"/>
              <a:t>, the Matchmaking Platform for Innovative Greek Companies and Investors, with its goal to become the reference point and gateway for innovative Greek companies looking for Greek and foreign investors and business partners.</a:t>
            </a:r>
          </a:p>
          <a:p>
            <a:pPr>
              <a:lnSpc>
                <a:spcPts val="1680"/>
              </a:lnSpc>
            </a:pPr>
            <a:endParaRPr lang="en-US" sz="1200" dirty="0">
              <a:latin typeface="Now"/>
            </a:endParaRPr>
          </a:p>
        </p:txBody>
      </p:sp>
      <p:sp>
        <p:nvSpPr>
          <p:cNvPr id="8" name="Rectangle 12">
            <a:extLst>
              <a:ext uri="{FF2B5EF4-FFF2-40B4-BE49-F238E27FC236}">
                <a16:creationId xmlns:a16="http://schemas.microsoft.com/office/drawing/2014/main" id="{4164FBBD-DC45-FF92-338C-14441BE09AE5}"/>
              </a:ext>
            </a:extLst>
          </p:cNvPr>
          <p:cNvSpPr/>
          <p:nvPr/>
        </p:nvSpPr>
        <p:spPr bwMode="auto">
          <a:xfrm>
            <a:off x="254000" y="32255"/>
            <a:ext cx="6576731" cy="584775"/>
          </a:xfrm>
          <a:prstGeom prst="rect">
            <a:avLst/>
          </a:prstGeom>
        </p:spPr>
        <p:txBody>
          <a:bodyPr wrap="square">
            <a:spAutoFit/>
          </a:bodyPr>
          <a:lstStyle/>
          <a:p>
            <a:pPr>
              <a:defRPr/>
            </a:pPr>
            <a:r>
              <a:rPr lang="en-US" sz="3200" dirty="0">
                <a:latin typeface="+mj-lt"/>
                <a:ea typeface="Open Sans"/>
                <a:cs typeface="Open Sans"/>
              </a:rPr>
              <a:t>Memberships</a:t>
            </a:r>
            <a:r>
              <a:rPr lang="en-US" sz="2133" dirty="0">
                <a:latin typeface="Now Heavy"/>
                <a:ea typeface="Open Sans"/>
                <a:cs typeface="Open Sans"/>
              </a:rPr>
              <a:t> </a:t>
            </a:r>
            <a:endParaRPr sz="2133" dirty="0">
              <a:latin typeface="Now Heavy"/>
            </a:endParaRPr>
          </a:p>
        </p:txBody>
      </p:sp>
      <p:cxnSp>
        <p:nvCxnSpPr>
          <p:cNvPr id="9" name="Ευθεία γραμμή σύνδεσης 8">
            <a:extLst>
              <a:ext uri="{FF2B5EF4-FFF2-40B4-BE49-F238E27FC236}">
                <a16:creationId xmlns:a16="http://schemas.microsoft.com/office/drawing/2014/main" id="{74209774-F9AA-25AE-EEBF-483FF58CE010}"/>
              </a:ext>
            </a:extLst>
          </p:cNvPr>
          <p:cNvCxnSpPr>
            <a:cxnSpLocks/>
          </p:cNvCxnSpPr>
          <p:nvPr/>
        </p:nvCxnSpPr>
        <p:spPr bwMode="auto">
          <a:xfrm>
            <a:off x="355600" y="545459"/>
            <a:ext cx="2428032" cy="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BB34C571-A051-47F9-A08B-A0E8E6E64540}"/>
              </a:ext>
            </a:extLst>
          </p:cNvPr>
          <p:cNvSpPr txBox="1"/>
          <p:nvPr/>
        </p:nvSpPr>
        <p:spPr>
          <a:xfrm>
            <a:off x="4765182" y="5988902"/>
            <a:ext cx="6880410" cy="830997"/>
          </a:xfrm>
          <a:prstGeom prst="rect">
            <a:avLst/>
          </a:prstGeom>
          <a:noFill/>
        </p:spPr>
        <p:txBody>
          <a:bodyPr wrap="none" rtlCol="0">
            <a:spAutoFit/>
          </a:bodyPr>
          <a:lstStyle/>
          <a:p>
            <a:r>
              <a:rPr lang="en-US" sz="1600" i="0" dirty="0">
                <a:effectLst/>
                <a:highlight>
                  <a:srgbClr val="FFFFFF"/>
                </a:highlight>
              </a:rPr>
              <a:t>Open AR Cloud's mission is to drive the development of open and interoperable </a:t>
            </a:r>
          </a:p>
          <a:p>
            <a:r>
              <a:rPr lang="en-US" sz="1600" i="0" dirty="0">
                <a:effectLst/>
                <a:highlight>
                  <a:srgbClr val="FFFFFF"/>
                </a:highlight>
              </a:rPr>
              <a:t>spatial computing technology, data and standards to connect the physical </a:t>
            </a:r>
          </a:p>
          <a:p>
            <a:r>
              <a:rPr lang="en-US" sz="1600" i="0" dirty="0">
                <a:effectLst/>
                <a:highlight>
                  <a:srgbClr val="FFFFFF"/>
                </a:highlight>
              </a:rPr>
              <a:t>and digital worlds for the benefit of all.</a:t>
            </a:r>
            <a:endParaRPr lang="en-US" sz="1600" dirty="0"/>
          </a:p>
        </p:txBody>
      </p:sp>
      <p:pic>
        <p:nvPicPr>
          <p:cNvPr id="15" name="Picture 14">
            <a:extLst>
              <a:ext uri="{FF2B5EF4-FFF2-40B4-BE49-F238E27FC236}">
                <a16:creationId xmlns:a16="http://schemas.microsoft.com/office/drawing/2014/main" id="{09C1D847-4B2D-15B2-FDBE-400D59B01145}"/>
              </a:ext>
            </a:extLst>
          </p:cNvPr>
          <p:cNvPicPr>
            <a:picLocks noChangeAspect="1"/>
          </p:cNvPicPr>
          <p:nvPr/>
        </p:nvPicPr>
        <p:blipFill>
          <a:blip r:embed="rId5"/>
          <a:stretch>
            <a:fillRect/>
          </a:stretch>
        </p:blipFill>
        <p:spPr>
          <a:xfrm>
            <a:off x="885450" y="6090429"/>
            <a:ext cx="2523963" cy="627942"/>
          </a:xfrm>
          <a:prstGeom prst="rect">
            <a:avLst/>
          </a:prstGeom>
        </p:spPr>
      </p:pic>
      <p:pic>
        <p:nvPicPr>
          <p:cNvPr id="16" name="Picture 15">
            <a:extLst>
              <a:ext uri="{FF2B5EF4-FFF2-40B4-BE49-F238E27FC236}">
                <a16:creationId xmlns:a16="http://schemas.microsoft.com/office/drawing/2014/main" id="{76ABFCE8-423E-E55E-44E0-F4F27B42520D}"/>
              </a:ext>
            </a:extLst>
          </p:cNvPr>
          <p:cNvPicPr>
            <a:picLocks noChangeAspect="1"/>
          </p:cNvPicPr>
          <p:nvPr/>
        </p:nvPicPr>
        <p:blipFill>
          <a:blip r:embed="rId6"/>
          <a:stretch>
            <a:fillRect/>
          </a:stretch>
        </p:blipFill>
        <p:spPr>
          <a:xfrm>
            <a:off x="885450" y="4920486"/>
            <a:ext cx="2495550" cy="657225"/>
          </a:xfrm>
          <a:prstGeom prst="rect">
            <a:avLst/>
          </a:prstGeom>
        </p:spPr>
      </p:pic>
      <p:sp>
        <p:nvSpPr>
          <p:cNvPr id="17" name="TextBox 16">
            <a:extLst>
              <a:ext uri="{FF2B5EF4-FFF2-40B4-BE49-F238E27FC236}">
                <a16:creationId xmlns:a16="http://schemas.microsoft.com/office/drawing/2014/main" id="{C4F9C599-F987-6A23-8AAE-7D29AB7DDEC7}"/>
              </a:ext>
            </a:extLst>
          </p:cNvPr>
          <p:cNvSpPr txBox="1"/>
          <p:nvPr/>
        </p:nvSpPr>
        <p:spPr>
          <a:xfrm>
            <a:off x="4765182" y="4998610"/>
            <a:ext cx="5570756" cy="584775"/>
          </a:xfrm>
          <a:prstGeom prst="rect">
            <a:avLst/>
          </a:prstGeom>
          <a:noFill/>
        </p:spPr>
        <p:txBody>
          <a:bodyPr wrap="none" rtlCol="0">
            <a:spAutoFit/>
          </a:bodyPr>
          <a:lstStyle/>
          <a:p>
            <a:r>
              <a:rPr lang="en-US" sz="1600" dirty="0"/>
              <a:t>p-NET is a member of</a:t>
            </a:r>
            <a:r>
              <a:rPr lang="el-GR" sz="1600" dirty="0"/>
              <a:t> </a:t>
            </a:r>
            <a:r>
              <a:rPr lang="en-US" sz="1600" dirty="0">
                <a:latin typeface="Calibri" panose="020F0502020204030204" pitchFamily="34" charset="0"/>
                <a:ea typeface="Calibri" panose="020F0502020204030204" pitchFamily="34" charset="0"/>
                <a:cs typeface="Calibri" panose="020F0502020204030204" pitchFamily="34" charset="0"/>
              </a:rPr>
              <a:t>the Federation of Enterprises &amp; Industries </a:t>
            </a:r>
            <a:endParaRPr lang="el-GR" sz="1600" dirty="0">
              <a:latin typeface="Calibri" panose="020F0502020204030204" pitchFamily="34" charset="0"/>
              <a:ea typeface="Calibri" panose="020F0502020204030204" pitchFamily="34" charset="0"/>
              <a:cs typeface="Calibri" panose="020F0502020204030204" pitchFamily="34" charset="0"/>
            </a:endParaRPr>
          </a:p>
          <a:p>
            <a:r>
              <a:rPr lang="en-US" sz="1600" dirty="0">
                <a:latin typeface="Calibri" panose="020F0502020204030204" pitchFamily="34" charset="0"/>
                <a:ea typeface="Calibri" panose="020F0502020204030204" pitchFamily="34" charset="0"/>
                <a:cs typeface="Calibri" panose="020F0502020204030204" pitchFamily="34" charset="0"/>
              </a:rPr>
              <a:t>of the Peloponnese and Western Greece</a:t>
            </a:r>
            <a:r>
              <a:rPr lang="el-GR" sz="1600" dirty="0">
                <a:latin typeface="Calibri" panose="020F0502020204030204" pitchFamily="34" charset="0"/>
                <a:ea typeface="Calibri" panose="020F0502020204030204" pitchFamily="34" charset="0"/>
                <a:cs typeface="Calibri" panose="020F0502020204030204" pitchFamily="34" charset="0"/>
              </a:rPr>
              <a:t>.</a:t>
            </a:r>
            <a:r>
              <a:rPr lang="el-GR" sz="1600" dirty="0"/>
              <a:t> </a:t>
            </a:r>
            <a:endParaRPr lang="en-US" sz="16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 name="TextBox 14"/>
          <p:cNvSpPr txBox="1"/>
          <p:nvPr/>
        </p:nvSpPr>
        <p:spPr bwMode="auto">
          <a:xfrm>
            <a:off x="545207" y="2412107"/>
            <a:ext cx="10513168" cy="1477328"/>
          </a:xfrm>
          <a:prstGeom prst="rect">
            <a:avLst/>
          </a:prstGeom>
          <a:noFill/>
        </p:spPr>
        <p:txBody>
          <a:bodyPr wrap="square" rtlCol="0">
            <a:spAutoFit/>
          </a:bodyPr>
          <a:lstStyle/>
          <a:p>
            <a:pPr>
              <a:buClr>
                <a:schemeClr val="accent4"/>
              </a:buClr>
              <a:defRPr/>
            </a:pPr>
            <a:r>
              <a:rPr lang="en-US" dirty="0">
                <a:latin typeface="Now"/>
                <a:ea typeface="Open Sans"/>
                <a:cs typeface="Open Sans"/>
              </a:rPr>
              <a:t>The integration of Cloud Computing infrastructure and virtualization </a:t>
            </a:r>
          </a:p>
          <a:p>
            <a:pPr>
              <a:buClr>
                <a:schemeClr val="accent4"/>
              </a:buClr>
              <a:defRPr/>
            </a:pPr>
            <a:r>
              <a:rPr lang="en-US" dirty="0">
                <a:latin typeface="Now"/>
                <a:ea typeface="Open Sans"/>
                <a:cs typeface="Open Sans"/>
              </a:rPr>
              <a:t>methods in the design of NGNs leads to integration of computing and </a:t>
            </a:r>
          </a:p>
          <a:p>
            <a:pPr>
              <a:buClr>
                <a:schemeClr val="accent4"/>
              </a:buClr>
              <a:defRPr/>
            </a:pPr>
            <a:r>
              <a:rPr lang="en-US" dirty="0">
                <a:latin typeface="Now"/>
                <a:ea typeface="Open Sans"/>
                <a:cs typeface="Open Sans"/>
              </a:rPr>
              <a:t>networking. This fact completely changes the application and software </a:t>
            </a:r>
          </a:p>
          <a:p>
            <a:pPr>
              <a:buClr>
                <a:schemeClr val="accent4"/>
              </a:buClr>
              <a:defRPr/>
            </a:pPr>
            <a:r>
              <a:rPr lang="en-US" dirty="0">
                <a:latin typeface="Now"/>
                <a:ea typeface="Open Sans"/>
                <a:cs typeface="Open Sans"/>
              </a:rPr>
              <a:t>development requirements, also leading to a paradigm shift in the way </a:t>
            </a:r>
          </a:p>
          <a:p>
            <a:pPr>
              <a:buClr>
                <a:schemeClr val="accent4"/>
              </a:buClr>
              <a:defRPr/>
            </a:pPr>
            <a:r>
              <a:rPr lang="en-US" dirty="0">
                <a:latin typeface="Now"/>
                <a:ea typeface="Open Sans"/>
                <a:cs typeface="Open Sans"/>
              </a:rPr>
              <a:t>new verticals applications, solutions and services are designed and developed. </a:t>
            </a:r>
            <a:r>
              <a:rPr lang="en-US" dirty="0">
                <a:solidFill>
                  <a:schemeClr val="bg1"/>
                </a:solidFill>
                <a:latin typeface="Now"/>
                <a:ea typeface="Open Sans"/>
                <a:cs typeface="Open Sans"/>
              </a:rPr>
              <a:t>. </a:t>
            </a:r>
            <a:endParaRPr dirty="0">
              <a:latin typeface="Now"/>
            </a:endParaRPr>
          </a:p>
        </p:txBody>
      </p:sp>
      <p:sp>
        <p:nvSpPr>
          <p:cNvPr id="3" name="Rectangle 12">
            <a:extLst>
              <a:ext uri="{FF2B5EF4-FFF2-40B4-BE49-F238E27FC236}">
                <a16:creationId xmlns:a16="http://schemas.microsoft.com/office/drawing/2014/main" id="{AB37573B-0EA7-E819-E884-9FAF539003DB}"/>
              </a:ext>
            </a:extLst>
          </p:cNvPr>
          <p:cNvSpPr/>
          <p:nvPr/>
        </p:nvSpPr>
        <p:spPr bwMode="auto">
          <a:xfrm>
            <a:off x="551384" y="435332"/>
            <a:ext cx="6336704" cy="584775"/>
          </a:xfrm>
          <a:prstGeom prst="rect">
            <a:avLst/>
          </a:prstGeom>
        </p:spPr>
        <p:txBody>
          <a:bodyPr wrap="square">
            <a:spAutoFit/>
          </a:bodyPr>
          <a:lstStyle/>
          <a:p>
            <a:pPr>
              <a:defRPr/>
            </a:pPr>
            <a:r>
              <a:rPr lang="en-US" sz="3200" dirty="0">
                <a:latin typeface="Now Heavy"/>
                <a:ea typeface="Open Sans"/>
                <a:cs typeface="Open Sans"/>
              </a:rPr>
              <a:t>Education &amp; Professional Training </a:t>
            </a:r>
            <a:endParaRPr sz="3200" dirty="0">
              <a:latin typeface="Now Heavy"/>
            </a:endParaRPr>
          </a:p>
        </p:txBody>
      </p:sp>
      <p:pic>
        <p:nvPicPr>
          <p:cNvPr id="5" name="Picture 3">
            <a:extLst>
              <a:ext uri="{FF2B5EF4-FFF2-40B4-BE49-F238E27FC236}">
                <a16:creationId xmlns:a16="http://schemas.microsoft.com/office/drawing/2014/main" id="{91DE4386-9D2C-0A29-A0CF-74462D5D148E}"/>
              </a:ext>
            </a:extLst>
          </p:cNvPr>
          <p:cNvPicPr>
            <a:picLocks noChangeAspect="1"/>
          </p:cNvPicPr>
          <p:nvPr/>
        </p:nvPicPr>
        <p:blipFill>
          <a:blip r:embed="rId2"/>
          <a:stretch/>
        </p:blipFill>
        <p:spPr bwMode="auto">
          <a:xfrm>
            <a:off x="10200456" y="114480"/>
            <a:ext cx="1779873" cy="406049"/>
          </a:xfrm>
          <a:prstGeom prst="rect">
            <a:avLst/>
          </a:prstGeom>
        </p:spPr>
      </p:pic>
      <p:sp>
        <p:nvSpPr>
          <p:cNvPr id="6" name="Θέση υποσέλιδου 5">
            <a:extLst>
              <a:ext uri="{FF2B5EF4-FFF2-40B4-BE49-F238E27FC236}">
                <a16:creationId xmlns:a16="http://schemas.microsoft.com/office/drawing/2014/main" id="{DEBF68B7-516F-86DB-3B54-A79562E6CE69}"/>
              </a:ext>
            </a:extLst>
          </p:cNvPr>
          <p:cNvSpPr>
            <a:spLocks noGrp="1"/>
          </p:cNvSpPr>
          <p:nvPr>
            <p:ph type="ftr" sz="quarter" idx="11"/>
          </p:nvPr>
        </p:nvSpPr>
        <p:spPr/>
        <p:txBody>
          <a:bodyPr/>
          <a:lstStyle/>
          <a:p>
            <a:pPr>
              <a:defRPr/>
            </a:pPr>
            <a:r>
              <a:rPr lang="en-US" dirty="0"/>
              <a:t>p-NET Emerging Networks &amp; Applications, May 2024</a:t>
            </a:r>
          </a:p>
        </p:txBody>
      </p:sp>
      <p:cxnSp>
        <p:nvCxnSpPr>
          <p:cNvPr id="7" name="Ευθεία γραμμή σύνδεσης 6">
            <a:extLst>
              <a:ext uri="{FF2B5EF4-FFF2-40B4-BE49-F238E27FC236}">
                <a16:creationId xmlns:a16="http://schemas.microsoft.com/office/drawing/2014/main" id="{5410E995-47C8-0AE0-BCF1-E944F93C98B5}"/>
              </a:ext>
            </a:extLst>
          </p:cNvPr>
          <p:cNvCxnSpPr/>
          <p:nvPr/>
        </p:nvCxnSpPr>
        <p:spPr bwMode="auto">
          <a:xfrm>
            <a:off x="685800" y="970631"/>
            <a:ext cx="4474096" cy="0"/>
          </a:xfrm>
          <a:prstGeom prst="line">
            <a:avLst/>
          </a:prstGeom>
        </p:spPr>
        <p:style>
          <a:lnRef idx="1">
            <a:schemeClr val="accent2"/>
          </a:lnRef>
          <a:fillRef idx="0">
            <a:schemeClr val="accent2"/>
          </a:fillRef>
          <a:effectRef idx="0">
            <a:schemeClr val="accent2"/>
          </a:effectRef>
          <a:fontRef idx="minor">
            <a:schemeClr val="tx1"/>
          </a:fontRef>
        </p:style>
      </p:cxnSp>
      <p:grpSp>
        <p:nvGrpSpPr>
          <p:cNvPr id="8" name="Group 8">
            <a:extLst>
              <a:ext uri="{FF2B5EF4-FFF2-40B4-BE49-F238E27FC236}">
                <a16:creationId xmlns:a16="http://schemas.microsoft.com/office/drawing/2014/main" id="{5E477DF3-4DE6-AB95-8137-5804EBED2D72}"/>
              </a:ext>
            </a:extLst>
          </p:cNvPr>
          <p:cNvGrpSpPr/>
          <p:nvPr/>
        </p:nvGrpSpPr>
        <p:grpSpPr>
          <a:xfrm>
            <a:off x="582358" y="1368618"/>
            <a:ext cx="7765775" cy="700233"/>
            <a:chOff x="-282590" y="-864814"/>
            <a:chExt cx="18293538" cy="2490332"/>
          </a:xfrm>
          <a:solidFill>
            <a:schemeClr val="accent2"/>
          </a:solidFill>
        </p:grpSpPr>
        <p:sp>
          <p:nvSpPr>
            <p:cNvPr id="9" name="Freeform 9">
              <a:extLst>
                <a:ext uri="{FF2B5EF4-FFF2-40B4-BE49-F238E27FC236}">
                  <a16:creationId xmlns:a16="http://schemas.microsoft.com/office/drawing/2014/main" id="{2C205592-5C11-C72A-0DAB-CA3799731983}"/>
                </a:ext>
              </a:extLst>
            </p:cNvPr>
            <p:cNvSpPr/>
            <p:nvPr/>
          </p:nvSpPr>
          <p:spPr>
            <a:xfrm>
              <a:off x="-282590" y="-864814"/>
              <a:ext cx="18293538" cy="2490332"/>
            </a:xfrm>
            <a:custGeom>
              <a:avLst/>
              <a:gdLst/>
              <a:ahLst/>
              <a:cxnLst/>
              <a:rect l="l" t="t" r="r" b="b"/>
              <a:pathLst>
                <a:path w="17053193" h="2311400">
                  <a:moveTo>
                    <a:pt x="16748393" y="0"/>
                  </a:moveTo>
                  <a:lnTo>
                    <a:pt x="304800" y="0"/>
                  </a:lnTo>
                  <a:cubicBezTo>
                    <a:pt x="135890" y="0"/>
                    <a:pt x="0" y="135890"/>
                    <a:pt x="0" y="304800"/>
                  </a:cubicBezTo>
                  <a:lnTo>
                    <a:pt x="0" y="2006600"/>
                  </a:lnTo>
                  <a:cubicBezTo>
                    <a:pt x="0" y="2175510"/>
                    <a:pt x="135890" y="2311400"/>
                    <a:pt x="304800" y="2311400"/>
                  </a:cubicBezTo>
                  <a:lnTo>
                    <a:pt x="16748393" y="2311400"/>
                  </a:lnTo>
                  <a:cubicBezTo>
                    <a:pt x="16917302" y="2311400"/>
                    <a:pt x="17053193" y="2175510"/>
                    <a:pt x="17053193" y="2006600"/>
                  </a:cubicBezTo>
                  <a:lnTo>
                    <a:pt x="17053193" y="304800"/>
                  </a:lnTo>
                  <a:cubicBezTo>
                    <a:pt x="17053193" y="135890"/>
                    <a:pt x="16917302" y="0"/>
                    <a:pt x="16748393" y="0"/>
                  </a:cubicBezTo>
                  <a:close/>
                </a:path>
              </a:pathLst>
            </a:custGeom>
            <a:grpFill/>
          </p:spPr>
          <p:txBody>
            <a:bodyPr/>
            <a:lstStyle/>
            <a:p>
              <a:r>
                <a:rPr lang="en-US" dirty="0">
                  <a:latin typeface="Open Sans"/>
                  <a:ea typeface="Open Sans"/>
                  <a:cs typeface="Open Sans"/>
                </a:rPr>
                <a:t>There is a surge in the global demand for 5G professionals across verticals and the telecoms ecosystem. </a:t>
              </a:r>
              <a:endParaRPr lang="en-US" dirty="0"/>
            </a:p>
          </p:txBody>
        </p:sp>
      </p:grpSp>
      <p:sp>
        <p:nvSpPr>
          <p:cNvPr id="10" name="TextBox 9">
            <a:extLst>
              <a:ext uri="{FF2B5EF4-FFF2-40B4-BE49-F238E27FC236}">
                <a16:creationId xmlns:a16="http://schemas.microsoft.com/office/drawing/2014/main" id="{71CAE1A3-E37E-6BA9-9111-314B13098627}"/>
              </a:ext>
            </a:extLst>
          </p:cNvPr>
          <p:cNvSpPr txBox="1"/>
          <p:nvPr/>
        </p:nvSpPr>
        <p:spPr bwMode="auto">
          <a:xfrm>
            <a:off x="479376" y="4331890"/>
            <a:ext cx="10513168" cy="923330"/>
          </a:xfrm>
          <a:prstGeom prst="rect">
            <a:avLst/>
          </a:prstGeom>
          <a:noFill/>
        </p:spPr>
        <p:txBody>
          <a:bodyPr wrap="square" rtlCol="0">
            <a:spAutoFit/>
          </a:bodyPr>
          <a:lstStyle/>
          <a:p>
            <a:pPr>
              <a:buClr>
                <a:schemeClr val="accent4"/>
              </a:buClr>
              <a:defRPr/>
            </a:pPr>
            <a:r>
              <a:rPr lang="en-US" dirty="0">
                <a:latin typeface="Now"/>
                <a:ea typeface="Open Sans"/>
                <a:cs typeface="Open Sans"/>
              </a:rPr>
              <a:t>Upskilling training programs are addressed to: </a:t>
            </a:r>
          </a:p>
          <a:p>
            <a:pPr marL="285750" indent="-285750">
              <a:buClr>
                <a:schemeClr val="accent2"/>
              </a:buClr>
              <a:buFont typeface="Wingdings" panose="05000000000000000000" pitchFamily="2" charset="2"/>
              <a:buChar char="§"/>
              <a:defRPr/>
            </a:pPr>
            <a:r>
              <a:rPr lang="en-US" dirty="0">
                <a:latin typeface="Now"/>
                <a:ea typeface="Open Sans"/>
                <a:cs typeface="Open Sans"/>
              </a:rPr>
              <a:t>Tech professionals working in industries implementing 5G technologies and applications</a:t>
            </a:r>
          </a:p>
          <a:p>
            <a:pPr marL="285750" indent="-285750">
              <a:buClr>
                <a:schemeClr val="accent2"/>
              </a:buClr>
              <a:buFont typeface="Wingdings" panose="05000000000000000000" pitchFamily="2" charset="2"/>
              <a:buChar char="§"/>
              <a:defRPr/>
            </a:pPr>
            <a:r>
              <a:rPr lang="en-US" dirty="0">
                <a:latin typeface="Now"/>
                <a:ea typeface="Open Sans"/>
                <a:cs typeface="Open Sans"/>
              </a:rPr>
              <a:t>Tech professionals in the telecom ecosystem building and operating 5G network solutions  </a:t>
            </a:r>
            <a:r>
              <a:rPr lang="en-US" dirty="0">
                <a:solidFill>
                  <a:schemeClr val="bg1"/>
                </a:solidFill>
                <a:latin typeface="Now"/>
                <a:ea typeface="Open Sans"/>
                <a:cs typeface="Open Sans"/>
              </a:rPr>
              <a:t>. </a:t>
            </a:r>
            <a:endParaRPr dirty="0">
              <a:latin typeface="Now"/>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TextBox 16"/>
          <p:cNvSpPr txBox="1"/>
          <p:nvPr/>
        </p:nvSpPr>
        <p:spPr bwMode="auto">
          <a:xfrm>
            <a:off x="551384" y="1581649"/>
            <a:ext cx="9505056" cy="2308324"/>
          </a:xfrm>
          <a:prstGeom prst="rect">
            <a:avLst/>
          </a:prstGeom>
          <a:noFill/>
        </p:spPr>
        <p:txBody>
          <a:bodyPr wrap="square" rtlCol="0">
            <a:spAutoFit/>
          </a:bodyPr>
          <a:lstStyle/>
          <a:p>
            <a:pPr>
              <a:buClr>
                <a:schemeClr val="accent4"/>
              </a:buClr>
              <a:defRPr/>
            </a:pPr>
            <a:r>
              <a:rPr lang="en-US" b="1" dirty="0">
                <a:solidFill>
                  <a:schemeClr val="accent2"/>
                </a:solidFill>
                <a:latin typeface="Now "/>
                <a:ea typeface="Open Sans"/>
                <a:cs typeface="Open Sans"/>
              </a:rPr>
              <a:t>Indicative Training courses include</a:t>
            </a:r>
            <a:r>
              <a:rPr lang="en-US" dirty="0">
                <a:latin typeface="Now "/>
                <a:ea typeface="Open Sans"/>
                <a:cs typeface="Open Sans"/>
              </a:rPr>
              <a:t>:</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5G Foundation: Network Elements and 2G to 5G and beyond evolution</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5G Implementation: Open-Source Systems, Network Deployment in Cloud</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Future of Mobile Communications: Role of AI/ML/IoT</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Cybersecurity</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XR and Metaverse Technologies</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Sustainability and Social Responsibility</a:t>
            </a:r>
          </a:p>
          <a:p>
            <a:pPr marL="742950" lvl="1" indent="-285750">
              <a:buClr>
                <a:schemeClr val="accent2"/>
              </a:buClr>
              <a:buFont typeface="Wingdings"/>
              <a:buChar char="§"/>
              <a:defRPr/>
            </a:pPr>
            <a:r>
              <a:rPr lang="en-US" dirty="0">
                <a:latin typeface="Now "/>
                <a:ea typeface="Open Sans"/>
                <a:cs typeface="Open Sans"/>
              </a:rPr>
              <a:t>Innovation and Entrepreneurship</a:t>
            </a:r>
            <a:endParaRPr dirty="0">
              <a:latin typeface="Now "/>
            </a:endParaRPr>
          </a:p>
        </p:txBody>
      </p:sp>
      <p:sp>
        <p:nvSpPr>
          <p:cNvPr id="3" name="Rectangle 12">
            <a:extLst>
              <a:ext uri="{FF2B5EF4-FFF2-40B4-BE49-F238E27FC236}">
                <a16:creationId xmlns:a16="http://schemas.microsoft.com/office/drawing/2014/main" id="{AB37573B-0EA7-E819-E884-9FAF539003DB}"/>
              </a:ext>
            </a:extLst>
          </p:cNvPr>
          <p:cNvSpPr/>
          <p:nvPr/>
        </p:nvSpPr>
        <p:spPr bwMode="auto">
          <a:xfrm>
            <a:off x="551384" y="435332"/>
            <a:ext cx="6336704" cy="584775"/>
          </a:xfrm>
          <a:prstGeom prst="rect">
            <a:avLst/>
          </a:prstGeom>
        </p:spPr>
        <p:txBody>
          <a:bodyPr wrap="square">
            <a:spAutoFit/>
          </a:bodyPr>
          <a:lstStyle/>
          <a:p>
            <a:pPr>
              <a:defRPr/>
            </a:pPr>
            <a:r>
              <a:rPr lang="en-US" sz="3200" dirty="0">
                <a:latin typeface="Now Heavy"/>
                <a:ea typeface="Open Sans"/>
                <a:cs typeface="Open Sans"/>
              </a:rPr>
              <a:t>Education &amp; Professional Training </a:t>
            </a:r>
            <a:endParaRPr sz="3200" dirty="0">
              <a:latin typeface="Now Heavy"/>
            </a:endParaRPr>
          </a:p>
        </p:txBody>
      </p:sp>
      <p:pic>
        <p:nvPicPr>
          <p:cNvPr id="5" name="Picture 3">
            <a:extLst>
              <a:ext uri="{FF2B5EF4-FFF2-40B4-BE49-F238E27FC236}">
                <a16:creationId xmlns:a16="http://schemas.microsoft.com/office/drawing/2014/main" id="{91DE4386-9D2C-0A29-A0CF-74462D5D148E}"/>
              </a:ext>
            </a:extLst>
          </p:cNvPr>
          <p:cNvPicPr>
            <a:picLocks noChangeAspect="1"/>
          </p:cNvPicPr>
          <p:nvPr/>
        </p:nvPicPr>
        <p:blipFill>
          <a:blip r:embed="rId2"/>
          <a:stretch/>
        </p:blipFill>
        <p:spPr bwMode="auto">
          <a:xfrm>
            <a:off x="10200456" y="114480"/>
            <a:ext cx="1779873" cy="406049"/>
          </a:xfrm>
          <a:prstGeom prst="rect">
            <a:avLst/>
          </a:prstGeom>
        </p:spPr>
      </p:pic>
      <p:sp>
        <p:nvSpPr>
          <p:cNvPr id="6" name="Θέση υποσέλιδου 5">
            <a:extLst>
              <a:ext uri="{FF2B5EF4-FFF2-40B4-BE49-F238E27FC236}">
                <a16:creationId xmlns:a16="http://schemas.microsoft.com/office/drawing/2014/main" id="{DEBF68B7-516F-86DB-3B54-A79562E6CE69}"/>
              </a:ext>
            </a:extLst>
          </p:cNvPr>
          <p:cNvSpPr>
            <a:spLocks noGrp="1"/>
          </p:cNvSpPr>
          <p:nvPr>
            <p:ph type="ftr" sz="quarter" idx="11"/>
          </p:nvPr>
        </p:nvSpPr>
        <p:spPr/>
        <p:txBody>
          <a:bodyPr/>
          <a:lstStyle/>
          <a:p>
            <a:pPr>
              <a:defRPr/>
            </a:pPr>
            <a:r>
              <a:rPr lang="en-US" dirty="0"/>
              <a:t>p-NET Emerging Networks &amp; Applications, May 2024</a:t>
            </a:r>
          </a:p>
        </p:txBody>
      </p:sp>
      <p:cxnSp>
        <p:nvCxnSpPr>
          <p:cNvPr id="7" name="Ευθεία γραμμή σύνδεσης 6">
            <a:extLst>
              <a:ext uri="{FF2B5EF4-FFF2-40B4-BE49-F238E27FC236}">
                <a16:creationId xmlns:a16="http://schemas.microsoft.com/office/drawing/2014/main" id="{5410E995-47C8-0AE0-BCF1-E944F93C98B5}"/>
              </a:ext>
            </a:extLst>
          </p:cNvPr>
          <p:cNvCxnSpPr/>
          <p:nvPr/>
        </p:nvCxnSpPr>
        <p:spPr bwMode="auto">
          <a:xfrm>
            <a:off x="685800" y="970631"/>
            <a:ext cx="447409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18769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 name="TextBox 11"/>
          <p:cNvSpPr txBox="1"/>
          <p:nvPr/>
        </p:nvSpPr>
        <p:spPr bwMode="auto">
          <a:xfrm>
            <a:off x="479376" y="1207527"/>
            <a:ext cx="8827133" cy="1477328"/>
          </a:xfrm>
          <a:prstGeom prst="rect">
            <a:avLst/>
          </a:prstGeom>
          <a:noFill/>
        </p:spPr>
        <p:txBody>
          <a:bodyPr wrap="square" rtlCol="0">
            <a:spAutoFit/>
          </a:bodyPr>
          <a:lstStyle/>
          <a:p>
            <a:pPr>
              <a:buClr>
                <a:schemeClr val="accent4"/>
              </a:buClr>
              <a:defRPr/>
            </a:pPr>
            <a:r>
              <a:rPr lang="en-US" b="1" dirty="0">
                <a:solidFill>
                  <a:schemeClr val="accent2"/>
                </a:solidFill>
                <a:latin typeface="Now "/>
                <a:ea typeface="Open Sans"/>
                <a:cs typeface="Open Sans"/>
              </a:rPr>
              <a:t>Holistic Start-up Support</a:t>
            </a:r>
            <a:endParaRPr b="1" dirty="0">
              <a:solidFill>
                <a:schemeClr val="accent2"/>
              </a:solidFill>
              <a:latin typeface="Now "/>
            </a:endParaRPr>
          </a:p>
          <a:p>
            <a:pPr marL="742950" lvl="1" indent="-285750">
              <a:buClr>
                <a:schemeClr val="accent2"/>
              </a:buClr>
              <a:buFont typeface="Wingdings"/>
              <a:buChar char="§"/>
              <a:defRPr/>
            </a:pPr>
            <a:r>
              <a:rPr lang="en-US" dirty="0">
                <a:latin typeface="Now "/>
                <a:ea typeface="Open Sans"/>
                <a:cs typeface="Open Sans"/>
              </a:rPr>
              <a:t>Training</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Co-creation of technological solutions</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Tests, pilots, validation support infrastructure</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Business Planning, Fund raising and Go-to-Market Support</a:t>
            </a:r>
            <a:endParaRPr dirty="0">
              <a:latin typeface="Now "/>
            </a:endParaRPr>
          </a:p>
        </p:txBody>
      </p:sp>
      <p:sp>
        <p:nvSpPr>
          <p:cNvPr id="15" name="TextBox 14"/>
          <p:cNvSpPr txBox="1"/>
          <p:nvPr/>
        </p:nvSpPr>
        <p:spPr bwMode="auto">
          <a:xfrm>
            <a:off x="536454" y="2761938"/>
            <a:ext cx="8004168" cy="923330"/>
          </a:xfrm>
          <a:prstGeom prst="rect">
            <a:avLst/>
          </a:prstGeom>
          <a:noFill/>
        </p:spPr>
        <p:txBody>
          <a:bodyPr wrap="square" rtlCol="0">
            <a:spAutoFit/>
          </a:bodyPr>
          <a:lstStyle/>
          <a:p>
            <a:pPr>
              <a:buClr>
                <a:schemeClr val="accent4"/>
              </a:buClr>
              <a:defRPr/>
            </a:pPr>
            <a:r>
              <a:rPr lang="en-US" b="1" dirty="0">
                <a:solidFill>
                  <a:schemeClr val="accent2"/>
                </a:solidFill>
                <a:latin typeface="Now "/>
                <a:ea typeface="Open Sans"/>
                <a:cs typeface="Open Sans"/>
              </a:rPr>
              <a:t>Consulting – Advising addressed to</a:t>
            </a:r>
            <a:r>
              <a:rPr lang="en-US" dirty="0">
                <a:latin typeface="Now "/>
                <a:ea typeface="Open Sans"/>
                <a:cs typeface="Open Sans"/>
              </a:rPr>
              <a:t>:</a:t>
            </a:r>
            <a:endParaRPr dirty="0">
              <a:latin typeface="Now "/>
            </a:endParaRPr>
          </a:p>
          <a:p>
            <a:pPr marL="742950" lvl="1" indent="-285750">
              <a:buClr>
                <a:schemeClr val="accent2"/>
              </a:buClr>
              <a:buFont typeface="Wingdings" panose="05000000000000000000" pitchFamily="2" charset="2"/>
              <a:buChar char="§"/>
              <a:defRPr/>
            </a:pPr>
            <a:r>
              <a:rPr lang="en-US" dirty="0">
                <a:latin typeface="Now "/>
                <a:ea typeface="Open Sans"/>
                <a:cs typeface="Open Sans"/>
              </a:rPr>
              <a:t>Businesses</a:t>
            </a:r>
            <a:endParaRPr dirty="0">
              <a:latin typeface="Now "/>
            </a:endParaRPr>
          </a:p>
          <a:p>
            <a:pPr marL="742950" lvl="1" indent="-285750">
              <a:buClr>
                <a:schemeClr val="accent2"/>
              </a:buClr>
              <a:buFont typeface="Wingdings" panose="05000000000000000000" pitchFamily="2" charset="2"/>
              <a:buChar char="§"/>
              <a:defRPr/>
            </a:pPr>
            <a:r>
              <a:rPr lang="en-US" dirty="0">
                <a:latin typeface="Now "/>
                <a:ea typeface="Open Sans"/>
                <a:cs typeface="Open Sans"/>
              </a:rPr>
              <a:t>State Authorities </a:t>
            </a:r>
            <a:endParaRPr dirty="0">
              <a:latin typeface="Now "/>
            </a:endParaRPr>
          </a:p>
        </p:txBody>
      </p:sp>
      <p:sp>
        <p:nvSpPr>
          <p:cNvPr id="16" name="TextBox 15"/>
          <p:cNvSpPr txBox="1"/>
          <p:nvPr/>
        </p:nvSpPr>
        <p:spPr bwMode="auto">
          <a:xfrm>
            <a:off x="536454" y="3815214"/>
            <a:ext cx="6783682" cy="2585323"/>
          </a:xfrm>
          <a:prstGeom prst="rect">
            <a:avLst/>
          </a:prstGeom>
          <a:noFill/>
        </p:spPr>
        <p:txBody>
          <a:bodyPr wrap="square" rtlCol="0">
            <a:spAutoFit/>
          </a:bodyPr>
          <a:lstStyle/>
          <a:p>
            <a:pPr>
              <a:buClr>
                <a:schemeClr val="accent4"/>
              </a:buClr>
              <a:defRPr/>
            </a:pPr>
            <a:r>
              <a:rPr lang="en-US" b="1" dirty="0">
                <a:solidFill>
                  <a:schemeClr val="accent2"/>
                </a:solidFill>
                <a:latin typeface="Now "/>
                <a:ea typeface="Open Sans"/>
                <a:cs typeface="Open Sans"/>
              </a:rPr>
              <a:t>Dissemination and Awareness Raising addressed to</a:t>
            </a:r>
            <a:r>
              <a:rPr lang="en-US" dirty="0">
                <a:latin typeface="Now "/>
                <a:ea typeface="Open Sans"/>
                <a:cs typeface="Open Sans"/>
              </a:rPr>
              <a:t>:</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Scientific Community</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Business World</a:t>
            </a:r>
            <a:endParaRPr dirty="0">
              <a:latin typeface="Now "/>
            </a:endParaRPr>
          </a:p>
          <a:p>
            <a:pPr marL="742950" lvl="1" indent="-285750">
              <a:buClr>
                <a:schemeClr val="accent2"/>
              </a:buClr>
              <a:buFont typeface="Wingdings"/>
              <a:buChar char="§"/>
              <a:defRPr/>
            </a:pPr>
            <a:r>
              <a:rPr lang="en-US" dirty="0">
                <a:latin typeface="Now "/>
                <a:ea typeface="Open Sans"/>
                <a:cs typeface="Open Sans"/>
              </a:rPr>
              <a:t>Civic World</a:t>
            </a:r>
            <a:endParaRPr dirty="0">
              <a:latin typeface="Now "/>
            </a:endParaRPr>
          </a:p>
          <a:p>
            <a:pPr lvl="1">
              <a:buClr>
                <a:schemeClr val="accent4"/>
              </a:buClr>
              <a:defRPr/>
            </a:pPr>
            <a:endParaRPr lang="en-US" dirty="0">
              <a:latin typeface="Now "/>
              <a:ea typeface="Open Sans"/>
              <a:cs typeface="Open Sans"/>
            </a:endParaRPr>
          </a:p>
          <a:p>
            <a:pPr lvl="1">
              <a:buClr>
                <a:schemeClr val="accent4"/>
              </a:buClr>
              <a:defRPr/>
            </a:pPr>
            <a:r>
              <a:rPr lang="en-US" dirty="0">
                <a:latin typeface="Now "/>
                <a:ea typeface="Open Sans"/>
                <a:cs typeface="Open Sans"/>
              </a:rPr>
              <a:t>with the use of various channels: </a:t>
            </a:r>
            <a:endParaRPr dirty="0">
              <a:latin typeface="Now "/>
            </a:endParaRPr>
          </a:p>
          <a:p>
            <a:pPr lvl="2" indent="-227013">
              <a:buClr>
                <a:schemeClr val="accent4"/>
              </a:buClr>
              <a:buFont typeface="Arial"/>
              <a:buChar char="•"/>
              <a:defRPr/>
            </a:pPr>
            <a:r>
              <a:rPr lang="en-US" dirty="0">
                <a:latin typeface="Now "/>
                <a:ea typeface="Open Sans"/>
                <a:cs typeface="Open Sans"/>
              </a:rPr>
              <a:t>Conferences, seminars, webinars, open information events;</a:t>
            </a:r>
            <a:endParaRPr dirty="0">
              <a:latin typeface="Now "/>
            </a:endParaRPr>
          </a:p>
          <a:p>
            <a:pPr lvl="2" indent="-227013">
              <a:buClr>
                <a:schemeClr val="accent4"/>
              </a:buClr>
              <a:buFont typeface="Arial"/>
              <a:buChar char="•"/>
              <a:defRPr/>
            </a:pPr>
            <a:r>
              <a:rPr lang="en-US" dirty="0">
                <a:latin typeface="Now "/>
                <a:ea typeface="Open Sans"/>
                <a:cs typeface="Open Sans"/>
              </a:rPr>
              <a:t>Social media, web, brochures, newsletters, email campaigns, press releases</a:t>
            </a:r>
            <a:r>
              <a:rPr lang="en-US" dirty="0">
                <a:solidFill>
                  <a:schemeClr val="bg1"/>
                </a:solidFill>
                <a:latin typeface="Now "/>
                <a:ea typeface="Open Sans"/>
                <a:cs typeface="Open Sans"/>
              </a:rPr>
              <a:t>.</a:t>
            </a:r>
            <a:endParaRPr dirty="0">
              <a:latin typeface="Now "/>
            </a:endParaRPr>
          </a:p>
        </p:txBody>
      </p:sp>
      <p:pic>
        <p:nvPicPr>
          <p:cNvPr id="2" name="Picture 1"/>
          <p:cNvPicPr>
            <a:picLocks noChangeAspect="1"/>
          </p:cNvPicPr>
          <p:nvPr/>
        </p:nvPicPr>
        <p:blipFill>
          <a:blip r:embed="rId2"/>
          <a:stretch/>
        </p:blipFill>
        <p:spPr bwMode="auto">
          <a:xfrm>
            <a:off x="8628967" y="1563024"/>
            <a:ext cx="2210193" cy="2166857"/>
          </a:xfrm>
          <a:prstGeom prst="rect">
            <a:avLst/>
          </a:prstGeom>
        </p:spPr>
      </p:pic>
      <p:pic>
        <p:nvPicPr>
          <p:cNvPr id="3" name="Picture 2"/>
          <p:cNvPicPr>
            <a:picLocks noChangeAspect="1"/>
          </p:cNvPicPr>
          <p:nvPr/>
        </p:nvPicPr>
        <p:blipFill>
          <a:blip r:embed="rId3"/>
          <a:stretch/>
        </p:blipFill>
        <p:spPr bwMode="auto">
          <a:xfrm>
            <a:off x="8628967" y="3941138"/>
            <a:ext cx="2457936" cy="2457936"/>
          </a:xfrm>
          <a:prstGeom prst="rect">
            <a:avLst/>
          </a:prstGeom>
        </p:spPr>
      </p:pic>
      <p:sp>
        <p:nvSpPr>
          <p:cNvPr id="4" name="Rectangle 12">
            <a:extLst>
              <a:ext uri="{FF2B5EF4-FFF2-40B4-BE49-F238E27FC236}">
                <a16:creationId xmlns:a16="http://schemas.microsoft.com/office/drawing/2014/main" id="{FA8474E8-B3EB-CFFB-09C2-6F4A1BB48AD4}"/>
              </a:ext>
            </a:extLst>
          </p:cNvPr>
          <p:cNvSpPr/>
          <p:nvPr/>
        </p:nvSpPr>
        <p:spPr bwMode="auto">
          <a:xfrm>
            <a:off x="536454" y="470014"/>
            <a:ext cx="9865096" cy="584775"/>
          </a:xfrm>
          <a:prstGeom prst="rect">
            <a:avLst/>
          </a:prstGeom>
        </p:spPr>
        <p:txBody>
          <a:bodyPr wrap="square">
            <a:spAutoFit/>
          </a:bodyPr>
          <a:lstStyle/>
          <a:p>
            <a:pPr>
              <a:defRPr/>
            </a:pPr>
            <a:r>
              <a:rPr lang="en-US" sz="3200" dirty="0">
                <a:latin typeface="Now Heavy"/>
                <a:ea typeface="Open Sans"/>
                <a:cs typeface="Open Sans"/>
              </a:rPr>
              <a:t>Support &amp; promotion of innovation and entrepreneurship </a:t>
            </a:r>
            <a:endParaRPr sz="3200" dirty="0">
              <a:latin typeface="Now Heavy"/>
            </a:endParaRPr>
          </a:p>
        </p:txBody>
      </p:sp>
      <p:pic>
        <p:nvPicPr>
          <p:cNvPr id="6" name="Picture 3">
            <a:extLst>
              <a:ext uri="{FF2B5EF4-FFF2-40B4-BE49-F238E27FC236}">
                <a16:creationId xmlns:a16="http://schemas.microsoft.com/office/drawing/2014/main" id="{890DABAE-9AA2-8DCC-5C69-C01E03B99D04}"/>
              </a:ext>
            </a:extLst>
          </p:cNvPr>
          <p:cNvPicPr>
            <a:picLocks noChangeAspect="1"/>
          </p:cNvPicPr>
          <p:nvPr/>
        </p:nvPicPr>
        <p:blipFill>
          <a:blip r:embed="rId4"/>
          <a:stretch/>
        </p:blipFill>
        <p:spPr bwMode="auto">
          <a:xfrm>
            <a:off x="10200456" y="114480"/>
            <a:ext cx="1779873" cy="406049"/>
          </a:xfrm>
          <a:prstGeom prst="rect">
            <a:avLst/>
          </a:prstGeom>
        </p:spPr>
      </p:pic>
      <p:sp>
        <p:nvSpPr>
          <p:cNvPr id="7" name="Θέση υποσέλιδου 6">
            <a:extLst>
              <a:ext uri="{FF2B5EF4-FFF2-40B4-BE49-F238E27FC236}">
                <a16:creationId xmlns:a16="http://schemas.microsoft.com/office/drawing/2014/main" id="{63653CC7-3909-87A7-E67E-F732B669BC0C}"/>
              </a:ext>
            </a:extLst>
          </p:cNvPr>
          <p:cNvSpPr>
            <a:spLocks noGrp="1"/>
          </p:cNvSpPr>
          <p:nvPr>
            <p:ph type="ftr" sz="quarter" idx="11"/>
          </p:nvPr>
        </p:nvSpPr>
        <p:spPr/>
        <p:txBody>
          <a:bodyPr/>
          <a:lstStyle/>
          <a:p>
            <a:pPr>
              <a:defRPr/>
            </a:pPr>
            <a:r>
              <a:rPr lang="en-US" dirty="0"/>
              <a:t>p-NET Emerging Networks &amp; Applications, May 2024</a:t>
            </a:r>
          </a:p>
        </p:txBody>
      </p:sp>
      <p:cxnSp>
        <p:nvCxnSpPr>
          <p:cNvPr id="8" name="Ευθεία γραμμή σύνδεσης 7">
            <a:extLst>
              <a:ext uri="{FF2B5EF4-FFF2-40B4-BE49-F238E27FC236}">
                <a16:creationId xmlns:a16="http://schemas.microsoft.com/office/drawing/2014/main" id="{D249981A-9131-7ED0-D312-854500B3362B}"/>
              </a:ext>
            </a:extLst>
          </p:cNvPr>
          <p:cNvCxnSpPr/>
          <p:nvPr/>
        </p:nvCxnSpPr>
        <p:spPr bwMode="auto">
          <a:xfrm>
            <a:off x="685800" y="970631"/>
            <a:ext cx="4474096"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Οβάλ 28">
            <a:extLst>
              <a:ext uri="{FF2B5EF4-FFF2-40B4-BE49-F238E27FC236}">
                <a16:creationId xmlns:a16="http://schemas.microsoft.com/office/drawing/2014/main" id="{86F570ED-0C81-8055-D0D5-3F0A88A46AD5}"/>
              </a:ext>
            </a:extLst>
          </p:cNvPr>
          <p:cNvSpPr/>
          <p:nvPr/>
        </p:nvSpPr>
        <p:spPr>
          <a:xfrm>
            <a:off x="4676167" y="2598820"/>
            <a:ext cx="3163340" cy="2077559"/>
          </a:xfrm>
          <a:prstGeom prst="ellipse">
            <a:avLst/>
          </a:prstGeom>
          <a:ln>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a:solidFill>
                <a:schemeClr val="accent2"/>
              </a:solidFill>
            </a:endParaRPr>
          </a:p>
        </p:txBody>
      </p:sp>
      <p:grpSp>
        <p:nvGrpSpPr>
          <p:cNvPr id="2" name="Group 2"/>
          <p:cNvGrpSpPr/>
          <p:nvPr/>
        </p:nvGrpSpPr>
        <p:grpSpPr>
          <a:xfrm>
            <a:off x="501687" y="2917520"/>
            <a:ext cx="2785186" cy="1440158"/>
            <a:chOff x="0" y="0"/>
            <a:chExt cx="1264083" cy="778886"/>
          </a:xfrm>
        </p:grpSpPr>
        <p:sp>
          <p:nvSpPr>
            <p:cNvPr id="3" name="Freeform 3"/>
            <p:cNvSpPr/>
            <p:nvPr/>
          </p:nvSpPr>
          <p:spPr>
            <a:xfrm>
              <a:off x="0" y="0"/>
              <a:ext cx="1264084" cy="778886"/>
            </a:xfrm>
            <a:custGeom>
              <a:avLst/>
              <a:gdLst/>
              <a:ahLst/>
              <a:cxnLst/>
              <a:rect l="l" t="t" r="r" b="b"/>
              <a:pathLst>
                <a:path w="1264084" h="778886">
                  <a:moveTo>
                    <a:pt x="40326" y="0"/>
                  </a:moveTo>
                  <a:lnTo>
                    <a:pt x="1223757" y="0"/>
                  </a:lnTo>
                  <a:cubicBezTo>
                    <a:pt x="1246029" y="0"/>
                    <a:pt x="1264084" y="18055"/>
                    <a:pt x="1264084" y="40326"/>
                  </a:cubicBezTo>
                  <a:lnTo>
                    <a:pt x="1264084" y="738560"/>
                  </a:lnTo>
                  <a:cubicBezTo>
                    <a:pt x="1264084" y="760831"/>
                    <a:pt x="1246029" y="778886"/>
                    <a:pt x="1223757" y="778886"/>
                  </a:cubicBezTo>
                  <a:lnTo>
                    <a:pt x="40326" y="778886"/>
                  </a:lnTo>
                  <a:cubicBezTo>
                    <a:pt x="29631" y="778886"/>
                    <a:pt x="19374" y="774637"/>
                    <a:pt x="11811" y="767075"/>
                  </a:cubicBezTo>
                  <a:cubicBezTo>
                    <a:pt x="4249" y="759512"/>
                    <a:pt x="0" y="749255"/>
                    <a:pt x="0" y="738560"/>
                  </a:cubicBezTo>
                  <a:lnTo>
                    <a:pt x="0" y="40326"/>
                  </a:lnTo>
                  <a:cubicBezTo>
                    <a:pt x="0" y="18055"/>
                    <a:pt x="18055" y="0"/>
                    <a:pt x="40326" y="0"/>
                  </a:cubicBezTo>
                  <a:close/>
                </a:path>
              </a:pathLst>
            </a:custGeom>
            <a:solidFill>
              <a:srgbClr val="000000">
                <a:alpha val="0"/>
              </a:srgbClr>
            </a:solidFill>
            <a:ln w="47625" cap="rnd">
              <a:solidFill>
                <a:schemeClr val="bg1">
                  <a:lumMod val="75000"/>
                </a:schemeClr>
              </a:solidFill>
              <a:prstDash val="solid"/>
              <a:round/>
            </a:ln>
          </p:spPr>
          <p:txBody>
            <a:bodyPr/>
            <a:lstStyle/>
            <a:p>
              <a:endParaRPr lang="el-GR" sz="1200" dirty="0"/>
            </a:p>
          </p:txBody>
        </p:sp>
        <p:sp>
          <p:nvSpPr>
            <p:cNvPr id="4" name="TextBox 4"/>
            <p:cNvSpPr txBox="1"/>
            <p:nvPr/>
          </p:nvSpPr>
          <p:spPr>
            <a:xfrm>
              <a:off x="0" y="-47625"/>
              <a:ext cx="1264083" cy="826511"/>
            </a:xfrm>
            <a:prstGeom prst="rect">
              <a:avLst/>
            </a:prstGeom>
          </p:spPr>
          <p:txBody>
            <a:bodyPr lIns="33867" tIns="33867" rIns="33867" bIns="33867" rtlCol="0" anchor="ctr"/>
            <a:lstStyle/>
            <a:p>
              <a:pPr algn="ctr">
                <a:lnSpc>
                  <a:spcPts val="2053"/>
                </a:lnSpc>
              </a:pPr>
              <a:endParaRPr sz="1200"/>
            </a:p>
          </p:txBody>
        </p:sp>
      </p:grpSp>
      <p:grpSp>
        <p:nvGrpSpPr>
          <p:cNvPr id="5" name="Group 5"/>
          <p:cNvGrpSpPr/>
          <p:nvPr/>
        </p:nvGrpSpPr>
        <p:grpSpPr>
          <a:xfrm>
            <a:off x="8698293" y="4524256"/>
            <a:ext cx="3004734" cy="1857160"/>
            <a:chOff x="0" y="0"/>
            <a:chExt cx="1264083" cy="794044"/>
          </a:xfrm>
        </p:grpSpPr>
        <p:sp>
          <p:nvSpPr>
            <p:cNvPr id="6" name="Freeform 6"/>
            <p:cNvSpPr/>
            <p:nvPr/>
          </p:nvSpPr>
          <p:spPr>
            <a:xfrm>
              <a:off x="0" y="0"/>
              <a:ext cx="1264084" cy="794044"/>
            </a:xfrm>
            <a:custGeom>
              <a:avLst/>
              <a:gdLst/>
              <a:ahLst/>
              <a:cxnLst/>
              <a:rect l="l" t="t" r="r" b="b"/>
              <a:pathLst>
                <a:path w="1264084" h="794044">
                  <a:moveTo>
                    <a:pt x="40326" y="0"/>
                  </a:moveTo>
                  <a:lnTo>
                    <a:pt x="1223757" y="0"/>
                  </a:lnTo>
                  <a:cubicBezTo>
                    <a:pt x="1246029" y="0"/>
                    <a:pt x="1264084" y="18055"/>
                    <a:pt x="1264084" y="40326"/>
                  </a:cubicBezTo>
                  <a:lnTo>
                    <a:pt x="1264084" y="753718"/>
                  </a:lnTo>
                  <a:cubicBezTo>
                    <a:pt x="1264084" y="764413"/>
                    <a:pt x="1259835" y="774670"/>
                    <a:pt x="1252272" y="782232"/>
                  </a:cubicBezTo>
                  <a:cubicBezTo>
                    <a:pt x="1244710" y="789795"/>
                    <a:pt x="1234453" y="794044"/>
                    <a:pt x="1223757" y="794044"/>
                  </a:cubicBezTo>
                  <a:lnTo>
                    <a:pt x="40326" y="794044"/>
                  </a:lnTo>
                  <a:cubicBezTo>
                    <a:pt x="18055" y="794044"/>
                    <a:pt x="0" y="775989"/>
                    <a:pt x="0" y="753718"/>
                  </a:cubicBezTo>
                  <a:lnTo>
                    <a:pt x="0" y="40326"/>
                  </a:lnTo>
                  <a:cubicBezTo>
                    <a:pt x="0" y="18055"/>
                    <a:pt x="18055" y="0"/>
                    <a:pt x="40326" y="0"/>
                  </a:cubicBezTo>
                  <a:close/>
                </a:path>
              </a:pathLst>
            </a:custGeom>
            <a:solidFill>
              <a:srgbClr val="000000">
                <a:alpha val="0"/>
              </a:srgbClr>
            </a:solidFill>
            <a:ln w="47625" cap="rnd">
              <a:solidFill>
                <a:schemeClr val="bg1">
                  <a:lumMod val="75000"/>
                </a:schemeClr>
              </a:solidFill>
              <a:prstDash val="solid"/>
              <a:round/>
            </a:ln>
          </p:spPr>
          <p:txBody>
            <a:bodyPr/>
            <a:lstStyle/>
            <a:p>
              <a:endParaRPr lang="el-GR" sz="1200" dirty="0"/>
            </a:p>
          </p:txBody>
        </p:sp>
        <p:sp>
          <p:nvSpPr>
            <p:cNvPr id="7" name="TextBox 7"/>
            <p:cNvSpPr txBox="1"/>
            <p:nvPr/>
          </p:nvSpPr>
          <p:spPr>
            <a:xfrm>
              <a:off x="0" y="-47625"/>
              <a:ext cx="1264083" cy="841669"/>
            </a:xfrm>
            <a:prstGeom prst="rect">
              <a:avLst/>
            </a:prstGeom>
          </p:spPr>
          <p:txBody>
            <a:bodyPr lIns="33867" tIns="33867" rIns="33867" bIns="33867" rtlCol="0" anchor="ctr"/>
            <a:lstStyle/>
            <a:p>
              <a:pPr algn="ctr">
                <a:lnSpc>
                  <a:spcPts val="2053"/>
                </a:lnSpc>
              </a:pPr>
              <a:endParaRPr sz="1200"/>
            </a:p>
          </p:txBody>
        </p:sp>
      </p:grpSp>
      <p:grpSp>
        <p:nvGrpSpPr>
          <p:cNvPr id="8" name="Group 8"/>
          <p:cNvGrpSpPr/>
          <p:nvPr/>
        </p:nvGrpSpPr>
        <p:grpSpPr>
          <a:xfrm>
            <a:off x="8831084" y="1229760"/>
            <a:ext cx="2871943" cy="1851004"/>
            <a:chOff x="0" y="0"/>
            <a:chExt cx="1264083" cy="778886"/>
          </a:xfrm>
        </p:grpSpPr>
        <p:sp>
          <p:nvSpPr>
            <p:cNvPr id="9" name="Freeform 9"/>
            <p:cNvSpPr/>
            <p:nvPr/>
          </p:nvSpPr>
          <p:spPr>
            <a:xfrm>
              <a:off x="0" y="0"/>
              <a:ext cx="1264084" cy="778886"/>
            </a:xfrm>
            <a:custGeom>
              <a:avLst/>
              <a:gdLst/>
              <a:ahLst/>
              <a:cxnLst/>
              <a:rect l="l" t="t" r="r" b="b"/>
              <a:pathLst>
                <a:path w="1264084" h="778886">
                  <a:moveTo>
                    <a:pt x="40326" y="0"/>
                  </a:moveTo>
                  <a:lnTo>
                    <a:pt x="1223757" y="0"/>
                  </a:lnTo>
                  <a:cubicBezTo>
                    <a:pt x="1246029" y="0"/>
                    <a:pt x="1264084" y="18055"/>
                    <a:pt x="1264084" y="40326"/>
                  </a:cubicBezTo>
                  <a:lnTo>
                    <a:pt x="1264084" y="738560"/>
                  </a:lnTo>
                  <a:cubicBezTo>
                    <a:pt x="1264084" y="760831"/>
                    <a:pt x="1246029" y="778886"/>
                    <a:pt x="1223757" y="778886"/>
                  </a:cubicBezTo>
                  <a:lnTo>
                    <a:pt x="40326" y="778886"/>
                  </a:lnTo>
                  <a:cubicBezTo>
                    <a:pt x="29631" y="778886"/>
                    <a:pt x="19374" y="774637"/>
                    <a:pt x="11811" y="767075"/>
                  </a:cubicBezTo>
                  <a:cubicBezTo>
                    <a:pt x="4249" y="759512"/>
                    <a:pt x="0" y="749255"/>
                    <a:pt x="0" y="738560"/>
                  </a:cubicBezTo>
                  <a:lnTo>
                    <a:pt x="0" y="40326"/>
                  </a:lnTo>
                  <a:cubicBezTo>
                    <a:pt x="0" y="18055"/>
                    <a:pt x="18055" y="0"/>
                    <a:pt x="40326" y="0"/>
                  </a:cubicBezTo>
                  <a:close/>
                </a:path>
              </a:pathLst>
            </a:custGeom>
            <a:solidFill>
              <a:srgbClr val="000000">
                <a:alpha val="0"/>
              </a:srgbClr>
            </a:solidFill>
            <a:ln w="47625" cap="rnd">
              <a:solidFill>
                <a:schemeClr val="bg1">
                  <a:lumMod val="75000"/>
                </a:schemeClr>
              </a:solidFill>
              <a:prstDash val="solid"/>
              <a:round/>
            </a:ln>
          </p:spPr>
          <p:txBody>
            <a:bodyPr/>
            <a:lstStyle/>
            <a:p>
              <a:endParaRPr lang="el-GR" sz="1200"/>
            </a:p>
          </p:txBody>
        </p:sp>
        <p:sp>
          <p:nvSpPr>
            <p:cNvPr id="10" name="TextBox 10"/>
            <p:cNvSpPr txBox="1"/>
            <p:nvPr/>
          </p:nvSpPr>
          <p:spPr>
            <a:xfrm>
              <a:off x="0" y="-47625"/>
              <a:ext cx="1264083" cy="826511"/>
            </a:xfrm>
            <a:prstGeom prst="rect">
              <a:avLst/>
            </a:prstGeom>
          </p:spPr>
          <p:txBody>
            <a:bodyPr lIns="33867" tIns="33867" rIns="33867" bIns="33867" rtlCol="0" anchor="ctr"/>
            <a:lstStyle/>
            <a:p>
              <a:pPr algn="ctr">
                <a:lnSpc>
                  <a:spcPts val="2053"/>
                </a:lnSpc>
              </a:pPr>
              <a:endParaRPr sz="1200"/>
            </a:p>
          </p:txBody>
        </p:sp>
      </p:grpSp>
      <p:sp>
        <p:nvSpPr>
          <p:cNvPr id="14" name="AutoShape 14"/>
          <p:cNvSpPr/>
          <p:nvPr/>
        </p:nvSpPr>
        <p:spPr>
          <a:xfrm rot="-3266174">
            <a:off x="6979301" y="2365172"/>
            <a:ext cx="731579" cy="0"/>
          </a:xfrm>
          <a:prstGeom prst="line">
            <a:avLst/>
          </a:prstGeom>
          <a:ln w="47625" cap="flat">
            <a:solidFill>
              <a:schemeClr val="bg1">
                <a:lumMod val="75000"/>
              </a:schemeClr>
            </a:solidFill>
            <a:prstDash val="sysDash"/>
            <a:headEnd type="none" w="sm" len="sm"/>
            <a:tailEnd type="none" w="sm" len="sm"/>
          </a:ln>
        </p:spPr>
        <p:txBody>
          <a:bodyPr/>
          <a:lstStyle/>
          <a:p>
            <a:endParaRPr lang="el-GR" sz="1200"/>
          </a:p>
        </p:txBody>
      </p:sp>
      <p:sp>
        <p:nvSpPr>
          <p:cNvPr id="15" name="AutoShape 15"/>
          <p:cNvSpPr/>
          <p:nvPr/>
        </p:nvSpPr>
        <p:spPr>
          <a:xfrm rot="3114379">
            <a:off x="6902857" y="4913155"/>
            <a:ext cx="792022" cy="0"/>
          </a:xfrm>
          <a:prstGeom prst="line">
            <a:avLst/>
          </a:prstGeom>
          <a:ln w="47625" cap="flat">
            <a:solidFill>
              <a:schemeClr val="bg1">
                <a:lumMod val="75000"/>
              </a:schemeClr>
            </a:solidFill>
            <a:prstDash val="sysDash"/>
            <a:headEnd type="none" w="sm" len="sm"/>
            <a:tailEnd type="none" w="sm" len="sm"/>
          </a:ln>
        </p:spPr>
        <p:txBody>
          <a:bodyPr/>
          <a:lstStyle/>
          <a:p>
            <a:endParaRPr lang="el-GR" sz="1200"/>
          </a:p>
        </p:txBody>
      </p:sp>
      <p:grpSp>
        <p:nvGrpSpPr>
          <p:cNvPr id="16" name="Group 16"/>
          <p:cNvGrpSpPr/>
          <p:nvPr/>
        </p:nvGrpSpPr>
        <p:grpSpPr>
          <a:xfrm>
            <a:off x="3735941" y="3201314"/>
            <a:ext cx="722431" cy="722431"/>
            <a:chOff x="0" y="0"/>
            <a:chExt cx="285405" cy="285405"/>
          </a:xfrm>
        </p:grpSpPr>
        <p:sp>
          <p:nvSpPr>
            <p:cNvPr id="17" name="Freeform 17"/>
            <p:cNvSpPr/>
            <p:nvPr/>
          </p:nvSpPr>
          <p:spPr>
            <a:xfrm>
              <a:off x="0" y="0"/>
              <a:ext cx="285405" cy="285405"/>
            </a:xfrm>
            <a:custGeom>
              <a:avLst/>
              <a:gdLst/>
              <a:ahLst/>
              <a:cxnLst/>
              <a:rect l="l" t="t" r="r" b="b"/>
              <a:pathLst>
                <a:path w="285405" h="285405">
                  <a:moveTo>
                    <a:pt x="142702" y="0"/>
                  </a:moveTo>
                  <a:lnTo>
                    <a:pt x="142702" y="0"/>
                  </a:lnTo>
                  <a:cubicBezTo>
                    <a:pt x="221515" y="0"/>
                    <a:pt x="285405" y="63890"/>
                    <a:pt x="285405" y="142702"/>
                  </a:cubicBezTo>
                  <a:lnTo>
                    <a:pt x="285405" y="142702"/>
                  </a:lnTo>
                  <a:cubicBezTo>
                    <a:pt x="285405" y="221515"/>
                    <a:pt x="221515" y="285405"/>
                    <a:pt x="142702" y="285405"/>
                  </a:cubicBezTo>
                  <a:lnTo>
                    <a:pt x="142702" y="285405"/>
                  </a:lnTo>
                  <a:cubicBezTo>
                    <a:pt x="63890" y="285405"/>
                    <a:pt x="0" y="221515"/>
                    <a:pt x="0" y="142702"/>
                  </a:cubicBezTo>
                  <a:lnTo>
                    <a:pt x="0" y="142702"/>
                  </a:lnTo>
                  <a:cubicBezTo>
                    <a:pt x="0" y="63890"/>
                    <a:pt x="63890" y="0"/>
                    <a:pt x="142702" y="0"/>
                  </a:cubicBezTo>
                  <a:close/>
                </a:path>
              </a:pathLst>
            </a:custGeom>
            <a:solidFill>
              <a:srgbClr val="000000">
                <a:alpha val="0"/>
              </a:srgbClr>
            </a:solidFill>
            <a:ln w="47625" cap="rnd">
              <a:solidFill>
                <a:schemeClr val="bg1">
                  <a:lumMod val="75000"/>
                </a:schemeClr>
              </a:solidFill>
              <a:prstDash val="solid"/>
              <a:round/>
            </a:ln>
          </p:spPr>
          <p:txBody>
            <a:bodyPr/>
            <a:lstStyle/>
            <a:p>
              <a:endParaRPr lang="el-GR" sz="1200"/>
            </a:p>
          </p:txBody>
        </p:sp>
        <p:sp>
          <p:nvSpPr>
            <p:cNvPr id="18" name="TextBox 18"/>
            <p:cNvSpPr txBox="1"/>
            <p:nvPr/>
          </p:nvSpPr>
          <p:spPr>
            <a:xfrm>
              <a:off x="0" y="-47625"/>
              <a:ext cx="285405" cy="333030"/>
            </a:xfrm>
            <a:prstGeom prst="rect">
              <a:avLst/>
            </a:prstGeom>
          </p:spPr>
          <p:txBody>
            <a:bodyPr lIns="33867" tIns="33867" rIns="33867" bIns="33867" rtlCol="0" anchor="ctr"/>
            <a:lstStyle/>
            <a:p>
              <a:pPr algn="ctr">
                <a:lnSpc>
                  <a:spcPts val="2053"/>
                </a:lnSpc>
              </a:pPr>
              <a:endParaRPr sz="1200"/>
            </a:p>
          </p:txBody>
        </p:sp>
      </p:grpSp>
      <p:sp>
        <p:nvSpPr>
          <p:cNvPr id="22" name="Freeform 22"/>
          <p:cNvSpPr/>
          <p:nvPr/>
        </p:nvSpPr>
        <p:spPr>
          <a:xfrm>
            <a:off x="7708252" y="1625569"/>
            <a:ext cx="357819" cy="357819"/>
          </a:xfrm>
          <a:custGeom>
            <a:avLst/>
            <a:gdLst/>
            <a:ahLst/>
            <a:cxnLst/>
            <a:rect l="l" t="t" r="r" b="b"/>
            <a:pathLst>
              <a:path w="536729" h="536729">
                <a:moveTo>
                  <a:pt x="0" y="0"/>
                </a:moveTo>
                <a:lnTo>
                  <a:pt x="536729" y="0"/>
                </a:lnTo>
                <a:lnTo>
                  <a:pt x="536729" y="536729"/>
                </a:lnTo>
                <a:lnTo>
                  <a:pt x="0" y="5367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sz="1200"/>
          </a:p>
        </p:txBody>
      </p:sp>
      <p:grpSp>
        <p:nvGrpSpPr>
          <p:cNvPr id="23" name="Group 23"/>
          <p:cNvGrpSpPr/>
          <p:nvPr/>
        </p:nvGrpSpPr>
        <p:grpSpPr>
          <a:xfrm>
            <a:off x="7508183" y="1429440"/>
            <a:ext cx="722431" cy="722431"/>
            <a:chOff x="0" y="0"/>
            <a:chExt cx="285405" cy="285405"/>
          </a:xfrm>
        </p:grpSpPr>
        <p:sp>
          <p:nvSpPr>
            <p:cNvPr id="24" name="Freeform 24"/>
            <p:cNvSpPr/>
            <p:nvPr/>
          </p:nvSpPr>
          <p:spPr>
            <a:xfrm>
              <a:off x="0" y="0"/>
              <a:ext cx="285405" cy="285405"/>
            </a:xfrm>
            <a:custGeom>
              <a:avLst/>
              <a:gdLst/>
              <a:ahLst/>
              <a:cxnLst/>
              <a:rect l="l" t="t" r="r" b="b"/>
              <a:pathLst>
                <a:path w="285405" h="285405">
                  <a:moveTo>
                    <a:pt x="142702" y="0"/>
                  </a:moveTo>
                  <a:lnTo>
                    <a:pt x="142702" y="0"/>
                  </a:lnTo>
                  <a:cubicBezTo>
                    <a:pt x="221515" y="0"/>
                    <a:pt x="285405" y="63890"/>
                    <a:pt x="285405" y="142702"/>
                  </a:cubicBezTo>
                  <a:lnTo>
                    <a:pt x="285405" y="142702"/>
                  </a:lnTo>
                  <a:cubicBezTo>
                    <a:pt x="285405" y="221515"/>
                    <a:pt x="221515" y="285405"/>
                    <a:pt x="142702" y="285405"/>
                  </a:cubicBezTo>
                  <a:lnTo>
                    <a:pt x="142702" y="285405"/>
                  </a:lnTo>
                  <a:cubicBezTo>
                    <a:pt x="63890" y="285405"/>
                    <a:pt x="0" y="221515"/>
                    <a:pt x="0" y="142702"/>
                  </a:cubicBezTo>
                  <a:lnTo>
                    <a:pt x="0" y="142702"/>
                  </a:lnTo>
                  <a:cubicBezTo>
                    <a:pt x="0" y="63890"/>
                    <a:pt x="63890" y="0"/>
                    <a:pt x="142702" y="0"/>
                  </a:cubicBezTo>
                  <a:close/>
                </a:path>
              </a:pathLst>
            </a:custGeom>
            <a:solidFill>
              <a:srgbClr val="000000">
                <a:alpha val="0"/>
              </a:srgbClr>
            </a:solidFill>
            <a:ln w="47625" cap="rnd">
              <a:solidFill>
                <a:schemeClr val="bg1">
                  <a:lumMod val="75000"/>
                </a:schemeClr>
              </a:solidFill>
              <a:prstDash val="solid"/>
              <a:round/>
            </a:ln>
          </p:spPr>
          <p:txBody>
            <a:bodyPr/>
            <a:lstStyle/>
            <a:p>
              <a:endParaRPr lang="el-GR" sz="1200" dirty="0"/>
            </a:p>
          </p:txBody>
        </p:sp>
        <p:sp>
          <p:nvSpPr>
            <p:cNvPr id="25" name="TextBox 25"/>
            <p:cNvSpPr txBox="1"/>
            <p:nvPr/>
          </p:nvSpPr>
          <p:spPr>
            <a:xfrm>
              <a:off x="0" y="-47625"/>
              <a:ext cx="285405" cy="333030"/>
            </a:xfrm>
            <a:prstGeom prst="rect">
              <a:avLst/>
            </a:prstGeom>
          </p:spPr>
          <p:txBody>
            <a:bodyPr lIns="33867" tIns="33867" rIns="33867" bIns="33867" rtlCol="0" anchor="ctr"/>
            <a:lstStyle/>
            <a:p>
              <a:pPr algn="ctr">
                <a:lnSpc>
                  <a:spcPts val="2053"/>
                </a:lnSpc>
              </a:pPr>
              <a:endParaRPr sz="1200"/>
            </a:p>
          </p:txBody>
        </p:sp>
      </p:grpSp>
      <p:sp>
        <p:nvSpPr>
          <p:cNvPr id="26" name="AutoShape 26"/>
          <p:cNvSpPr/>
          <p:nvPr/>
        </p:nvSpPr>
        <p:spPr>
          <a:xfrm>
            <a:off x="3395770" y="3584343"/>
            <a:ext cx="266097" cy="0"/>
          </a:xfrm>
          <a:prstGeom prst="line">
            <a:avLst/>
          </a:prstGeom>
          <a:ln w="47625" cap="flat">
            <a:solidFill>
              <a:schemeClr val="bg1">
                <a:lumMod val="75000"/>
              </a:schemeClr>
            </a:solidFill>
            <a:prstDash val="sysDash"/>
            <a:headEnd type="none" w="sm" len="sm"/>
            <a:tailEnd type="none" w="sm" len="sm"/>
          </a:ln>
        </p:spPr>
        <p:txBody>
          <a:bodyPr/>
          <a:lstStyle/>
          <a:p>
            <a:endParaRPr lang="el-GR" sz="1200"/>
          </a:p>
        </p:txBody>
      </p:sp>
      <p:sp>
        <p:nvSpPr>
          <p:cNvPr id="27" name="AutoShape 27"/>
          <p:cNvSpPr/>
          <p:nvPr/>
        </p:nvSpPr>
        <p:spPr>
          <a:xfrm>
            <a:off x="8311376" y="1765912"/>
            <a:ext cx="266097" cy="0"/>
          </a:xfrm>
          <a:prstGeom prst="line">
            <a:avLst/>
          </a:prstGeom>
          <a:ln w="47625" cap="flat">
            <a:solidFill>
              <a:schemeClr val="bg1">
                <a:lumMod val="75000"/>
              </a:schemeClr>
            </a:solidFill>
            <a:prstDash val="sysDash"/>
            <a:headEnd type="none" w="sm" len="sm"/>
            <a:tailEnd type="none" w="sm" len="sm"/>
          </a:ln>
        </p:spPr>
        <p:txBody>
          <a:bodyPr/>
          <a:lstStyle/>
          <a:p>
            <a:endParaRPr lang="el-GR" sz="1200"/>
          </a:p>
        </p:txBody>
      </p:sp>
      <p:sp>
        <p:nvSpPr>
          <p:cNvPr id="28" name="AutoShape 28"/>
          <p:cNvSpPr/>
          <p:nvPr/>
        </p:nvSpPr>
        <p:spPr>
          <a:xfrm>
            <a:off x="8279312" y="5534396"/>
            <a:ext cx="266097" cy="0"/>
          </a:xfrm>
          <a:prstGeom prst="line">
            <a:avLst/>
          </a:prstGeom>
          <a:ln w="47625" cap="flat">
            <a:solidFill>
              <a:schemeClr val="bg1">
                <a:lumMod val="75000"/>
              </a:schemeClr>
            </a:solidFill>
            <a:prstDash val="sysDash"/>
            <a:headEnd type="none" w="sm" len="sm"/>
            <a:tailEnd type="none" w="sm" len="sm"/>
          </a:ln>
        </p:spPr>
        <p:txBody>
          <a:bodyPr/>
          <a:lstStyle/>
          <a:p>
            <a:endParaRPr lang="el-GR" sz="1200"/>
          </a:p>
        </p:txBody>
      </p:sp>
      <p:sp>
        <p:nvSpPr>
          <p:cNvPr id="31" name="Freeform 31"/>
          <p:cNvSpPr/>
          <p:nvPr/>
        </p:nvSpPr>
        <p:spPr>
          <a:xfrm>
            <a:off x="636721" y="3356676"/>
            <a:ext cx="2438675" cy="904589"/>
          </a:xfrm>
          <a:custGeom>
            <a:avLst/>
            <a:gdLst/>
            <a:ahLst/>
            <a:cxnLst/>
            <a:rect l="l" t="t" r="r" b="b"/>
            <a:pathLst>
              <a:path w="3864130" h="1402367">
                <a:moveTo>
                  <a:pt x="0" y="0"/>
                </a:moveTo>
                <a:lnTo>
                  <a:pt x="3864130" y="0"/>
                </a:lnTo>
                <a:lnTo>
                  <a:pt x="3864130" y="1402366"/>
                </a:lnTo>
                <a:lnTo>
                  <a:pt x="0" y="1402366"/>
                </a:lnTo>
                <a:lnTo>
                  <a:pt x="0" y="0"/>
                </a:lnTo>
                <a:close/>
              </a:path>
            </a:pathLst>
          </a:custGeom>
          <a:blipFill>
            <a:blip r:embed="rId4"/>
            <a:stretch>
              <a:fillRect/>
            </a:stretch>
          </a:blipFill>
        </p:spPr>
        <p:txBody>
          <a:bodyPr/>
          <a:lstStyle/>
          <a:p>
            <a:endParaRPr lang="el-GR" sz="1200"/>
          </a:p>
        </p:txBody>
      </p:sp>
      <p:sp>
        <p:nvSpPr>
          <p:cNvPr id="32" name="Freeform 32"/>
          <p:cNvSpPr/>
          <p:nvPr/>
        </p:nvSpPr>
        <p:spPr>
          <a:xfrm>
            <a:off x="3865268" y="3303246"/>
            <a:ext cx="482616" cy="484433"/>
          </a:xfrm>
          <a:custGeom>
            <a:avLst/>
            <a:gdLst/>
            <a:ahLst/>
            <a:cxnLst/>
            <a:rect l="l" t="t" r="r" b="b"/>
            <a:pathLst>
              <a:path w="723924" h="726649">
                <a:moveTo>
                  <a:pt x="0" y="0"/>
                </a:moveTo>
                <a:lnTo>
                  <a:pt x="723923" y="0"/>
                </a:lnTo>
                <a:lnTo>
                  <a:pt x="723923" y="726649"/>
                </a:lnTo>
                <a:lnTo>
                  <a:pt x="0" y="7266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l-GR" sz="1200"/>
          </a:p>
        </p:txBody>
      </p:sp>
      <p:sp>
        <p:nvSpPr>
          <p:cNvPr id="33" name="Freeform 33"/>
          <p:cNvSpPr/>
          <p:nvPr/>
        </p:nvSpPr>
        <p:spPr>
          <a:xfrm>
            <a:off x="7604589" y="5278390"/>
            <a:ext cx="490661" cy="473711"/>
          </a:xfrm>
          <a:custGeom>
            <a:avLst/>
            <a:gdLst/>
            <a:ahLst/>
            <a:cxnLst/>
            <a:rect l="l" t="t" r="r" b="b"/>
            <a:pathLst>
              <a:path w="735991" h="710566">
                <a:moveTo>
                  <a:pt x="0" y="0"/>
                </a:moveTo>
                <a:lnTo>
                  <a:pt x="735991" y="0"/>
                </a:lnTo>
                <a:lnTo>
                  <a:pt x="735991" y="710566"/>
                </a:lnTo>
                <a:lnTo>
                  <a:pt x="0" y="7105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l-GR" sz="1200"/>
          </a:p>
        </p:txBody>
      </p:sp>
      <p:sp>
        <p:nvSpPr>
          <p:cNvPr id="34" name="TextBox 34"/>
          <p:cNvSpPr txBox="1"/>
          <p:nvPr/>
        </p:nvSpPr>
        <p:spPr>
          <a:xfrm>
            <a:off x="9494979" y="1356265"/>
            <a:ext cx="2761547" cy="269304"/>
          </a:xfrm>
          <a:prstGeom prst="rect">
            <a:avLst/>
          </a:prstGeom>
        </p:spPr>
        <p:txBody>
          <a:bodyPr lIns="0" tIns="0" rIns="0" bIns="0" rtlCol="0" anchor="t">
            <a:spAutoFit/>
          </a:bodyPr>
          <a:lstStyle/>
          <a:p>
            <a:pPr marL="0" lvl="1">
              <a:lnSpc>
                <a:spcPts val="2053"/>
              </a:lnSpc>
              <a:spcBef>
                <a:spcPct val="0"/>
              </a:spcBef>
            </a:pPr>
            <a:r>
              <a:rPr lang="en-US" b="1" dirty="0">
                <a:solidFill>
                  <a:srgbClr val="182A39"/>
                </a:solidFill>
                <a:latin typeface="Now"/>
              </a:rPr>
              <a:t>Public funding </a:t>
            </a:r>
          </a:p>
        </p:txBody>
      </p:sp>
      <p:sp>
        <p:nvSpPr>
          <p:cNvPr id="35" name="TextBox 35"/>
          <p:cNvSpPr txBox="1"/>
          <p:nvPr/>
        </p:nvSpPr>
        <p:spPr>
          <a:xfrm>
            <a:off x="1330456" y="2990959"/>
            <a:ext cx="2761547" cy="269304"/>
          </a:xfrm>
          <a:prstGeom prst="rect">
            <a:avLst/>
          </a:prstGeom>
        </p:spPr>
        <p:txBody>
          <a:bodyPr lIns="0" tIns="0" rIns="0" bIns="0" rtlCol="0" anchor="t">
            <a:spAutoFit/>
          </a:bodyPr>
          <a:lstStyle/>
          <a:p>
            <a:pPr marL="0" lvl="1">
              <a:lnSpc>
                <a:spcPts val="2053"/>
              </a:lnSpc>
              <a:spcBef>
                <a:spcPct val="0"/>
              </a:spcBef>
            </a:pPr>
            <a:r>
              <a:rPr lang="en-US" b="1" dirty="0">
                <a:solidFill>
                  <a:srgbClr val="182A39"/>
                </a:solidFill>
                <a:latin typeface="Now"/>
              </a:rPr>
              <a:t>Coordinator</a:t>
            </a:r>
            <a:r>
              <a:rPr lang="en-US" sz="1466" dirty="0">
                <a:solidFill>
                  <a:srgbClr val="182A39"/>
                </a:solidFill>
                <a:latin typeface="Barlow Semi-Bold"/>
              </a:rPr>
              <a:t> </a:t>
            </a:r>
          </a:p>
        </p:txBody>
      </p:sp>
      <p:sp>
        <p:nvSpPr>
          <p:cNvPr id="36" name="TextBox 36"/>
          <p:cNvSpPr txBox="1"/>
          <p:nvPr/>
        </p:nvSpPr>
        <p:spPr>
          <a:xfrm>
            <a:off x="8698293" y="2560072"/>
            <a:ext cx="2761547" cy="430887"/>
          </a:xfrm>
          <a:prstGeom prst="rect">
            <a:avLst/>
          </a:prstGeom>
        </p:spPr>
        <p:txBody>
          <a:bodyPr lIns="0" tIns="0" rIns="0" bIns="0" rtlCol="0" anchor="t">
            <a:spAutoFit/>
          </a:bodyPr>
          <a:lstStyle/>
          <a:p>
            <a:pPr algn="ctr">
              <a:defRPr/>
            </a:pPr>
            <a:r>
              <a:rPr lang="en-US" sz="1400" dirty="0">
                <a:solidFill>
                  <a:srgbClr val="606060"/>
                </a:solidFill>
                <a:latin typeface="Now"/>
              </a:rPr>
              <a:t>Action “Competence Centers” </a:t>
            </a:r>
          </a:p>
          <a:p>
            <a:pPr algn="ctr">
              <a:defRPr/>
            </a:pPr>
            <a:r>
              <a:rPr lang="en-US" sz="1400" dirty="0">
                <a:solidFill>
                  <a:srgbClr val="606060"/>
                </a:solidFill>
                <a:latin typeface="Now"/>
              </a:rPr>
              <a:t>Call 029ΚΕ - Α/Α ΟΠΣ 4397</a:t>
            </a:r>
          </a:p>
        </p:txBody>
      </p:sp>
      <p:sp>
        <p:nvSpPr>
          <p:cNvPr id="37" name="TextBox 37"/>
          <p:cNvSpPr txBox="1"/>
          <p:nvPr/>
        </p:nvSpPr>
        <p:spPr>
          <a:xfrm>
            <a:off x="9483670" y="4753398"/>
            <a:ext cx="2761547" cy="269304"/>
          </a:xfrm>
          <a:prstGeom prst="rect">
            <a:avLst/>
          </a:prstGeom>
        </p:spPr>
        <p:txBody>
          <a:bodyPr lIns="0" tIns="0" rIns="0" bIns="0" rtlCol="0" anchor="t">
            <a:spAutoFit/>
          </a:bodyPr>
          <a:lstStyle/>
          <a:p>
            <a:pPr marL="0" lvl="1">
              <a:lnSpc>
                <a:spcPts val="2053"/>
              </a:lnSpc>
              <a:spcBef>
                <a:spcPct val="0"/>
              </a:spcBef>
            </a:pPr>
            <a:r>
              <a:rPr lang="en-US" b="1" dirty="0">
                <a:solidFill>
                  <a:srgbClr val="182A39"/>
                </a:solidFill>
                <a:latin typeface="Now"/>
              </a:rPr>
              <a:t>Private funding </a:t>
            </a:r>
          </a:p>
        </p:txBody>
      </p:sp>
      <p:sp>
        <p:nvSpPr>
          <p:cNvPr id="38" name="TextBox 38"/>
          <p:cNvSpPr txBox="1"/>
          <p:nvPr/>
        </p:nvSpPr>
        <p:spPr>
          <a:xfrm>
            <a:off x="8819682" y="5197503"/>
            <a:ext cx="2761547" cy="800604"/>
          </a:xfrm>
          <a:prstGeom prst="rect">
            <a:avLst/>
          </a:prstGeom>
        </p:spPr>
        <p:txBody>
          <a:bodyPr lIns="0" tIns="0" rIns="0" bIns="0" rtlCol="0" anchor="t">
            <a:spAutoFit/>
          </a:bodyPr>
          <a:lstStyle/>
          <a:p>
            <a:pPr algn="just">
              <a:lnSpc>
                <a:spcPts val="1599"/>
              </a:lnSpc>
              <a:spcBef>
                <a:spcPct val="0"/>
              </a:spcBef>
            </a:pPr>
            <a:r>
              <a:rPr lang="en-US" sz="1400" dirty="0">
                <a:solidFill>
                  <a:srgbClr val="606060"/>
                </a:solidFill>
                <a:latin typeface="Now"/>
              </a:rPr>
              <a:t>Network of Partners – Universities, Research Institutions, Industry, Large Companies, SMEs</a:t>
            </a:r>
          </a:p>
          <a:p>
            <a:pPr algn="just">
              <a:lnSpc>
                <a:spcPts val="1599"/>
              </a:lnSpc>
              <a:spcBef>
                <a:spcPct val="0"/>
              </a:spcBef>
            </a:pPr>
            <a:r>
              <a:rPr lang="en-US" sz="1066" spc="55" dirty="0">
                <a:latin typeface="Barlow SemiCondensed"/>
              </a:rPr>
              <a:t>.</a:t>
            </a:r>
          </a:p>
        </p:txBody>
      </p:sp>
      <p:pic>
        <p:nvPicPr>
          <p:cNvPr id="40" name="Picture 5">
            <a:extLst>
              <a:ext uri="{FF2B5EF4-FFF2-40B4-BE49-F238E27FC236}">
                <a16:creationId xmlns:a16="http://schemas.microsoft.com/office/drawing/2014/main" id="{6207381B-DAD6-5E16-E21E-8EE9F9877891}"/>
              </a:ext>
            </a:extLst>
          </p:cNvPr>
          <p:cNvPicPr>
            <a:picLocks noChangeAspect="1"/>
          </p:cNvPicPr>
          <p:nvPr/>
        </p:nvPicPr>
        <p:blipFill>
          <a:blip r:embed="rId9"/>
          <a:stretch/>
        </p:blipFill>
        <p:spPr bwMode="auto">
          <a:xfrm>
            <a:off x="9309594" y="1733038"/>
            <a:ext cx="1566159" cy="674678"/>
          </a:xfrm>
          <a:prstGeom prst="rect">
            <a:avLst/>
          </a:prstGeom>
        </p:spPr>
      </p:pic>
      <p:sp>
        <p:nvSpPr>
          <p:cNvPr id="42" name="TextBox 5">
            <a:extLst>
              <a:ext uri="{FF2B5EF4-FFF2-40B4-BE49-F238E27FC236}">
                <a16:creationId xmlns:a16="http://schemas.microsoft.com/office/drawing/2014/main" id="{66DB078B-4B7E-6FEA-7B42-40670F47F811}"/>
              </a:ext>
            </a:extLst>
          </p:cNvPr>
          <p:cNvSpPr txBox="1"/>
          <p:nvPr/>
        </p:nvSpPr>
        <p:spPr>
          <a:xfrm>
            <a:off x="650315" y="718328"/>
            <a:ext cx="3552326" cy="291105"/>
          </a:xfrm>
          <a:prstGeom prst="rect">
            <a:avLst/>
          </a:prstGeom>
        </p:spPr>
        <p:txBody>
          <a:bodyPr wrap="square" lIns="0" tIns="0" rIns="0" bIns="0" rtlCol="0" anchor="t">
            <a:spAutoFit/>
          </a:bodyPr>
          <a:lstStyle/>
          <a:p>
            <a:pPr>
              <a:lnSpc>
                <a:spcPts val="1919"/>
              </a:lnSpc>
            </a:pPr>
            <a:r>
              <a:rPr lang="en-US" sz="3200" dirty="0">
                <a:solidFill>
                  <a:srgbClr val="1D1D1F"/>
                </a:solidFill>
                <a:latin typeface="Now Heavy"/>
              </a:rPr>
              <a:t>How it all started </a:t>
            </a:r>
          </a:p>
        </p:txBody>
      </p:sp>
      <p:sp>
        <p:nvSpPr>
          <p:cNvPr id="43" name="AutoShape 26">
            <a:extLst>
              <a:ext uri="{FF2B5EF4-FFF2-40B4-BE49-F238E27FC236}">
                <a16:creationId xmlns:a16="http://schemas.microsoft.com/office/drawing/2014/main" id="{6A304BAD-90DE-263D-1CC5-5CD1C008634E}"/>
              </a:ext>
            </a:extLst>
          </p:cNvPr>
          <p:cNvSpPr/>
          <p:nvPr/>
        </p:nvSpPr>
        <p:spPr>
          <a:xfrm>
            <a:off x="4457964" y="3605206"/>
            <a:ext cx="266097" cy="0"/>
          </a:xfrm>
          <a:prstGeom prst="line">
            <a:avLst/>
          </a:prstGeom>
          <a:ln w="47625" cap="flat">
            <a:solidFill>
              <a:schemeClr val="bg1">
                <a:lumMod val="75000"/>
              </a:schemeClr>
            </a:solidFill>
            <a:prstDash val="sysDash"/>
            <a:headEnd type="none" w="sm" len="sm"/>
            <a:tailEnd type="none" w="sm" len="sm"/>
          </a:ln>
        </p:spPr>
        <p:txBody>
          <a:bodyPr/>
          <a:lstStyle/>
          <a:p>
            <a:endParaRPr lang="el-GR" sz="1200"/>
          </a:p>
        </p:txBody>
      </p:sp>
      <p:pic>
        <p:nvPicPr>
          <p:cNvPr id="44" name="Picture 3">
            <a:extLst>
              <a:ext uri="{FF2B5EF4-FFF2-40B4-BE49-F238E27FC236}">
                <a16:creationId xmlns:a16="http://schemas.microsoft.com/office/drawing/2014/main" id="{C21ADEC2-6452-B0E1-A1F9-100D1103F5FA}"/>
              </a:ext>
            </a:extLst>
          </p:cNvPr>
          <p:cNvPicPr>
            <a:picLocks noChangeAspect="1"/>
          </p:cNvPicPr>
          <p:nvPr/>
        </p:nvPicPr>
        <p:blipFill>
          <a:blip r:embed="rId10"/>
          <a:stretch/>
        </p:blipFill>
        <p:spPr bwMode="auto">
          <a:xfrm>
            <a:off x="4881867" y="3428071"/>
            <a:ext cx="2463224" cy="561944"/>
          </a:xfrm>
          <a:prstGeom prst="rect">
            <a:avLst/>
          </a:prstGeom>
        </p:spPr>
      </p:pic>
      <p:grpSp>
        <p:nvGrpSpPr>
          <p:cNvPr id="45" name="Group 23">
            <a:extLst>
              <a:ext uri="{FF2B5EF4-FFF2-40B4-BE49-F238E27FC236}">
                <a16:creationId xmlns:a16="http://schemas.microsoft.com/office/drawing/2014/main" id="{72A36671-FBD2-C9BD-BBD4-652FEE2B34EE}"/>
              </a:ext>
            </a:extLst>
          </p:cNvPr>
          <p:cNvGrpSpPr/>
          <p:nvPr/>
        </p:nvGrpSpPr>
        <p:grpSpPr>
          <a:xfrm>
            <a:off x="7458673" y="5167682"/>
            <a:ext cx="722431" cy="722431"/>
            <a:chOff x="0" y="0"/>
            <a:chExt cx="285405" cy="285405"/>
          </a:xfrm>
        </p:grpSpPr>
        <p:sp>
          <p:nvSpPr>
            <p:cNvPr id="46" name="Freeform 24">
              <a:extLst>
                <a:ext uri="{FF2B5EF4-FFF2-40B4-BE49-F238E27FC236}">
                  <a16:creationId xmlns:a16="http://schemas.microsoft.com/office/drawing/2014/main" id="{2ED53B0C-1EF8-60DD-FB2A-8B76060928A7}"/>
                </a:ext>
              </a:extLst>
            </p:cNvPr>
            <p:cNvSpPr/>
            <p:nvPr/>
          </p:nvSpPr>
          <p:spPr>
            <a:xfrm>
              <a:off x="0" y="0"/>
              <a:ext cx="285405" cy="285405"/>
            </a:xfrm>
            <a:custGeom>
              <a:avLst/>
              <a:gdLst/>
              <a:ahLst/>
              <a:cxnLst/>
              <a:rect l="l" t="t" r="r" b="b"/>
              <a:pathLst>
                <a:path w="285405" h="285405">
                  <a:moveTo>
                    <a:pt x="142702" y="0"/>
                  </a:moveTo>
                  <a:lnTo>
                    <a:pt x="142702" y="0"/>
                  </a:lnTo>
                  <a:cubicBezTo>
                    <a:pt x="221515" y="0"/>
                    <a:pt x="285405" y="63890"/>
                    <a:pt x="285405" y="142702"/>
                  </a:cubicBezTo>
                  <a:lnTo>
                    <a:pt x="285405" y="142702"/>
                  </a:lnTo>
                  <a:cubicBezTo>
                    <a:pt x="285405" y="221515"/>
                    <a:pt x="221515" y="285405"/>
                    <a:pt x="142702" y="285405"/>
                  </a:cubicBezTo>
                  <a:lnTo>
                    <a:pt x="142702" y="285405"/>
                  </a:lnTo>
                  <a:cubicBezTo>
                    <a:pt x="63890" y="285405"/>
                    <a:pt x="0" y="221515"/>
                    <a:pt x="0" y="142702"/>
                  </a:cubicBezTo>
                  <a:lnTo>
                    <a:pt x="0" y="142702"/>
                  </a:lnTo>
                  <a:cubicBezTo>
                    <a:pt x="0" y="63890"/>
                    <a:pt x="63890" y="0"/>
                    <a:pt x="142702" y="0"/>
                  </a:cubicBezTo>
                  <a:close/>
                </a:path>
              </a:pathLst>
            </a:custGeom>
            <a:solidFill>
              <a:srgbClr val="000000">
                <a:alpha val="0"/>
              </a:srgbClr>
            </a:solidFill>
            <a:ln w="47625" cap="rnd">
              <a:solidFill>
                <a:schemeClr val="bg1">
                  <a:lumMod val="75000"/>
                </a:schemeClr>
              </a:solidFill>
              <a:prstDash val="solid"/>
              <a:round/>
            </a:ln>
          </p:spPr>
          <p:txBody>
            <a:bodyPr/>
            <a:lstStyle/>
            <a:p>
              <a:endParaRPr lang="el-GR" sz="1200"/>
            </a:p>
          </p:txBody>
        </p:sp>
        <p:sp>
          <p:nvSpPr>
            <p:cNvPr id="47" name="TextBox 25">
              <a:extLst>
                <a:ext uri="{FF2B5EF4-FFF2-40B4-BE49-F238E27FC236}">
                  <a16:creationId xmlns:a16="http://schemas.microsoft.com/office/drawing/2014/main" id="{E2FE0D2A-D7B2-B85F-D69B-2BE5016667D6}"/>
                </a:ext>
              </a:extLst>
            </p:cNvPr>
            <p:cNvSpPr txBox="1"/>
            <p:nvPr/>
          </p:nvSpPr>
          <p:spPr>
            <a:xfrm>
              <a:off x="0" y="-47625"/>
              <a:ext cx="285405" cy="333030"/>
            </a:xfrm>
            <a:prstGeom prst="rect">
              <a:avLst/>
            </a:prstGeom>
          </p:spPr>
          <p:txBody>
            <a:bodyPr lIns="33867" tIns="33867" rIns="33867" bIns="33867" rtlCol="0" anchor="ctr"/>
            <a:lstStyle/>
            <a:p>
              <a:pPr algn="ctr">
                <a:lnSpc>
                  <a:spcPts val="2053"/>
                </a:lnSpc>
              </a:pPr>
              <a:endParaRPr sz="1200"/>
            </a:p>
          </p:txBody>
        </p:sp>
      </p:grpSp>
      <p:pic>
        <p:nvPicPr>
          <p:cNvPr id="19" name="Picture 3">
            <a:extLst>
              <a:ext uri="{FF2B5EF4-FFF2-40B4-BE49-F238E27FC236}">
                <a16:creationId xmlns:a16="http://schemas.microsoft.com/office/drawing/2014/main" id="{4761DF82-3345-A61D-7C29-3DDDB84D02D5}"/>
              </a:ext>
            </a:extLst>
          </p:cNvPr>
          <p:cNvPicPr>
            <a:picLocks noChangeAspect="1"/>
          </p:cNvPicPr>
          <p:nvPr/>
        </p:nvPicPr>
        <p:blipFill>
          <a:blip r:embed="rId10"/>
          <a:stretch/>
        </p:blipFill>
        <p:spPr bwMode="auto">
          <a:xfrm>
            <a:off x="10200456" y="114480"/>
            <a:ext cx="1779873" cy="406049"/>
          </a:xfrm>
          <a:prstGeom prst="rect">
            <a:avLst/>
          </a:prstGeom>
        </p:spPr>
      </p:pic>
      <p:sp>
        <p:nvSpPr>
          <p:cNvPr id="20" name="Θέση υποσέλιδου 19">
            <a:extLst>
              <a:ext uri="{FF2B5EF4-FFF2-40B4-BE49-F238E27FC236}">
                <a16:creationId xmlns:a16="http://schemas.microsoft.com/office/drawing/2014/main" id="{BE6F9801-A40D-1FFA-E06E-7B2C905E839B}"/>
              </a:ext>
            </a:extLst>
          </p:cNvPr>
          <p:cNvSpPr>
            <a:spLocks noGrp="1"/>
          </p:cNvSpPr>
          <p:nvPr>
            <p:ph type="ftr" sz="quarter" idx="11"/>
          </p:nvPr>
        </p:nvSpPr>
        <p:spPr>
          <a:xfrm>
            <a:off x="3540257" y="6381416"/>
            <a:ext cx="4114800" cy="365125"/>
          </a:xfrm>
        </p:spPr>
        <p:txBody>
          <a:bodyPr/>
          <a:lstStyle/>
          <a:p>
            <a:pPr algn="l">
              <a:defRPr/>
            </a:pPr>
            <a:r>
              <a:rPr lang="en-US" dirty="0"/>
              <a:t>p-NET Emerging Networks &amp; Applications, May 2024</a:t>
            </a:r>
          </a:p>
        </p:txBody>
      </p:sp>
      <p:cxnSp>
        <p:nvCxnSpPr>
          <p:cNvPr id="39" name="Ευθεία γραμμή σύνδεσης 38">
            <a:extLst>
              <a:ext uri="{FF2B5EF4-FFF2-40B4-BE49-F238E27FC236}">
                <a16:creationId xmlns:a16="http://schemas.microsoft.com/office/drawing/2014/main" id="{26B146ED-0C90-B5F8-46DA-B048D42F270A}"/>
              </a:ext>
            </a:extLst>
          </p:cNvPr>
          <p:cNvCxnSpPr/>
          <p:nvPr/>
        </p:nvCxnSpPr>
        <p:spPr>
          <a:xfrm>
            <a:off x="685800" y="970631"/>
            <a:ext cx="4474096"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75" y="3092245"/>
            <a:ext cx="12192000" cy="3835400"/>
            <a:chOff x="0" y="0"/>
            <a:chExt cx="5433977" cy="2036695"/>
          </a:xfrm>
        </p:grpSpPr>
        <p:sp>
          <p:nvSpPr>
            <p:cNvPr id="3" name="Freeform 3"/>
            <p:cNvSpPr/>
            <p:nvPr/>
          </p:nvSpPr>
          <p:spPr>
            <a:xfrm>
              <a:off x="0" y="0"/>
              <a:ext cx="5433977" cy="2036695"/>
            </a:xfrm>
            <a:custGeom>
              <a:avLst/>
              <a:gdLst/>
              <a:ahLst/>
              <a:cxnLst/>
              <a:rect l="l" t="t" r="r" b="b"/>
              <a:pathLst>
                <a:path w="5433977" h="2036695">
                  <a:moveTo>
                    <a:pt x="0" y="0"/>
                  </a:moveTo>
                  <a:lnTo>
                    <a:pt x="5433977" y="0"/>
                  </a:lnTo>
                  <a:lnTo>
                    <a:pt x="5433977" y="2036695"/>
                  </a:lnTo>
                  <a:lnTo>
                    <a:pt x="0" y="2036695"/>
                  </a:lnTo>
                  <a:close/>
                </a:path>
              </a:pathLst>
            </a:custGeom>
            <a:solidFill>
              <a:srgbClr val="FF914D"/>
            </a:solidFill>
          </p:spPr>
          <p:txBody>
            <a:bodyPr/>
            <a:lstStyle/>
            <a:p>
              <a:endParaRPr lang="el-GR" sz="1200"/>
            </a:p>
          </p:txBody>
        </p:sp>
        <p:sp>
          <p:nvSpPr>
            <p:cNvPr id="4" name="TextBox 4"/>
            <p:cNvSpPr txBox="1"/>
            <p:nvPr/>
          </p:nvSpPr>
          <p:spPr>
            <a:xfrm>
              <a:off x="0" y="-38100"/>
              <a:ext cx="5433977" cy="2074795"/>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a:off x="175724" y="685801"/>
            <a:ext cx="5473493" cy="4775199"/>
          </a:xfrm>
          <a:custGeom>
            <a:avLst/>
            <a:gdLst/>
            <a:ahLst/>
            <a:cxnLst/>
            <a:rect l="l" t="t" r="r" b="b"/>
            <a:pathLst>
              <a:path w="8368432" h="7296048">
                <a:moveTo>
                  <a:pt x="0" y="0"/>
                </a:moveTo>
                <a:lnTo>
                  <a:pt x="8368431" y="0"/>
                </a:lnTo>
                <a:lnTo>
                  <a:pt x="8368431" y="7296048"/>
                </a:lnTo>
                <a:lnTo>
                  <a:pt x="0" y="7296048"/>
                </a:lnTo>
                <a:lnTo>
                  <a:pt x="0" y="0"/>
                </a:lnTo>
                <a:close/>
              </a:path>
            </a:pathLst>
          </a:custGeom>
          <a:blipFill>
            <a:blip r:embed="rId2"/>
            <a:stretch>
              <a:fillRect l="-8933" t="-5339" r="-8933"/>
            </a:stretch>
          </a:blipFill>
        </p:spPr>
        <p:txBody>
          <a:bodyPr/>
          <a:lstStyle/>
          <a:p>
            <a:endParaRPr lang="el-GR" sz="1200"/>
          </a:p>
        </p:txBody>
      </p:sp>
      <p:sp>
        <p:nvSpPr>
          <p:cNvPr id="6" name="Freeform 6"/>
          <p:cNvSpPr/>
          <p:nvPr/>
        </p:nvSpPr>
        <p:spPr>
          <a:xfrm>
            <a:off x="5951462" y="685801"/>
            <a:ext cx="6037009" cy="4775199"/>
          </a:xfrm>
          <a:custGeom>
            <a:avLst/>
            <a:gdLst/>
            <a:ahLst/>
            <a:cxnLst/>
            <a:rect l="l" t="t" r="r" b="b"/>
            <a:pathLst>
              <a:path w="9203587" h="7296048">
                <a:moveTo>
                  <a:pt x="0" y="0"/>
                </a:moveTo>
                <a:lnTo>
                  <a:pt x="9203587" y="0"/>
                </a:lnTo>
                <a:lnTo>
                  <a:pt x="9203587" y="7296048"/>
                </a:lnTo>
                <a:lnTo>
                  <a:pt x="0" y="7296048"/>
                </a:lnTo>
                <a:lnTo>
                  <a:pt x="0" y="0"/>
                </a:lnTo>
                <a:close/>
              </a:path>
            </a:pathLst>
          </a:custGeom>
          <a:blipFill>
            <a:blip r:embed="rId3"/>
            <a:stretch>
              <a:fillRect t="-15677" b="-10467"/>
            </a:stretch>
          </a:blipFill>
        </p:spPr>
        <p:txBody>
          <a:bodyPr/>
          <a:lstStyle/>
          <a:p>
            <a:endParaRPr lang="el-GR" sz="1200"/>
          </a:p>
        </p:txBody>
      </p:sp>
      <p:sp>
        <p:nvSpPr>
          <p:cNvPr id="7" name="TextBox 7"/>
          <p:cNvSpPr txBox="1"/>
          <p:nvPr/>
        </p:nvSpPr>
        <p:spPr>
          <a:xfrm>
            <a:off x="5956378" y="5664200"/>
            <a:ext cx="4928321" cy="872034"/>
          </a:xfrm>
          <a:prstGeom prst="rect">
            <a:avLst/>
          </a:prstGeom>
        </p:spPr>
        <p:txBody>
          <a:bodyPr lIns="0" tIns="0" rIns="0" bIns="0" rtlCol="0" anchor="t">
            <a:spAutoFit/>
          </a:bodyPr>
          <a:lstStyle/>
          <a:p>
            <a:pPr>
              <a:lnSpc>
                <a:spcPts val="1680"/>
              </a:lnSpc>
            </a:pPr>
            <a:r>
              <a:rPr lang="en-US" sz="1600" dirty="0">
                <a:solidFill>
                  <a:srgbClr val="393636"/>
                </a:solidFill>
                <a:latin typeface="Calibri" panose="020F0502020204030204" pitchFamily="34" charset="0"/>
                <a:ea typeface="Calibri" panose="020F0502020204030204" pitchFamily="34" charset="0"/>
                <a:cs typeface="Calibri" panose="020F0502020204030204" pitchFamily="34" charset="0"/>
              </a:rPr>
              <a:t>A Memorandum of cooperation has been signed with the </a:t>
            </a:r>
            <a:r>
              <a:rPr lang="en-US" sz="1600" dirty="0">
                <a:solidFill>
                  <a:srgbClr val="4A4640"/>
                </a:solidFill>
                <a:latin typeface="Calibri" panose="020F0502020204030204" pitchFamily="34" charset="0"/>
                <a:ea typeface="Calibri" panose="020F0502020204030204" pitchFamily="34" charset="0"/>
                <a:cs typeface="Calibri" panose="020F0502020204030204" pitchFamily="34" charset="0"/>
              </a:rPr>
              <a:t>Federation</a:t>
            </a:r>
            <a:r>
              <a:rPr lang="en-US" sz="1600" dirty="0">
                <a:solidFill>
                  <a:srgbClr val="393636"/>
                </a:solidFill>
                <a:latin typeface="Calibri" panose="020F0502020204030204" pitchFamily="34" charset="0"/>
                <a:ea typeface="Calibri" panose="020F0502020204030204" pitchFamily="34" charset="0"/>
                <a:cs typeface="Calibri" panose="020F0502020204030204" pitchFamily="34" charset="0"/>
              </a:rPr>
              <a:t> of Enterprises &amp; Industries of the Peloponnese and </a:t>
            </a:r>
            <a:r>
              <a:rPr lang="en-US" sz="1600" dirty="0">
                <a:solidFill>
                  <a:srgbClr val="4A4640"/>
                </a:solidFill>
                <a:latin typeface="Calibri" panose="020F0502020204030204" pitchFamily="34" charset="0"/>
                <a:ea typeface="Calibri" panose="020F0502020204030204" pitchFamily="34" charset="0"/>
                <a:cs typeface="Calibri" panose="020F0502020204030204" pitchFamily="34" charset="0"/>
              </a:rPr>
              <a:t>Western</a:t>
            </a:r>
            <a:r>
              <a:rPr lang="en-US" sz="1600" dirty="0">
                <a:solidFill>
                  <a:srgbClr val="393636"/>
                </a:solidFill>
                <a:latin typeface="Calibri" panose="020F0502020204030204" pitchFamily="34" charset="0"/>
                <a:ea typeface="Calibri" panose="020F0502020204030204" pitchFamily="34" charset="0"/>
                <a:cs typeface="Calibri" panose="020F0502020204030204" pitchFamily="34" charset="0"/>
              </a:rPr>
              <a:t> Greece (</a:t>
            </a:r>
            <a:r>
              <a:rPr lang="en-US" sz="1600" dirty="0" err="1">
                <a:solidFill>
                  <a:srgbClr val="393636"/>
                </a:solidFill>
                <a:latin typeface="Calibri" panose="020F0502020204030204" pitchFamily="34" charset="0"/>
                <a:ea typeface="Calibri" panose="020F0502020204030204" pitchFamily="34" charset="0"/>
                <a:cs typeface="Calibri" panose="020F0502020204030204" pitchFamily="34" charset="0"/>
              </a:rPr>
              <a:t>Σύνδεσμος</a:t>
            </a:r>
            <a:r>
              <a:rPr lang="en-US" sz="1600" dirty="0">
                <a:solidFill>
                  <a:srgbClr val="393636"/>
                </a:solidFill>
                <a:latin typeface="Calibri" panose="020F0502020204030204" pitchFamily="34" charset="0"/>
                <a:ea typeface="Calibri" panose="020F0502020204030204" pitchFamily="34" charset="0"/>
                <a:cs typeface="Calibri" panose="020F0502020204030204" pitchFamily="34" charset="0"/>
              </a:rPr>
              <a:t> Επ</a:t>
            </a:r>
            <a:r>
              <a:rPr lang="en-US" sz="1600" dirty="0" err="1">
                <a:solidFill>
                  <a:srgbClr val="393636"/>
                </a:solidFill>
                <a:latin typeface="Calibri" panose="020F0502020204030204" pitchFamily="34" charset="0"/>
                <a:ea typeface="Calibri" panose="020F0502020204030204" pitchFamily="34" charset="0"/>
                <a:cs typeface="Calibri" panose="020F0502020204030204" pitchFamily="34" charset="0"/>
              </a:rPr>
              <a:t>ιχειρήσεων</a:t>
            </a:r>
            <a:r>
              <a:rPr lang="en-US" sz="1600" dirty="0">
                <a:solidFill>
                  <a:srgbClr val="393636"/>
                </a:solidFill>
                <a:latin typeface="Calibri" panose="020F0502020204030204" pitchFamily="34" charset="0"/>
                <a:ea typeface="Calibri" panose="020F0502020204030204" pitchFamily="34" charset="0"/>
                <a:cs typeface="Calibri" panose="020F0502020204030204" pitchFamily="34" charset="0"/>
              </a:rPr>
              <a:t> και </a:t>
            </a:r>
            <a:r>
              <a:rPr lang="en-US" sz="1600" dirty="0" err="1">
                <a:solidFill>
                  <a:srgbClr val="393636"/>
                </a:solidFill>
                <a:latin typeface="Calibri" panose="020F0502020204030204" pitchFamily="34" charset="0"/>
                <a:ea typeface="Calibri" panose="020F0502020204030204" pitchFamily="34" charset="0"/>
                <a:cs typeface="Calibri" panose="020F0502020204030204" pitchFamily="34" charset="0"/>
              </a:rPr>
              <a:t>Βιομηχ</a:t>
            </a:r>
            <a:r>
              <a:rPr lang="en-US" sz="1600" dirty="0">
                <a:solidFill>
                  <a:srgbClr val="393636"/>
                </a:solidFill>
                <a:latin typeface="Calibri" panose="020F0502020204030204" pitchFamily="34" charset="0"/>
                <a:ea typeface="Calibri" panose="020F0502020204030204" pitchFamily="34" charset="0"/>
                <a:cs typeface="Calibri" panose="020F0502020204030204" pitchFamily="34" charset="0"/>
              </a:rPr>
              <a:t>ανιών Πελοποννήσου &amp; Δυτικής Ελλάδος). </a:t>
            </a:r>
          </a:p>
        </p:txBody>
      </p:sp>
      <p:sp>
        <p:nvSpPr>
          <p:cNvPr id="8" name="TextBox 8"/>
          <p:cNvSpPr txBox="1"/>
          <p:nvPr/>
        </p:nvSpPr>
        <p:spPr>
          <a:xfrm>
            <a:off x="175724" y="5758343"/>
            <a:ext cx="5489197" cy="654025"/>
          </a:xfrm>
          <a:prstGeom prst="rect">
            <a:avLst/>
          </a:prstGeom>
        </p:spPr>
        <p:txBody>
          <a:bodyPr lIns="0" tIns="0" rIns="0" bIns="0" rtlCol="0" anchor="t">
            <a:spAutoFit/>
          </a:bodyPr>
          <a:lstStyle/>
          <a:p>
            <a:pPr>
              <a:lnSpc>
                <a:spcPts val="1680"/>
              </a:lnSpc>
            </a:pPr>
            <a:r>
              <a:rPr lang="en-US" sz="1600" dirty="0">
                <a:solidFill>
                  <a:srgbClr val="4A4640"/>
                </a:solidFill>
              </a:rPr>
              <a:t>Co-operation with Region of Western Greece in submission of EU funded projects and in implementing an EU funded project entitled METACITIES</a:t>
            </a:r>
            <a:r>
              <a:rPr lang="en-US" sz="1333" dirty="0">
                <a:solidFill>
                  <a:srgbClr val="393636"/>
                </a:solidFill>
                <a:latin typeface="Now"/>
              </a:rPr>
              <a:t>. </a:t>
            </a:r>
          </a:p>
        </p:txBody>
      </p:sp>
      <p:sp>
        <p:nvSpPr>
          <p:cNvPr id="9" name="Rectangle 12">
            <a:extLst>
              <a:ext uri="{FF2B5EF4-FFF2-40B4-BE49-F238E27FC236}">
                <a16:creationId xmlns:a16="http://schemas.microsoft.com/office/drawing/2014/main" id="{D392B8F4-66E3-CFAE-7A43-C20956BC2154}"/>
              </a:ext>
            </a:extLst>
          </p:cNvPr>
          <p:cNvSpPr/>
          <p:nvPr/>
        </p:nvSpPr>
        <p:spPr bwMode="auto">
          <a:xfrm>
            <a:off x="345768" y="2113"/>
            <a:ext cx="6576731" cy="584775"/>
          </a:xfrm>
          <a:prstGeom prst="rect">
            <a:avLst/>
          </a:prstGeom>
        </p:spPr>
        <p:txBody>
          <a:bodyPr wrap="square">
            <a:spAutoFit/>
          </a:bodyPr>
          <a:lstStyle/>
          <a:p>
            <a:pPr>
              <a:defRPr/>
            </a:pPr>
            <a:r>
              <a:rPr lang="en-US" sz="3200" dirty="0">
                <a:latin typeface="+mj-lt"/>
                <a:ea typeface="Open Sans"/>
                <a:cs typeface="Open Sans"/>
              </a:rPr>
              <a:t>Synergies &amp; Networking </a:t>
            </a:r>
            <a:endParaRPr sz="3200" dirty="0">
              <a:latin typeface="+mj-lt"/>
            </a:endParaRPr>
          </a:p>
        </p:txBody>
      </p:sp>
      <p:cxnSp>
        <p:nvCxnSpPr>
          <p:cNvPr id="10" name="Ευθεία γραμμή σύνδεσης 9">
            <a:extLst>
              <a:ext uri="{FF2B5EF4-FFF2-40B4-BE49-F238E27FC236}">
                <a16:creationId xmlns:a16="http://schemas.microsoft.com/office/drawing/2014/main" id="{15BB5E8F-6097-9D86-11DF-ED8145AEB850}"/>
              </a:ext>
            </a:extLst>
          </p:cNvPr>
          <p:cNvCxnSpPr>
            <a:cxnSpLocks/>
          </p:cNvCxnSpPr>
          <p:nvPr/>
        </p:nvCxnSpPr>
        <p:spPr bwMode="auto">
          <a:xfrm>
            <a:off x="355600" y="545459"/>
            <a:ext cx="35560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384862"/>
            <a:ext cx="12192000" cy="4192401"/>
            <a:chOff x="0" y="0"/>
            <a:chExt cx="5433977" cy="2036695"/>
          </a:xfrm>
        </p:grpSpPr>
        <p:sp>
          <p:nvSpPr>
            <p:cNvPr id="3" name="Freeform 3"/>
            <p:cNvSpPr/>
            <p:nvPr/>
          </p:nvSpPr>
          <p:spPr>
            <a:xfrm>
              <a:off x="0" y="0"/>
              <a:ext cx="5433977" cy="2036695"/>
            </a:xfrm>
            <a:custGeom>
              <a:avLst/>
              <a:gdLst/>
              <a:ahLst/>
              <a:cxnLst/>
              <a:rect l="l" t="t" r="r" b="b"/>
              <a:pathLst>
                <a:path w="5433977" h="2036695">
                  <a:moveTo>
                    <a:pt x="0" y="0"/>
                  </a:moveTo>
                  <a:lnTo>
                    <a:pt x="5433977" y="0"/>
                  </a:lnTo>
                  <a:lnTo>
                    <a:pt x="5433977" y="2036695"/>
                  </a:lnTo>
                  <a:lnTo>
                    <a:pt x="0" y="2036695"/>
                  </a:lnTo>
                  <a:close/>
                </a:path>
              </a:pathLst>
            </a:custGeom>
            <a:solidFill>
              <a:srgbClr val="FF914D"/>
            </a:solidFill>
          </p:spPr>
          <p:txBody>
            <a:bodyPr/>
            <a:lstStyle/>
            <a:p>
              <a:endParaRPr lang="el-GR" sz="1200"/>
            </a:p>
          </p:txBody>
        </p:sp>
        <p:sp>
          <p:nvSpPr>
            <p:cNvPr id="4" name="TextBox 4"/>
            <p:cNvSpPr txBox="1"/>
            <p:nvPr/>
          </p:nvSpPr>
          <p:spPr>
            <a:xfrm>
              <a:off x="0" y="-38100"/>
              <a:ext cx="5433977" cy="2074795"/>
            </a:xfrm>
            <a:prstGeom prst="rect">
              <a:avLst/>
            </a:prstGeom>
          </p:spPr>
          <p:txBody>
            <a:bodyPr lIns="33867" tIns="33867" rIns="33867" bIns="33867" rtlCol="0" anchor="ctr"/>
            <a:lstStyle/>
            <a:p>
              <a:pPr algn="ctr">
                <a:lnSpc>
                  <a:spcPts val="1773"/>
                </a:lnSpc>
                <a:spcBef>
                  <a:spcPct val="0"/>
                </a:spcBef>
              </a:pPr>
              <a:endParaRPr sz="1200"/>
            </a:p>
          </p:txBody>
        </p:sp>
      </p:grpSp>
      <p:sp>
        <p:nvSpPr>
          <p:cNvPr id="6" name="Freeform 6"/>
          <p:cNvSpPr/>
          <p:nvPr/>
        </p:nvSpPr>
        <p:spPr>
          <a:xfrm>
            <a:off x="8314030" y="1312930"/>
            <a:ext cx="3790743" cy="3042401"/>
          </a:xfrm>
          <a:custGeom>
            <a:avLst/>
            <a:gdLst/>
            <a:ahLst/>
            <a:cxnLst/>
            <a:rect l="l" t="t" r="r" b="b"/>
            <a:pathLst>
              <a:path w="8524562" h="5224870">
                <a:moveTo>
                  <a:pt x="0" y="0"/>
                </a:moveTo>
                <a:lnTo>
                  <a:pt x="8524563" y="0"/>
                </a:lnTo>
                <a:lnTo>
                  <a:pt x="8524563" y="5224870"/>
                </a:lnTo>
                <a:lnTo>
                  <a:pt x="0" y="5224870"/>
                </a:lnTo>
                <a:lnTo>
                  <a:pt x="0" y="0"/>
                </a:lnTo>
                <a:close/>
              </a:path>
            </a:pathLst>
          </a:custGeom>
          <a:blipFill>
            <a:blip r:embed="rId2"/>
            <a:stretch>
              <a:fillRect t="-89810" b="-27727"/>
            </a:stretch>
          </a:blipFill>
        </p:spPr>
        <p:txBody>
          <a:bodyPr/>
          <a:lstStyle/>
          <a:p>
            <a:endParaRPr lang="el-GR" sz="1200"/>
          </a:p>
        </p:txBody>
      </p:sp>
      <p:sp>
        <p:nvSpPr>
          <p:cNvPr id="8" name="TextBox 8"/>
          <p:cNvSpPr txBox="1"/>
          <p:nvPr/>
        </p:nvSpPr>
        <p:spPr>
          <a:xfrm>
            <a:off x="8314031" y="4743816"/>
            <a:ext cx="3690303" cy="872034"/>
          </a:xfrm>
          <a:prstGeom prst="rect">
            <a:avLst/>
          </a:prstGeom>
        </p:spPr>
        <p:txBody>
          <a:bodyPr wrap="square" lIns="0" tIns="0" rIns="0" bIns="0" rtlCol="0" anchor="t">
            <a:spAutoFit/>
          </a:bodyPr>
          <a:lstStyle/>
          <a:p>
            <a:pPr>
              <a:lnSpc>
                <a:spcPts val="1680"/>
              </a:lnSpc>
            </a:pPr>
            <a:r>
              <a:rPr lang="en-US" sz="1600" dirty="0">
                <a:solidFill>
                  <a:srgbClr val="4A4640"/>
                </a:solidFill>
                <a:latin typeface="+mj-lt"/>
              </a:rPr>
              <a:t>Presentation by Marios Nicolaou on ‘5G and the Metaverse’ </a:t>
            </a:r>
          </a:p>
          <a:p>
            <a:pPr>
              <a:lnSpc>
                <a:spcPts val="1680"/>
              </a:lnSpc>
            </a:pPr>
            <a:r>
              <a:rPr lang="en-US" sz="1600" b="1" dirty="0">
                <a:solidFill>
                  <a:srgbClr val="4A4640"/>
                </a:solidFill>
                <a:latin typeface="+mj-lt"/>
              </a:rPr>
              <a:t>87th Thessaloniki International Fair </a:t>
            </a:r>
          </a:p>
          <a:p>
            <a:pPr>
              <a:lnSpc>
                <a:spcPts val="1680"/>
              </a:lnSpc>
            </a:pPr>
            <a:r>
              <a:rPr lang="en-US" sz="1600" dirty="0">
                <a:solidFill>
                  <a:srgbClr val="4A4640"/>
                </a:solidFill>
                <a:latin typeface="+mj-lt"/>
              </a:rPr>
              <a:t>September 2023</a:t>
            </a:r>
          </a:p>
        </p:txBody>
      </p:sp>
      <p:sp>
        <p:nvSpPr>
          <p:cNvPr id="10" name="TextBox 10"/>
          <p:cNvSpPr txBox="1"/>
          <p:nvPr/>
        </p:nvSpPr>
        <p:spPr>
          <a:xfrm>
            <a:off x="4508437" y="4740097"/>
            <a:ext cx="3690303" cy="1526059"/>
          </a:xfrm>
          <a:prstGeom prst="rect">
            <a:avLst/>
          </a:prstGeom>
        </p:spPr>
        <p:txBody>
          <a:bodyPr wrap="square" lIns="0" tIns="0" rIns="0" bIns="0" rtlCol="0" anchor="t">
            <a:spAutoFit/>
          </a:bodyPr>
          <a:lstStyle/>
          <a:p>
            <a:pPr>
              <a:lnSpc>
                <a:spcPts val="1680"/>
              </a:lnSpc>
            </a:pPr>
            <a:r>
              <a:rPr lang="en-US" sz="1600" dirty="0">
                <a:solidFill>
                  <a:srgbClr val="4A4640"/>
                </a:solidFill>
                <a:latin typeface="+mj-lt"/>
              </a:rPr>
              <a:t>Presentation by Marios Nicolaou on ‘Smart Networks &amp; Services Empowering Business Verticals’</a:t>
            </a:r>
          </a:p>
          <a:p>
            <a:pPr>
              <a:lnSpc>
                <a:spcPts val="1680"/>
              </a:lnSpc>
            </a:pPr>
            <a:r>
              <a:rPr lang="en-US" sz="1600" b="1" dirty="0">
                <a:solidFill>
                  <a:srgbClr val="4A4640"/>
                </a:solidFill>
                <a:latin typeface="+mj-lt"/>
              </a:rPr>
              <a:t>The ACM International Conference on Mobile Human-Computer Interaction - Mobile HCI ‘23 </a:t>
            </a:r>
            <a:r>
              <a:rPr lang="en-US" sz="1600" dirty="0">
                <a:solidFill>
                  <a:srgbClr val="4A4640"/>
                </a:solidFill>
                <a:latin typeface="+mj-lt"/>
              </a:rPr>
              <a:t>where p-NET was a sponsor. </a:t>
            </a:r>
          </a:p>
          <a:p>
            <a:pPr>
              <a:lnSpc>
                <a:spcPts val="1680"/>
              </a:lnSpc>
            </a:pPr>
            <a:r>
              <a:rPr lang="en-US" sz="1600" dirty="0">
                <a:solidFill>
                  <a:srgbClr val="4A4640"/>
                </a:solidFill>
                <a:latin typeface="+mj-lt"/>
              </a:rPr>
              <a:t>September 2023 </a:t>
            </a:r>
          </a:p>
        </p:txBody>
      </p:sp>
      <p:sp>
        <p:nvSpPr>
          <p:cNvPr id="11" name="Rectangle 12">
            <a:extLst>
              <a:ext uri="{FF2B5EF4-FFF2-40B4-BE49-F238E27FC236}">
                <a16:creationId xmlns:a16="http://schemas.microsoft.com/office/drawing/2014/main" id="{F409329A-CD87-1FBC-15C7-1827984CF202}"/>
              </a:ext>
            </a:extLst>
          </p:cNvPr>
          <p:cNvSpPr/>
          <p:nvPr/>
        </p:nvSpPr>
        <p:spPr bwMode="auto">
          <a:xfrm>
            <a:off x="322897" y="32420"/>
            <a:ext cx="7991134" cy="584775"/>
          </a:xfrm>
          <a:prstGeom prst="rect">
            <a:avLst/>
          </a:prstGeom>
        </p:spPr>
        <p:txBody>
          <a:bodyPr wrap="square">
            <a:spAutoFit/>
          </a:bodyPr>
          <a:lstStyle/>
          <a:p>
            <a:pPr>
              <a:defRPr/>
            </a:pPr>
            <a:r>
              <a:rPr lang="en-US" sz="3200" dirty="0">
                <a:latin typeface="+mj-lt"/>
                <a:ea typeface="Open Sans"/>
                <a:cs typeface="Open Sans"/>
              </a:rPr>
              <a:t>Participation in Conferences &amp; Events</a:t>
            </a:r>
            <a:r>
              <a:rPr lang="en-US" sz="2133" dirty="0">
                <a:solidFill>
                  <a:schemeClr val="accent1"/>
                </a:solidFill>
                <a:latin typeface="Now Heavy"/>
                <a:ea typeface="Open Sans"/>
                <a:cs typeface="Open Sans"/>
              </a:rPr>
              <a:t>*</a:t>
            </a:r>
            <a:endParaRPr sz="2133" b="1" i="1" dirty="0">
              <a:solidFill>
                <a:schemeClr val="accent1"/>
              </a:solidFill>
              <a:latin typeface="Now Heavy"/>
            </a:endParaRPr>
          </a:p>
        </p:txBody>
      </p:sp>
      <p:cxnSp>
        <p:nvCxnSpPr>
          <p:cNvPr id="12" name="Ευθεία γραμμή σύνδεσης 11">
            <a:extLst>
              <a:ext uri="{FF2B5EF4-FFF2-40B4-BE49-F238E27FC236}">
                <a16:creationId xmlns:a16="http://schemas.microsoft.com/office/drawing/2014/main" id="{1677A032-07E1-6887-1628-2A2EA465D79A}"/>
              </a:ext>
            </a:extLst>
          </p:cNvPr>
          <p:cNvCxnSpPr>
            <a:cxnSpLocks/>
          </p:cNvCxnSpPr>
          <p:nvPr/>
        </p:nvCxnSpPr>
        <p:spPr bwMode="auto">
          <a:xfrm>
            <a:off x="355600" y="545459"/>
            <a:ext cx="5283200" cy="0"/>
          </a:xfrm>
          <a:prstGeom prst="line">
            <a:avLst/>
          </a:prstGeom>
        </p:spPr>
        <p:style>
          <a:lnRef idx="1">
            <a:schemeClr val="accent2"/>
          </a:lnRef>
          <a:fillRef idx="0">
            <a:schemeClr val="accent2"/>
          </a:fillRef>
          <a:effectRef idx="0">
            <a:schemeClr val="accent2"/>
          </a:effectRef>
          <a:fontRef idx="minor">
            <a:schemeClr val="tx1"/>
          </a:fontRef>
        </p:style>
      </p:cxnSp>
      <p:pic>
        <p:nvPicPr>
          <p:cNvPr id="14" name="Εικόνα 13" descr="Εικόνα που περιέχει κείμενο, στιγμιότυπο οθόνης, λογισμικό, πολυμέσα&#10;&#10;Περιγραφή που δημιουργήθηκε αυτόματα">
            <a:extLst>
              <a:ext uri="{FF2B5EF4-FFF2-40B4-BE49-F238E27FC236}">
                <a16:creationId xmlns:a16="http://schemas.microsoft.com/office/drawing/2014/main" id="{C45A2690-32B6-8F0B-A54F-81ECB37DE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089" y="664843"/>
            <a:ext cx="3690303" cy="3690488"/>
          </a:xfrm>
          <a:prstGeom prst="rect">
            <a:avLst/>
          </a:prstGeom>
        </p:spPr>
      </p:pic>
      <p:pic>
        <p:nvPicPr>
          <p:cNvPr id="18" name="Εικόνα 17" descr="Εικόνα που περιέχει κείμενο, στιγμιότυπο οθόνης, γραφιστική, γραφικά&#10;&#10;Περιγραφή που δημιουργήθηκε αυτόματα">
            <a:extLst>
              <a:ext uri="{FF2B5EF4-FFF2-40B4-BE49-F238E27FC236}">
                <a16:creationId xmlns:a16="http://schemas.microsoft.com/office/drawing/2014/main" id="{6D1EC728-D418-8D5C-5407-1BAA4F6BF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27" y="1297011"/>
            <a:ext cx="4413223" cy="2482438"/>
          </a:xfrm>
          <a:prstGeom prst="rect">
            <a:avLst/>
          </a:prstGeom>
        </p:spPr>
      </p:pic>
      <p:sp>
        <p:nvSpPr>
          <p:cNvPr id="19" name="TextBox 10">
            <a:extLst>
              <a:ext uri="{FF2B5EF4-FFF2-40B4-BE49-F238E27FC236}">
                <a16:creationId xmlns:a16="http://schemas.microsoft.com/office/drawing/2014/main" id="{B9526E43-8050-1BDD-429A-BD965C55EDAE}"/>
              </a:ext>
            </a:extLst>
          </p:cNvPr>
          <p:cNvSpPr txBox="1"/>
          <p:nvPr/>
        </p:nvSpPr>
        <p:spPr>
          <a:xfrm>
            <a:off x="187667" y="4740097"/>
            <a:ext cx="3690303" cy="872034"/>
          </a:xfrm>
          <a:prstGeom prst="rect">
            <a:avLst/>
          </a:prstGeom>
        </p:spPr>
        <p:txBody>
          <a:bodyPr wrap="square" lIns="0" tIns="0" rIns="0" bIns="0" rtlCol="0" anchor="t">
            <a:spAutoFit/>
          </a:bodyPr>
          <a:lstStyle/>
          <a:p>
            <a:pPr>
              <a:lnSpc>
                <a:spcPts val="1680"/>
              </a:lnSpc>
            </a:pPr>
            <a:r>
              <a:rPr lang="en-US" sz="1600" dirty="0">
                <a:solidFill>
                  <a:srgbClr val="4A4640"/>
                </a:solidFill>
                <a:latin typeface="+mj-lt"/>
              </a:rPr>
              <a:t>Presentation by Christos Tranoris, Technical Director</a:t>
            </a:r>
          </a:p>
          <a:p>
            <a:pPr>
              <a:lnSpc>
                <a:spcPts val="1680"/>
              </a:lnSpc>
            </a:pPr>
            <a:r>
              <a:rPr lang="en-US" sz="1600" b="1" dirty="0">
                <a:solidFill>
                  <a:srgbClr val="4A4640"/>
                </a:solidFill>
                <a:latin typeface="+mj-lt"/>
              </a:rPr>
              <a:t>12</a:t>
            </a:r>
            <a:r>
              <a:rPr lang="en-US" sz="1600" b="1" baseline="30000" dirty="0">
                <a:solidFill>
                  <a:srgbClr val="4A4640"/>
                </a:solidFill>
                <a:latin typeface="+mj-lt"/>
              </a:rPr>
              <a:t>th</a:t>
            </a:r>
            <a:r>
              <a:rPr lang="en-US" sz="1600" b="1" dirty="0">
                <a:solidFill>
                  <a:srgbClr val="4A4640"/>
                </a:solidFill>
                <a:latin typeface="+mj-lt"/>
              </a:rPr>
              <a:t> Mobile Connected World Conference</a:t>
            </a:r>
          </a:p>
          <a:p>
            <a:pPr>
              <a:lnSpc>
                <a:spcPts val="1680"/>
              </a:lnSpc>
            </a:pPr>
            <a:r>
              <a:rPr lang="en-US" sz="1600" dirty="0">
                <a:solidFill>
                  <a:srgbClr val="4A4640"/>
                </a:solidFill>
                <a:latin typeface="+mj-lt"/>
              </a:rPr>
              <a:t>July 2022 </a:t>
            </a:r>
          </a:p>
        </p:txBody>
      </p:sp>
      <p:sp>
        <p:nvSpPr>
          <p:cNvPr id="20" name="TextBox 10">
            <a:extLst>
              <a:ext uri="{FF2B5EF4-FFF2-40B4-BE49-F238E27FC236}">
                <a16:creationId xmlns:a16="http://schemas.microsoft.com/office/drawing/2014/main" id="{26FC6F8E-88E2-4C10-8FCF-A536CE6465AE}"/>
              </a:ext>
            </a:extLst>
          </p:cNvPr>
          <p:cNvSpPr txBox="1"/>
          <p:nvPr/>
        </p:nvSpPr>
        <p:spPr>
          <a:xfrm>
            <a:off x="169640" y="6996923"/>
            <a:ext cx="6349147" cy="208647"/>
          </a:xfrm>
          <a:prstGeom prst="rect">
            <a:avLst/>
          </a:prstGeom>
        </p:spPr>
        <p:txBody>
          <a:bodyPr wrap="square" lIns="0" tIns="0" rIns="0" bIns="0" rtlCol="0" anchor="t">
            <a:spAutoFit/>
          </a:bodyPr>
          <a:lstStyle/>
          <a:p>
            <a:pPr>
              <a:lnSpc>
                <a:spcPts val="1680"/>
              </a:lnSpc>
            </a:pPr>
            <a:r>
              <a:rPr lang="en-US" sz="1333" dirty="0">
                <a:solidFill>
                  <a:schemeClr val="accent1"/>
                </a:solidFill>
                <a:latin typeface="Now"/>
              </a:rPr>
              <a:t>*  </a:t>
            </a:r>
            <a:r>
              <a:rPr lang="en-US" sz="1333" dirty="0">
                <a:solidFill>
                  <a:schemeClr val="accent1"/>
                </a:solidFill>
                <a:latin typeface="+mj-lt"/>
              </a:rPr>
              <a:t>The events highlighted in this presentation are just a selection from many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971800"/>
            <a:ext cx="12192000" cy="3886200"/>
            <a:chOff x="0" y="0"/>
            <a:chExt cx="5433977" cy="2036695"/>
          </a:xfrm>
        </p:grpSpPr>
        <p:sp>
          <p:nvSpPr>
            <p:cNvPr id="3" name="Freeform 3"/>
            <p:cNvSpPr/>
            <p:nvPr/>
          </p:nvSpPr>
          <p:spPr>
            <a:xfrm>
              <a:off x="0" y="0"/>
              <a:ext cx="5433977" cy="2036695"/>
            </a:xfrm>
            <a:custGeom>
              <a:avLst/>
              <a:gdLst/>
              <a:ahLst/>
              <a:cxnLst/>
              <a:rect l="l" t="t" r="r" b="b"/>
              <a:pathLst>
                <a:path w="5433977" h="2036695">
                  <a:moveTo>
                    <a:pt x="0" y="0"/>
                  </a:moveTo>
                  <a:lnTo>
                    <a:pt x="5433977" y="0"/>
                  </a:lnTo>
                  <a:lnTo>
                    <a:pt x="5433977" y="2036695"/>
                  </a:lnTo>
                  <a:lnTo>
                    <a:pt x="0" y="2036695"/>
                  </a:lnTo>
                  <a:close/>
                </a:path>
              </a:pathLst>
            </a:custGeom>
            <a:solidFill>
              <a:srgbClr val="FF914D"/>
            </a:solidFill>
          </p:spPr>
          <p:txBody>
            <a:bodyPr/>
            <a:lstStyle/>
            <a:p>
              <a:endParaRPr lang="el-GR" sz="1200"/>
            </a:p>
          </p:txBody>
        </p:sp>
        <p:sp>
          <p:nvSpPr>
            <p:cNvPr id="4" name="TextBox 4"/>
            <p:cNvSpPr txBox="1"/>
            <p:nvPr/>
          </p:nvSpPr>
          <p:spPr>
            <a:xfrm>
              <a:off x="0" y="-38100"/>
              <a:ext cx="5433977" cy="2074795"/>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a:off x="128118" y="685800"/>
            <a:ext cx="3462653" cy="3530576"/>
          </a:xfrm>
          <a:custGeom>
            <a:avLst/>
            <a:gdLst/>
            <a:ahLst/>
            <a:cxnLst/>
            <a:rect l="l" t="t" r="r" b="b"/>
            <a:pathLst>
              <a:path w="5193980" h="5193980">
                <a:moveTo>
                  <a:pt x="0" y="0"/>
                </a:moveTo>
                <a:lnTo>
                  <a:pt x="5193979" y="0"/>
                </a:lnTo>
                <a:lnTo>
                  <a:pt x="5193979" y="5193980"/>
                </a:lnTo>
                <a:lnTo>
                  <a:pt x="0" y="5193980"/>
                </a:lnTo>
                <a:lnTo>
                  <a:pt x="0" y="0"/>
                </a:lnTo>
                <a:close/>
              </a:path>
            </a:pathLst>
          </a:custGeom>
          <a:blipFill>
            <a:blip r:embed="rId2"/>
            <a:stretch>
              <a:fillRect/>
            </a:stretch>
          </a:blipFill>
        </p:spPr>
        <p:txBody>
          <a:bodyPr/>
          <a:lstStyle/>
          <a:p>
            <a:endParaRPr lang="el-GR" sz="1200"/>
          </a:p>
        </p:txBody>
      </p:sp>
      <p:sp>
        <p:nvSpPr>
          <p:cNvPr id="6" name="TextBox 6"/>
          <p:cNvSpPr txBox="1"/>
          <p:nvPr/>
        </p:nvSpPr>
        <p:spPr>
          <a:xfrm>
            <a:off x="136877" y="4494517"/>
            <a:ext cx="3462653" cy="1090042"/>
          </a:xfrm>
          <a:prstGeom prst="rect">
            <a:avLst/>
          </a:prstGeom>
        </p:spPr>
        <p:txBody>
          <a:bodyPr lIns="0" tIns="0" rIns="0" bIns="0" rtlCol="0" anchor="t">
            <a:spAutoFit/>
          </a:bodyPr>
          <a:lstStyle/>
          <a:p>
            <a:pPr>
              <a:lnSpc>
                <a:spcPts val="1680"/>
              </a:lnSpc>
            </a:pPr>
            <a:r>
              <a:rPr lang="en-US" sz="1600" dirty="0">
                <a:solidFill>
                  <a:srgbClr val="4A4640"/>
                </a:solidFill>
                <a:latin typeface="+mj-lt"/>
              </a:rPr>
              <a:t>Presentation by Prof. Spyros Denazis on ‘Empowering Verticals through Experimentation’ </a:t>
            </a:r>
          </a:p>
          <a:p>
            <a:pPr>
              <a:lnSpc>
                <a:spcPts val="1680"/>
              </a:lnSpc>
            </a:pPr>
            <a:r>
              <a:rPr lang="en-US" sz="1600" b="1" dirty="0">
                <a:solidFill>
                  <a:srgbClr val="4A4640"/>
                </a:solidFill>
                <a:latin typeface="+mj-lt"/>
              </a:rPr>
              <a:t>5G Conference Southeastern Europe </a:t>
            </a:r>
          </a:p>
          <a:p>
            <a:pPr>
              <a:lnSpc>
                <a:spcPts val="1680"/>
              </a:lnSpc>
            </a:pPr>
            <a:r>
              <a:rPr lang="en-US" sz="1600" dirty="0">
                <a:solidFill>
                  <a:srgbClr val="4A4640"/>
                </a:solidFill>
                <a:latin typeface="+mj-lt"/>
              </a:rPr>
              <a:t>September 2023</a:t>
            </a:r>
          </a:p>
        </p:txBody>
      </p:sp>
      <p:sp>
        <p:nvSpPr>
          <p:cNvPr id="7" name="Freeform 7"/>
          <p:cNvSpPr/>
          <p:nvPr/>
        </p:nvSpPr>
        <p:spPr>
          <a:xfrm>
            <a:off x="3801706" y="719761"/>
            <a:ext cx="4438434" cy="3496615"/>
          </a:xfrm>
          <a:custGeom>
            <a:avLst/>
            <a:gdLst/>
            <a:ahLst/>
            <a:cxnLst/>
            <a:rect l="l" t="t" r="r" b="b"/>
            <a:pathLst>
              <a:path w="6657651" h="5193980">
                <a:moveTo>
                  <a:pt x="0" y="0"/>
                </a:moveTo>
                <a:lnTo>
                  <a:pt x="6657651" y="0"/>
                </a:lnTo>
                <a:lnTo>
                  <a:pt x="6657651" y="5193980"/>
                </a:lnTo>
                <a:lnTo>
                  <a:pt x="0" y="5193980"/>
                </a:lnTo>
                <a:lnTo>
                  <a:pt x="0" y="0"/>
                </a:lnTo>
                <a:close/>
              </a:path>
            </a:pathLst>
          </a:custGeom>
          <a:blipFill>
            <a:blip r:embed="rId3"/>
            <a:stretch>
              <a:fillRect l="-8422" r="-8422"/>
            </a:stretch>
          </a:blipFill>
        </p:spPr>
        <p:txBody>
          <a:bodyPr/>
          <a:lstStyle/>
          <a:p>
            <a:endParaRPr lang="el-GR" sz="1200"/>
          </a:p>
        </p:txBody>
      </p:sp>
      <p:sp>
        <p:nvSpPr>
          <p:cNvPr id="8" name="TextBox 8"/>
          <p:cNvSpPr txBox="1"/>
          <p:nvPr/>
        </p:nvSpPr>
        <p:spPr>
          <a:xfrm>
            <a:off x="4004406" y="4494517"/>
            <a:ext cx="4385889" cy="1308050"/>
          </a:xfrm>
          <a:prstGeom prst="rect">
            <a:avLst/>
          </a:prstGeom>
        </p:spPr>
        <p:txBody>
          <a:bodyPr lIns="0" tIns="0" rIns="0" bIns="0" rtlCol="0" anchor="t">
            <a:spAutoFit/>
          </a:bodyPr>
          <a:lstStyle/>
          <a:p>
            <a:pPr>
              <a:lnSpc>
                <a:spcPts val="1680"/>
              </a:lnSpc>
            </a:pPr>
            <a:r>
              <a:rPr lang="en-US" sz="1600" dirty="0">
                <a:solidFill>
                  <a:srgbClr val="4A4640"/>
                </a:solidFill>
                <a:latin typeface="+mj-lt"/>
              </a:rPr>
              <a:t>Presentation by Prof. Spyros Denazis on ‘Open Network infrastructures as a means of Research &amp; Innovation’ </a:t>
            </a:r>
          </a:p>
          <a:p>
            <a:pPr>
              <a:lnSpc>
                <a:spcPts val="1680"/>
              </a:lnSpc>
            </a:pPr>
            <a:r>
              <a:rPr lang="en-US" sz="1600" dirty="0" err="1">
                <a:solidFill>
                  <a:srgbClr val="4A4640"/>
                </a:solidFill>
                <a:latin typeface="+mj-lt"/>
              </a:rPr>
              <a:t>SmartHEALTH</a:t>
            </a:r>
            <a:r>
              <a:rPr lang="en-US" sz="1600" dirty="0">
                <a:solidFill>
                  <a:srgbClr val="4A4640"/>
                </a:solidFill>
                <a:latin typeface="+mj-lt"/>
              </a:rPr>
              <a:t> Workshop  </a:t>
            </a:r>
          </a:p>
          <a:p>
            <a:pPr>
              <a:lnSpc>
                <a:spcPts val="1680"/>
              </a:lnSpc>
            </a:pPr>
            <a:r>
              <a:rPr lang="en-US" sz="1600" b="1" dirty="0">
                <a:solidFill>
                  <a:srgbClr val="4A4640"/>
                </a:solidFill>
                <a:latin typeface="+mj-lt"/>
              </a:rPr>
              <a:t>26th Forum </a:t>
            </a:r>
            <a:r>
              <a:rPr lang="en-US" sz="1600" b="1" dirty="0" err="1">
                <a:solidFill>
                  <a:srgbClr val="4A4640"/>
                </a:solidFill>
                <a:latin typeface="+mj-lt"/>
              </a:rPr>
              <a:t>Ανά</a:t>
            </a:r>
            <a:r>
              <a:rPr lang="en-US" sz="1600" b="1" dirty="0">
                <a:solidFill>
                  <a:srgbClr val="4A4640"/>
                </a:solidFill>
                <a:latin typeface="+mj-lt"/>
              </a:rPr>
              <a:t>πτυξης </a:t>
            </a:r>
          </a:p>
          <a:p>
            <a:pPr>
              <a:lnSpc>
                <a:spcPts val="1680"/>
              </a:lnSpc>
            </a:pPr>
            <a:r>
              <a:rPr lang="en-US" sz="1600" dirty="0">
                <a:solidFill>
                  <a:srgbClr val="4A4640"/>
                </a:solidFill>
                <a:latin typeface="+mj-lt"/>
              </a:rPr>
              <a:t>November 2023  </a:t>
            </a:r>
          </a:p>
        </p:txBody>
      </p:sp>
      <p:sp>
        <p:nvSpPr>
          <p:cNvPr id="9" name="Freeform 9"/>
          <p:cNvSpPr/>
          <p:nvPr/>
        </p:nvSpPr>
        <p:spPr>
          <a:xfrm>
            <a:off x="8400806" y="753723"/>
            <a:ext cx="3583161" cy="3462653"/>
          </a:xfrm>
          <a:custGeom>
            <a:avLst/>
            <a:gdLst/>
            <a:ahLst/>
            <a:cxnLst/>
            <a:rect l="l" t="t" r="r" b="b"/>
            <a:pathLst>
              <a:path w="5374741" h="5193980">
                <a:moveTo>
                  <a:pt x="0" y="0"/>
                </a:moveTo>
                <a:lnTo>
                  <a:pt x="5374741" y="0"/>
                </a:lnTo>
                <a:lnTo>
                  <a:pt x="5374741" y="5193980"/>
                </a:lnTo>
                <a:lnTo>
                  <a:pt x="0" y="5193980"/>
                </a:lnTo>
                <a:lnTo>
                  <a:pt x="0" y="0"/>
                </a:lnTo>
                <a:close/>
              </a:path>
            </a:pathLst>
          </a:custGeom>
          <a:blipFill>
            <a:blip r:embed="rId4"/>
            <a:stretch>
              <a:fillRect l="-4125" t="-4067" r="-29964"/>
            </a:stretch>
          </a:blipFill>
        </p:spPr>
        <p:txBody>
          <a:bodyPr/>
          <a:lstStyle/>
          <a:p>
            <a:endParaRPr lang="el-GR" sz="1200"/>
          </a:p>
        </p:txBody>
      </p:sp>
      <p:sp>
        <p:nvSpPr>
          <p:cNvPr id="10" name="TextBox 10"/>
          <p:cNvSpPr txBox="1"/>
          <p:nvPr/>
        </p:nvSpPr>
        <p:spPr>
          <a:xfrm>
            <a:off x="8390296" y="4470869"/>
            <a:ext cx="3583161" cy="1090042"/>
          </a:xfrm>
          <a:prstGeom prst="rect">
            <a:avLst/>
          </a:prstGeom>
        </p:spPr>
        <p:txBody>
          <a:bodyPr lIns="0" tIns="0" rIns="0" bIns="0" rtlCol="0" anchor="t">
            <a:spAutoFit/>
          </a:bodyPr>
          <a:lstStyle/>
          <a:p>
            <a:pPr>
              <a:lnSpc>
                <a:spcPts val="1680"/>
              </a:lnSpc>
            </a:pPr>
            <a:r>
              <a:rPr lang="en-US" sz="1600" dirty="0">
                <a:solidFill>
                  <a:srgbClr val="4A4640"/>
                </a:solidFill>
                <a:latin typeface="+mj-lt"/>
              </a:rPr>
              <a:t>Presentation by Marios Nicolaou</a:t>
            </a:r>
          </a:p>
          <a:p>
            <a:pPr>
              <a:lnSpc>
                <a:spcPts val="1680"/>
              </a:lnSpc>
            </a:pPr>
            <a:r>
              <a:rPr lang="en-US" sz="1600" dirty="0" err="1">
                <a:solidFill>
                  <a:srgbClr val="4A4640"/>
                </a:solidFill>
                <a:latin typeface="+mj-lt"/>
              </a:rPr>
              <a:t>Κέντρ</a:t>
            </a:r>
            <a:r>
              <a:rPr lang="en-US" sz="1600" dirty="0">
                <a:solidFill>
                  <a:srgbClr val="4A4640"/>
                </a:solidFill>
                <a:latin typeface="+mj-lt"/>
              </a:rPr>
              <a:t>α Ικανοτήτων: Καταλύτης Ανάπτυξης και Αξιοποίησης Καινοτομίας </a:t>
            </a:r>
          </a:p>
          <a:p>
            <a:pPr>
              <a:lnSpc>
                <a:spcPts val="1680"/>
              </a:lnSpc>
            </a:pPr>
            <a:r>
              <a:rPr lang="en-US" sz="1600" b="1" dirty="0">
                <a:solidFill>
                  <a:srgbClr val="4A4640"/>
                </a:solidFill>
                <a:latin typeface="+mj-lt"/>
              </a:rPr>
              <a:t>Patras IQ 2023 </a:t>
            </a:r>
          </a:p>
          <a:p>
            <a:pPr>
              <a:lnSpc>
                <a:spcPts val="1680"/>
              </a:lnSpc>
            </a:pPr>
            <a:r>
              <a:rPr lang="en-US" sz="1600" dirty="0">
                <a:solidFill>
                  <a:srgbClr val="4A4640"/>
                </a:solidFill>
                <a:latin typeface="+mj-lt"/>
              </a:rPr>
              <a:t>November 2023  </a:t>
            </a:r>
          </a:p>
        </p:txBody>
      </p:sp>
      <p:sp>
        <p:nvSpPr>
          <p:cNvPr id="11" name="TextBox 10">
            <a:extLst>
              <a:ext uri="{FF2B5EF4-FFF2-40B4-BE49-F238E27FC236}">
                <a16:creationId xmlns:a16="http://schemas.microsoft.com/office/drawing/2014/main" id="{2B820D5E-0247-85AD-0B8A-4A82F7FF3BF1}"/>
              </a:ext>
            </a:extLst>
          </p:cNvPr>
          <p:cNvSpPr txBox="1"/>
          <p:nvPr/>
        </p:nvSpPr>
        <p:spPr>
          <a:xfrm>
            <a:off x="136877" y="6324308"/>
            <a:ext cx="6349147" cy="208647"/>
          </a:xfrm>
          <a:prstGeom prst="rect">
            <a:avLst/>
          </a:prstGeom>
        </p:spPr>
        <p:txBody>
          <a:bodyPr wrap="square" lIns="0" tIns="0" rIns="0" bIns="0" rtlCol="0" anchor="t">
            <a:spAutoFit/>
          </a:bodyPr>
          <a:lstStyle/>
          <a:p>
            <a:pPr>
              <a:lnSpc>
                <a:spcPts val="1680"/>
              </a:lnSpc>
            </a:pPr>
            <a:r>
              <a:rPr lang="en-US" sz="1333" dirty="0">
                <a:solidFill>
                  <a:schemeClr val="accent1"/>
                </a:solidFill>
                <a:latin typeface="Now"/>
              </a:rPr>
              <a:t>*  </a:t>
            </a:r>
            <a:r>
              <a:rPr lang="en-US" sz="1333" dirty="0">
                <a:solidFill>
                  <a:schemeClr val="accent1"/>
                </a:solidFill>
                <a:latin typeface="+mj-lt"/>
              </a:rPr>
              <a:t>The events highlighted in this presentation are just a selection from many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042" y="3447393"/>
            <a:ext cx="12170979" cy="3410607"/>
            <a:chOff x="0" y="0"/>
            <a:chExt cx="5433977" cy="2036695"/>
          </a:xfrm>
        </p:grpSpPr>
        <p:sp>
          <p:nvSpPr>
            <p:cNvPr id="3" name="Freeform 3"/>
            <p:cNvSpPr/>
            <p:nvPr/>
          </p:nvSpPr>
          <p:spPr>
            <a:xfrm>
              <a:off x="0" y="0"/>
              <a:ext cx="5433977" cy="2036695"/>
            </a:xfrm>
            <a:custGeom>
              <a:avLst/>
              <a:gdLst/>
              <a:ahLst/>
              <a:cxnLst/>
              <a:rect l="l" t="t" r="r" b="b"/>
              <a:pathLst>
                <a:path w="5433977" h="2036695">
                  <a:moveTo>
                    <a:pt x="0" y="0"/>
                  </a:moveTo>
                  <a:lnTo>
                    <a:pt x="5433977" y="0"/>
                  </a:lnTo>
                  <a:lnTo>
                    <a:pt x="5433977" y="2036695"/>
                  </a:lnTo>
                  <a:lnTo>
                    <a:pt x="0" y="2036695"/>
                  </a:lnTo>
                  <a:close/>
                </a:path>
              </a:pathLst>
            </a:custGeom>
            <a:solidFill>
              <a:srgbClr val="FF914D"/>
            </a:solidFill>
          </p:spPr>
          <p:txBody>
            <a:bodyPr/>
            <a:lstStyle/>
            <a:p>
              <a:endParaRPr lang="el-GR" sz="1200"/>
            </a:p>
          </p:txBody>
        </p:sp>
        <p:sp>
          <p:nvSpPr>
            <p:cNvPr id="4" name="TextBox 4"/>
            <p:cNvSpPr txBox="1"/>
            <p:nvPr/>
          </p:nvSpPr>
          <p:spPr>
            <a:xfrm>
              <a:off x="0" y="-38100"/>
              <a:ext cx="5433977" cy="2074795"/>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a:off x="5304080" y="464678"/>
            <a:ext cx="6015933" cy="4052762"/>
          </a:xfrm>
          <a:custGeom>
            <a:avLst/>
            <a:gdLst/>
            <a:ahLst/>
            <a:cxnLst/>
            <a:rect l="l" t="t" r="r" b="b"/>
            <a:pathLst>
              <a:path w="9023899" h="5967510">
                <a:moveTo>
                  <a:pt x="0" y="0"/>
                </a:moveTo>
                <a:lnTo>
                  <a:pt x="9023899" y="0"/>
                </a:lnTo>
                <a:lnTo>
                  <a:pt x="9023899" y="5967510"/>
                </a:lnTo>
                <a:lnTo>
                  <a:pt x="0" y="5967510"/>
                </a:lnTo>
                <a:lnTo>
                  <a:pt x="0" y="0"/>
                </a:lnTo>
                <a:close/>
              </a:path>
            </a:pathLst>
          </a:custGeom>
          <a:blipFill>
            <a:blip r:embed="rId2"/>
            <a:stretch>
              <a:fillRect t="-14539"/>
            </a:stretch>
          </a:blipFill>
        </p:spPr>
        <p:txBody>
          <a:bodyPr/>
          <a:lstStyle/>
          <a:p>
            <a:endParaRPr lang="el-GR" sz="1200"/>
          </a:p>
        </p:txBody>
      </p:sp>
      <p:sp>
        <p:nvSpPr>
          <p:cNvPr id="6" name="Freeform 6"/>
          <p:cNvSpPr/>
          <p:nvPr/>
        </p:nvSpPr>
        <p:spPr>
          <a:xfrm>
            <a:off x="320661" y="539099"/>
            <a:ext cx="4745736" cy="3978340"/>
          </a:xfrm>
          <a:custGeom>
            <a:avLst/>
            <a:gdLst/>
            <a:ahLst/>
            <a:cxnLst/>
            <a:rect l="l" t="t" r="r" b="b"/>
            <a:pathLst>
              <a:path w="7118604" h="5967510">
                <a:moveTo>
                  <a:pt x="0" y="0"/>
                </a:moveTo>
                <a:lnTo>
                  <a:pt x="7118603" y="0"/>
                </a:lnTo>
                <a:lnTo>
                  <a:pt x="7118603" y="5967510"/>
                </a:lnTo>
                <a:lnTo>
                  <a:pt x="0" y="5967510"/>
                </a:lnTo>
                <a:lnTo>
                  <a:pt x="0" y="0"/>
                </a:lnTo>
                <a:close/>
              </a:path>
            </a:pathLst>
          </a:custGeom>
          <a:blipFill>
            <a:blip r:embed="rId3"/>
            <a:stretch>
              <a:fillRect/>
            </a:stretch>
          </a:blipFill>
        </p:spPr>
        <p:txBody>
          <a:bodyPr/>
          <a:lstStyle/>
          <a:p>
            <a:endParaRPr lang="el-GR" sz="1200"/>
          </a:p>
        </p:txBody>
      </p:sp>
      <p:sp>
        <p:nvSpPr>
          <p:cNvPr id="7" name="TextBox 7"/>
          <p:cNvSpPr txBox="1"/>
          <p:nvPr/>
        </p:nvSpPr>
        <p:spPr>
          <a:xfrm>
            <a:off x="318909" y="4800600"/>
            <a:ext cx="10999352" cy="1090042"/>
          </a:xfrm>
          <a:prstGeom prst="rect">
            <a:avLst/>
          </a:prstGeom>
        </p:spPr>
        <p:txBody>
          <a:bodyPr lIns="0" tIns="0" rIns="0" bIns="0" rtlCol="0" anchor="t">
            <a:spAutoFit/>
          </a:bodyPr>
          <a:lstStyle/>
          <a:p>
            <a:pPr>
              <a:lnSpc>
                <a:spcPts val="1680"/>
              </a:lnSpc>
            </a:pPr>
            <a:r>
              <a:rPr lang="en-US" sz="1600" dirty="0">
                <a:solidFill>
                  <a:srgbClr val="4A4640"/>
                </a:solidFill>
                <a:latin typeface="+mj-lt"/>
              </a:rPr>
              <a:t>Apart from being appointed as a Strategic Advisor to the </a:t>
            </a:r>
            <a:r>
              <a:rPr lang="en-US" sz="1600" b="1" dirty="0">
                <a:solidFill>
                  <a:srgbClr val="4A4640"/>
                </a:solidFill>
                <a:latin typeface="+mj-lt"/>
              </a:rPr>
              <a:t>5G </a:t>
            </a:r>
            <a:r>
              <a:rPr lang="en-US" sz="1600" b="1" dirty="0" err="1">
                <a:solidFill>
                  <a:srgbClr val="4A4640"/>
                </a:solidFill>
                <a:latin typeface="+mj-lt"/>
              </a:rPr>
              <a:t>Techritory</a:t>
            </a:r>
            <a:r>
              <a:rPr lang="en-US" sz="1600" dirty="0">
                <a:solidFill>
                  <a:srgbClr val="4A4640"/>
                </a:solidFill>
                <a:latin typeface="+mj-lt"/>
              </a:rPr>
              <a:t>, Marios Nicolaou was appointed as Coordinator of the Opening Panel Discussion ‘</a:t>
            </a:r>
            <a:r>
              <a:rPr lang="en-US" sz="1600" dirty="0" err="1">
                <a:solidFill>
                  <a:srgbClr val="4A4640"/>
                </a:solidFill>
                <a:latin typeface="+mj-lt"/>
              </a:rPr>
              <a:t>Digitilization</a:t>
            </a:r>
            <a:r>
              <a:rPr lang="en-US" sz="1600" dirty="0">
                <a:solidFill>
                  <a:srgbClr val="4A4640"/>
                </a:solidFill>
                <a:latin typeface="+mj-lt"/>
              </a:rPr>
              <a:t> through Connectivity - Outlook for 2024’, with panelists Audrey Plonk, Head of the Digital Economy Policy Division - OECD, </a:t>
            </a:r>
            <a:r>
              <a:rPr lang="en-US" sz="1600" dirty="0" err="1">
                <a:solidFill>
                  <a:srgbClr val="4A4640"/>
                </a:solidFill>
                <a:latin typeface="+mj-lt"/>
              </a:rPr>
              <a:t>Jaroslaw</a:t>
            </a:r>
            <a:r>
              <a:rPr lang="en-US" sz="1600" dirty="0">
                <a:solidFill>
                  <a:srgbClr val="4A4640"/>
                </a:solidFill>
                <a:latin typeface="+mj-lt"/>
              </a:rPr>
              <a:t> Ponder, Head of the ITU Office for Europe, International Telecommunication Union, and Zaneta </a:t>
            </a:r>
            <a:r>
              <a:rPr lang="en-US" sz="1600" dirty="0" err="1">
                <a:solidFill>
                  <a:srgbClr val="4A4640"/>
                </a:solidFill>
                <a:latin typeface="+mj-lt"/>
              </a:rPr>
              <a:t>Vegnere</a:t>
            </a:r>
            <a:r>
              <a:rPr lang="en-US" sz="1600" dirty="0">
                <a:solidFill>
                  <a:srgbClr val="4A4640"/>
                </a:solidFill>
                <a:latin typeface="+mj-lt"/>
              </a:rPr>
              <a:t>, Deputy Head of Cabinet of Executive Vice-President Dombrovskis, European Commission. </a:t>
            </a:r>
          </a:p>
          <a:p>
            <a:pPr>
              <a:lnSpc>
                <a:spcPts val="1680"/>
              </a:lnSpc>
            </a:pPr>
            <a:r>
              <a:rPr lang="en-US" sz="1600" dirty="0">
                <a:solidFill>
                  <a:srgbClr val="4A4640"/>
                </a:solidFill>
                <a:latin typeface="+mj-lt"/>
              </a:rPr>
              <a:t>October 2023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0251" y="639224"/>
            <a:ext cx="5380361" cy="5380361"/>
          </a:xfrm>
          <a:custGeom>
            <a:avLst/>
            <a:gdLst/>
            <a:ahLst/>
            <a:cxnLst/>
            <a:rect l="l" t="t" r="r" b="b"/>
            <a:pathLst>
              <a:path w="8070541" h="8070541">
                <a:moveTo>
                  <a:pt x="0" y="0"/>
                </a:moveTo>
                <a:lnTo>
                  <a:pt x="8070541" y="0"/>
                </a:lnTo>
                <a:lnTo>
                  <a:pt x="8070541" y="8070541"/>
                </a:lnTo>
                <a:lnTo>
                  <a:pt x="0" y="8070541"/>
                </a:lnTo>
                <a:lnTo>
                  <a:pt x="0" y="0"/>
                </a:lnTo>
                <a:close/>
              </a:path>
            </a:pathLst>
          </a:custGeom>
          <a:blipFill>
            <a:blip r:embed="rId2"/>
            <a:stretch>
              <a:fillRect/>
            </a:stretch>
          </a:blipFill>
        </p:spPr>
        <p:txBody>
          <a:bodyPr/>
          <a:lstStyle/>
          <a:p>
            <a:endParaRPr lang="el-GR" sz="1200"/>
          </a:p>
        </p:txBody>
      </p:sp>
      <p:sp>
        <p:nvSpPr>
          <p:cNvPr id="3" name="Freeform 3"/>
          <p:cNvSpPr/>
          <p:nvPr/>
        </p:nvSpPr>
        <p:spPr>
          <a:xfrm>
            <a:off x="6096000" y="454166"/>
            <a:ext cx="5745535" cy="2974834"/>
          </a:xfrm>
          <a:custGeom>
            <a:avLst/>
            <a:gdLst/>
            <a:ahLst/>
            <a:cxnLst/>
            <a:rect l="l" t="t" r="r" b="b"/>
            <a:pathLst>
              <a:path w="8618302" h="4462251">
                <a:moveTo>
                  <a:pt x="0" y="0"/>
                </a:moveTo>
                <a:lnTo>
                  <a:pt x="8618302" y="0"/>
                </a:lnTo>
                <a:lnTo>
                  <a:pt x="8618302" y="4462251"/>
                </a:lnTo>
                <a:lnTo>
                  <a:pt x="0" y="4462251"/>
                </a:lnTo>
                <a:lnTo>
                  <a:pt x="0" y="0"/>
                </a:lnTo>
                <a:close/>
              </a:path>
            </a:pathLst>
          </a:custGeom>
          <a:blipFill>
            <a:blip r:embed="rId3"/>
            <a:stretch>
              <a:fillRect t="-4320" b="-4320"/>
            </a:stretch>
          </a:blipFill>
        </p:spPr>
        <p:txBody>
          <a:bodyPr/>
          <a:lstStyle/>
          <a:p>
            <a:endParaRPr lang="el-GR" sz="1200"/>
          </a:p>
        </p:txBody>
      </p:sp>
      <p:sp>
        <p:nvSpPr>
          <p:cNvPr id="4" name="Freeform 4"/>
          <p:cNvSpPr/>
          <p:nvPr/>
        </p:nvSpPr>
        <p:spPr>
          <a:xfrm>
            <a:off x="6096000" y="3549640"/>
            <a:ext cx="5745535" cy="2974834"/>
          </a:xfrm>
          <a:custGeom>
            <a:avLst/>
            <a:gdLst/>
            <a:ahLst/>
            <a:cxnLst/>
            <a:rect l="l" t="t" r="r" b="b"/>
            <a:pathLst>
              <a:path w="8618302" h="4462251">
                <a:moveTo>
                  <a:pt x="0" y="0"/>
                </a:moveTo>
                <a:lnTo>
                  <a:pt x="8618302" y="0"/>
                </a:lnTo>
                <a:lnTo>
                  <a:pt x="8618302" y="4462251"/>
                </a:lnTo>
                <a:lnTo>
                  <a:pt x="0" y="4462251"/>
                </a:lnTo>
                <a:lnTo>
                  <a:pt x="0" y="0"/>
                </a:lnTo>
                <a:close/>
              </a:path>
            </a:pathLst>
          </a:custGeom>
          <a:blipFill>
            <a:blip r:embed="rId4"/>
            <a:stretch>
              <a:fillRect t="-4320" b="-4320"/>
            </a:stretch>
          </a:blipFill>
        </p:spPr>
        <p:txBody>
          <a:bodyPr/>
          <a:lstStyle/>
          <a:p>
            <a:endParaRPr lang="el-GR" sz="1200"/>
          </a:p>
        </p:txBody>
      </p:sp>
      <p:sp>
        <p:nvSpPr>
          <p:cNvPr id="5" name="TextBox 5"/>
          <p:cNvSpPr txBox="1"/>
          <p:nvPr/>
        </p:nvSpPr>
        <p:spPr>
          <a:xfrm>
            <a:off x="450251" y="6077263"/>
            <a:ext cx="4385889" cy="858184"/>
          </a:xfrm>
          <a:prstGeom prst="rect">
            <a:avLst/>
          </a:prstGeom>
        </p:spPr>
        <p:txBody>
          <a:bodyPr lIns="0" tIns="0" rIns="0" bIns="0" rtlCol="0" anchor="t">
            <a:spAutoFit/>
          </a:bodyPr>
          <a:lstStyle/>
          <a:p>
            <a:pPr>
              <a:lnSpc>
                <a:spcPts val="1680"/>
              </a:lnSpc>
            </a:pPr>
            <a:r>
              <a:rPr lang="en-US" sz="1600" dirty="0">
                <a:solidFill>
                  <a:srgbClr val="4A4640"/>
                </a:solidFill>
                <a:latin typeface="+mj-lt"/>
              </a:rPr>
              <a:t>Webinar on ‘The Latest Metaverse Trends’ </a:t>
            </a:r>
          </a:p>
          <a:p>
            <a:pPr>
              <a:lnSpc>
                <a:spcPts val="1680"/>
              </a:lnSpc>
            </a:pPr>
            <a:r>
              <a:rPr lang="en-US" sz="1600" dirty="0">
                <a:solidFill>
                  <a:srgbClr val="4A4640"/>
                </a:solidFill>
                <a:latin typeface="+mj-lt"/>
              </a:rPr>
              <a:t>Online </a:t>
            </a:r>
          </a:p>
          <a:p>
            <a:pPr>
              <a:lnSpc>
                <a:spcPts val="1680"/>
              </a:lnSpc>
            </a:pPr>
            <a:r>
              <a:rPr lang="en-US" sz="1600" dirty="0">
                <a:solidFill>
                  <a:srgbClr val="4A4640"/>
                </a:solidFill>
                <a:latin typeface="+mj-lt"/>
              </a:rPr>
              <a:t>January 2023</a:t>
            </a:r>
            <a:r>
              <a:rPr lang="en-US" sz="1333" dirty="0">
                <a:solidFill>
                  <a:srgbClr val="4A4640"/>
                </a:solidFill>
                <a:latin typeface="Now"/>
              </a:rPr>
              <a:t> </a:t>
            </a:r>
          </a:p>
          <a:p>
            <a:pPr>
              <a:lnSpc>
                <a:spcPts val="1680"/>
              </a:lnSpc>
            </a:pPr>
            <a:endParaRPr lang="en-US" sz="1200" dirty="0">
              <a:solidFill>
                <a:srgbClr val="4A4640"/>
              </a:solidFill>
              <a:latin typeface="Now"/>
            </a:endParaRPr>
          </a:p>
        </p:txBody>
      </p:sp>
      <p:sp>
        <p:nvSpPr>
          <p:cNvPr id="6" name="Rectangle 12">
            <a:extLst>
              <a:ext uri="{FF2B5EF4-FFF2-40B4-BE49-F238E27FC236}">
                <a16:creationId xmlns:a16="http://schemas.microsoft.com/office/drawing/2014/main" id="{7D134FA7-5AE6-B6AB-762C-4ACC138A9459}"/>
              </a:ext>
            </a:extLst>
          </p:cNvPr>
          <p:cNvSpPr/>
          <p:nvPr/>
        </p:nvSpPr>
        <p:spPr bwMode="auto">
          <a:xfrm>
            <a:off x="367071" y="38344"/>
            <a:ext cx="6576731" cy="584775"/>
          </a:xfrm>
          <a:prstGeom prst="rect">
            <a:avLst/>
          </a:prstGeom>
        </p:spPr>
        <p:txBody>
          <a:bodyPr wrap="square">
            <a:spAutoFit/>
          </a:bodyPr>
          <a:lstStyle/>
          <a:p>
            <a:pPr>
              <a:defRPr/>
            </a:pPr>
            <a:r>
              <a:rPr lang="en-US" sz="3200" dirty="0">
                <a:latin typeface="+mj-lt"/>
                <a:ea typeface="Open Sans"/>
                <a:cs typeface="Open Sans"/>
              </a:rPr>
              <a:t>Organization of Conferences </a:t>
            </a:r>
            <a:endParaRPr sz="3200" dirty="0">
              <a:latin typeface="+mj-lt"/>
            </a:endParaRPr>
          </a:p>
        </p:txBody>
      </p:sp>
      <p:cxnSp>
        <p:nvCxnSpPr>
          <p:cNvPr id="7" name="Ευθεία γραμμή σύνδεσης 6">
            <a:extLst>
              <a:ext uri="{FF2B5EF4-FFF2-40B4-BE49-F238E27FC236}">
                <a16:creationId xmlns:a16="http://schemas.microsoft.com/office/drawing/2014/main" id="{0F0936B7-6659-F78A-396E-A95494BB55E5}"/>
              </a:ext>
            </a:extLst>
          </p:cNvPr>
          <p:cNvCxnSpPr>
            <a:cxnSpLocks/>
          </p:cNvCxnSpPr>
          <p:nvPr/>
        </p:nvCxnSpPr>
        <p:spPr bwMode="auto">
          <a:xfrm>
            <a:off x="355600" y="545459"/>
            <a:ext cx="5283200"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9B2FD108-240D-4C94-A0D5-CAF0337C96E0}"/>
              </a:ext>
            </a:extLst>
          </p:cNvPr>
          <p:cNvGrpSpPr/>
          <p:nvPr/>
        </p:nvGrpSpPr>
        <p:grpSpPr>
          <a:xfrm>
            <a:off x="42042" y="3022600"/>
            <a:ext cx="12170979" cy="3835400"/>
            <a:chOff x="0" y="0"/>
            <a:chExt cx="5433977" cy="2036695"/>
          </a:xfrm>
        </p:grpSpPr>
        <p:sp>
          <p:nvSpPr>
            <p:cNvPr id="8" name="Freeform 3">
              <a:extLst>
                <a:ext uri="{FF2B5EF4-FFF2-40B4-BE49-F238E27FC236}">
                  <a16:creationId xmlns:a16="http://schemas.microsoft.com/office/drawing/2014/main" id="{C44D9AC2-2773-B697-3A27-D8E338E851C9}"/>
                </a:ext>
              </a:extLst>
            </p:cNvPr>
            <p:cNvSpPr/>
            <p:nvPr/>
          </p:nvSpPr>
          <p:spPr>
            <a:xfrm>
              <a:off x="0" y="0"/>
              <a:ext cx="5433977" cy="2036695"/>
            </a:xfrm>
            <a:custGeom>
              <a:avLst/>
              <a:gdLst/>
              <a:ahLst/>
              <a:cxnLst/>
              <a:rect l="l" t="t" r="r" b="b"/>
              <a:pathLst>
                <a:path w="5433977" h="2036695">
                  <a:moveTo>
                    <a:pt x="0" y="0"/>
                  </a:moveTo>
                  <a:lnTo>
                    <a:pt x="5433977" y="0"/>
                  </a:lnTo>
                  <a:lnTo>
                    <a:pt x="5433977" y="2036695"/>
                  </a:lnTo>
                  <a:lnTo>
                    <a:pt x="0" y="2036695"/>
                  </a:lnTo>
                  <a:close/>
                </a:path>
              </a:pathLst>
            </a:custGeom>
            <a:solidFill>
              <a:srgbClr val="FF914D"/>
            </a:solidFill>
          </p:spPr>
          <p:txBody>
            <a:bodyPr/>
            <a:lstStyle/>
            <a:p>
              <a:endParaRPr lang="el-GR" sz="1200"/>
            </a:p>
          </p:txBody>
        </p:sp>
        <p:sp>
          <p:nvSpPr>
            <p:cNvPr id="9" name="TextBox 4">
              <a:extLst>
                <a:ext uri="{FF2B5EF4-FFF2-40B4-BE49-F238E27FC236}">
                  <a16:creationId xmlns:a16="http://schemas.microsoft.com/office/drawing/2014/main" id="{E1602B41-F2A9-BEAF-B4C1-23FF05859895}"/>
                </a:ext>
              </a:extLst>
            </p:cNvPr>
            <p:cNvSpPr txBox="1"/>
            <p:nvPr/>
          </p:nvSpPr>
          <p:spPr>
            <a:xfrm>
              <a:off x="0" y="-38100"/>
              <a:ext cx="5433977" cy="2074795"/>
            </a:xfrm>
            <a:prstGeom prst="rect">
              <a:avLst/>
            </a:prstGeom>
          </p:spPr>
          <p:txBody>
            <a:bodyPr lIns="33867" tIns="33867" rIns="33867" bIns="33867" rtlCol="0" anchor="ctr"/>
            <a:lstStyle/>
            <a:p>
              <a:pPr algn="ctr">
                <a:lnSpc>
                  <a:spcPts val="1773"/>
                </a:lnSpc>
                <a:spcBef>
                  <a:spcPct val="0"/>
                </a:spcBef>
              </a:pPr>
              <a:endParaRPr sz="1200"/>
            </a:p>
          </p:txBody>
        </p:sp>
      </p:grpSp>
      <p:sp>
        <p:nvSpPr>
          <p:cNvPr id="2" name="Freeform 2"/>
          <p:cNvSpPr/>
          <p:nvPr/>
        </p:nvSpPr>
        <p:spPr>
          <a:xfrm>
            <a:off x="145986" y="693099"/>
            <a:ext cx="4637315" cy="4746423"/>
          </a:xfrm>
          <a:custGeom>
            <a:avLst/>
            <a:gdLst/>
            <a:ahLst/>
            <a:cxnLst/>
            <a:rect l="l" t="t" r="r" b="b"/>
            <a:pathLst>
              <a:path w="6955973" h="7119635">
                <a:moveTo>
                  <a:pt x="0" y="0"/>
                </a:moveTo>
                <a:lnTo>
                  <a:pt x="6955974" y="0"/>
                </a:lnTo>
                <a:lnTo>
                  <a:pt x="6955974" y="7119635"/>
                </a:lnTo>
                <a:lnTo>
                  <a:pt x="0" y="7119635"/>
                </a:lnTo>
                <a:lnTo>
                  <a:pt x="0" y="0"/>
                </a:lnTo>
                <a:close/>
              </a:path>
            </a:pathLst>
          </a:custGeom>
          <a:blipFill>
            <a:blip r:embed="rId2"/>
            <a:stretch>
              <a:fillRect l="-1388" t="-2099" r="-3113"/>
            </a:stretch>
          </a:blipFill>
        </p:spPr>
        <p:txBody>
          <a:bodyPr/>
          <a:lstStyle/>
          <a:p>
            <a:endParaRPr lang="el-GR" sz="1200"/>
          </a:p>
        </p:txBody>
      </p:sp>
      <p:sp>
        <p:nvSpPr>
          <p:cNvPr id="3" name="Freeform 3"/>
          <p:cNvSpPr/>
          <p:nvPr/>
        </p:nvSpPr>
        <p:spPr>
          <a:xfrm>
            <a:off x="5005552" y="685800"/>
            <a:ext cx="3888851" cy="2594188"/>
          </a:xfrm>
          <a:custGeom>
            <a:avLst/>
            <a:gdLst/>
            <a:ahLst/>
            <a:cxnLst/>
            <a:rect l="l" t="t" r="r" b="b"/>
            <a:pathLst>
              <a:path w="5833277" h="3891282">
                <a:moveTo>
                  <a:pt x="0" y="0"/>
                </a:moveTo>
                <a:lnTo>
                  <a:pt x="5833276" y="0"/>
                </a:lnTo>
                <a:lnTo>
                  <a:pt x="5833276" y="3891282"/>
                </a:lnTo>
                <a:lnTo>
                  <a:pt x="0" y="3891282"/>
                </a:lnTo>
                <a:lnTo>
                  <a:pt x="0" y="0"/>
                </a:lnTo>
                <a:close/>
              </a:path>
            </a:pathLst>
          </a:custGeom>
          <a:blipFill>
            <a:blip r:embed="rId3"/>
            <a:stretch>
              <a:fillRect/>
            </a:stretch>
          </a:blipFill>
        </p:spPr>
        <p:txBody>
          <a:bodyPr/>
          <a:lstStyle/>
          <a:p>
            <a:endParaRPr lang="el-GR" sz="1200"/>
          </a:p>
        </p:txBody>
      </p:sp>
      <p:sp>
        <p:nvSpPr>
          <p:cNvPr id="4" name="Freeform 4"/>
          <p:cNvSpPr/>
          <p:nvPr/>
        </p:nvSpPr>
        <p:spPr>
          <a:xfrm>
            <a:off x="9117470" y="693099"/>
            <a:ext cx="3018039" cy="2586889"/>
          </a:xfrm>
          <a:custGeom>
            <a:avLst/>
            <a:gdLst/>
            <a:ahLst/>
            <a:cxnLst/>
            <a:rect l="l" t="t" r="r" b="b"/>
            <a:pathLst>
              <a:path w="4527059" h="3880334">
                <a:moveTo>
                  <a:pt x="0" y="0"/>
                </a:moveTo>
                <a:lnTo>
                  <a:pt x="4527059" y="0"/>
                </a:lnTo>
                <a:lnTo>
                  <a:pt x="4527059" y="3880334"/>
                </a:lnTo>
                <a:lnTo>
                  <a:pt x="0" y="3880334"/>
                </a:lnTo>
                <a:lnTo>
                  <a:pt x="0" y="0"/>
                </a:lnTo>
                <a:close/>
              </a:path>
            </a:pathLst>
          </a:custGeom>
          <a:blipFill>
            <a:blip r:embed="rId4"/>
            <a:stretch>
              <a:fillRect l="-14218" r="-14218"/>
            </a:stretch>
          </a:blipFill>
        </p:spPr>
        <p:txBody>
          <a:bodyPr/>
          <a:lstStyle/>
          <a:p>
            <a:endParaRPr lang="el-GR" sz="1200"/>
          </a:p>
        </p:txBody>
      </p:sp>
      <p:sp>
        <p:nvSpPr>
          <p:cNvPr id="5" name="Freeform 5"/>
          <p:cNvSpPr/>
          <p:nvPr/>
        </p:nvSpPr>
        <p:spPr>
          <a:xfrm>
            <a:off x="5005552" y="3429000"/>
            <a:ext cx="7129958" cy="2856598"/>
          </a:xfrm>
          <a:custGeom>
            <a:avLst/>
            <a:gdLst/>
            <a:ahLst/>
            <a:cxnLst/>
            <a:rect l="l" t="t" r="r" b="b"/>
            <a:pathLst>
              <a:path w="10694937" h="4284897">
                <a:moveTo>
                  <a:pt x="0" y="0"/>
                </a:moveTo>
                <a:lnTo>
                  <a:pt x="10694936" y="0"/>
                </a:lnTo>
                <a:lnTo>
                  <a:pt x="10694936" y="4284897"/>
                </a:lnTo>
                <a:lnTo>
                  <a:pt x="0" y="4284897"/>
                </a:lnTo>
                <a:lnTo>
                  <a:pt x="0" y="0"/>
                </a:lnTo>
                <a:close/>
              </a:path>
            </a:pathLst>
          </a:custGeom>
          <a:blipFill>
            <a:blip r:embed="rId5"/>
            <a:stretch>
              <a:fillRect t="-40961" b="-25609"/>
            </a:stretch>
          </a:blipFill>
        </p:spPr>
        <p:txBody>
          <a:bodyPr/>
          <a:lstStyle/>
          <a:p>
            <a:endParaRPr lang="el-GR" sz="1200"/>
          </a:p>
        </p:txBody>
      </p:sp>
      <p:sp>
        <p:nvSpPr>
          <p:cNvPr id="6" name="TextBox 6"/>
          <p:cNvSpPr txBox="1"/>
          <p:nvPr/>
        </p:nvSpPr>
        <p:spPr>
          <a:xfrm>
            <a:off x="271699" y="5638165"/>
            <a:ext cx="4385889" cy="858184"/>
          </a:xfrm>
          <a:prstGeom prst="rect">
            <a:avLst/>
          </a:prstGeom>
        </p:spPr>
        <p:txBody>
          <a:bodyPr lIns="0" tIns="0" rIns="0" bIns="0" rtlCol="0" anchor="t">
            <a:spAutoFit/>
          </a:bodyPr>
          <a:lstStyle/>
          <a:p>
            <a:pPr>
              <a:lnSpc>
                <a:spcPts val="1680"/>
              </a:lnSpc>
            </a:pPr>
            <a:r>
              <a:rPr lang="en-US" sz="1600" dirty="0">
                <a:solidFill>
                  <a:srgbClr val="4A4640"/>
                </a:solidFill>
                <a:latin typeface="+mj-lt"/>
              </a:rPr>
              <a:t>5G and Metaverse Conference </a:t>
            </a:r>
          </a:p>
          <a:p>
            <a:pPr>
              <a:lnSpc>
                <a:spcPts val="1680"/>
              </a:lnSpc>
            </a:pPr>
            <a:r>
              <a:rPr lang="en-US" sz="1600" dirty="0">
                <a:solidFill>
                  <a:srgbClr val="4A4640"/>
                </a:solidFill>
                <a:latin typeface="+mj-lt"/>
              </a:rPr>
              <a:t>Patras Science Park </a:t>
            </a:r>
          </a:p>
          <a:p>
            <a:pPr>
              <a:lnSpc>
                <a:spcPts val="1680"/>
              </a:lnSpc>
            </a:pPr>
            <a:r>
              <a:rPr lang="en-US" sz="1600" dirty="0">
                <a:solidFill>
                  <a:srgbClr val="4A4640"/>
                </a:solidFill>
                <a:latin typeface="+mj-lt"/>
              </a:rPr>
              <a:t>April 2023 </a:t>
            </a:r>
          </a:p>
          <a:p>
            <a:pPr>
              <a:lnSpc>
                <a:spcPts val="1680"/>
              </a:lnSpc>
            </a:pPr>
            <a:endParaRPr lang="en-US" sz="1200" dirty="0">
              <a:solidFill>
                <a:srgbClr val="4A4640"/>
              </a:solidFill>
              <a:latin typeface="Now"/>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94DF70B8-C7CA-00A5-960F-71AEF02DAFC6}"/>
              </a:ext>
            </a:extLst>
          </p:cNvPr>
          <p:cNvGrpSpPr/>
          <p:nvPr/>
        </p:nvGrpSpPr>
        <p:grpSpPr>
          <a:xfrm>
            <a:off x="42042" y="3022600"/>
            <a:ext cx="12170979" cy="3835400"/>
            <a:chOff x="0" y="0"/>
            <a:chExt cx="5433977" cy="2036695"/>
          </a:xfrm>
        </p:grpSpPr>
        <p:sp>
          <p:nvSpPr>
            <p:cNvPr id="8" name="Freeform 3">
              <a:extLst>
                <a:ext uri="{FF2B5EF4-FFF2-40B4-BE49-F238E27FC236}">
                  <a16:creationId xmlns:a16="http://schemas.microsoft.com/office/drawing/2014/main" id="{DD79A9C5-0907-EECC-C903-0666FC716D43}"/>
                </a:ext>
              </a:extLst>
            </p:cNvPr>
            <p:cNvSpPr/>
            <p:nvPr/>
          </p:nvSpPr>
          <p:spPr>
            <a:xfrm>
              <a:off x="0" y="0"/>
              <a:ext cx="5433977" cy="2036695"/>
            </a:xfrm>
            <a:custGeom>
              <a:avLst/>
              <a:gdLst/>
              <a:ahLst/>
              <a:cxnLst/>
              <a:rect l="l" t="t" r="r" b="b"/>
              <a:pathLst>
                <a:path w="5433977" h="2036695">
                  <a:moveTo>
                    <a:pt x="0" y="0"/>
                  </a:moveTo>
                  <a:lnTo>
                    <a:pt x="5433977" y="0"/>
                  </a:lnTo>
                  <a:lnTo>
                    <a:pt x="5433977" y="2036695"/>
                  </a:lnTo>
                  <a:lnTo>
                    <a:pt x="0" y="2036695"/>
                  </a:lnTo>
                  <a:close/>
                </a:path>
              </a:pathLst>
            </a:custGeom>
            <a:solidFill>
              <a:srgbClr val="FF914D"/>
            </a:solidFill>
          </p:spPr>
          <p:txBody>
            <a:bodyPr/>
            <a:lstStyle/>
            <a:p>
              <a:endParaRPr lang="el-GR" sz="1200"/>
            </a:p>
          </p:txBody>
        </p:sp>
        <p:sp>
          <p:nvSpPr>
            <p:cNvPr id="9" name="TextBox 4">
              <a:extLst>
                <a:ext uri="{FF2B5EF4-FFF2-40B4-BE49-F238E27FC236}">
                  <a16:creationId xmlns:a16="http://schemas.microsoft.com/office/drawing/2014/main" id="{3869FD29-66B0-A8A4-4B74-4BF56673FC85}"/>
                </a:ext>
              </a:extLst>
            </p:cNvPr>
            <p:cNvSpPr txBox="1"/>
            <p:nvPr/>
          </p:nvSpPr>
          <p:spPr>
            <a:xfrm>
              <a:off x="0" y="-38100"/>
              <a:ext cx="5433977" cy="2074795"/>
            </a:xfrm>
            <a:prstGeom prst="rect">
              <a:avLst/>
            </a:prstGeom>
          </p:spPr>
          <p:txBody>
            <a:bodyPr lIns="33867" tIns="33867" rIns="33867" bIns="33867" rtlCol="0" anchor="ctr"/>
            <a:lstStyle/>
            <a:p>
              <a:pPr algn="ctr">
                <a:lnSpc>
                  <a:spcPts val="1773"/>
                </a:lnSpc>
                <a:spcBef>
                  <a:spcPct val="0"/>
                </a:spcBef>
              </a:pPr>
              <a:endParaRPr sz="1200"/>
            </a:p>
          </p:txBody>
        </p:sp>
      </p:grpSp>
      <p:sp>
        <p:nvSpPr>
          <p:cNvPr id="2" name="Freeform 2"/>
          <p:cNvSpPr/>
          <p:nvPr/>
        </p:nvSpPr>
        <p:spPr>
          <a:xfrm>
            <a:off x="199426" y="122521"/>
            <a:ext cx="11719901" cy="3350628"/>
          </a:xfrm>
          <a:custGeom>
            <a:avLst/>
            <a:gdLst/>
            <a:ahLst/>
            <a:cxnLst/>
            <a:rect l="l" t="t" r="r" b="b"/>
            <a:pathLst>
              <a:path w="17579851" h="5025942">
                <a:moveTo>
                  <a:pt x="0" y="0"/>
                </a:moveTo>
                <a:lnTo>
                  <a:pt x="17579850" y="0"/>
                </a:lnTo>
                <a:lnTo>
                  <a:pt x="17579850" y="5025942"/>
                </a:lnTo>
                <a:lnTo>
                  <a:pt x="0" y="5025942"/>
                </a:lnTo>
                <a:lnTo>
                  <a:pt x="0" y="0"/>
                </a:lnTo>
                <a:close/>
              </a:path>
            </a:pathLst>
          </a:custGeom>
          <a:blipFill>
            <a:blip r:embed="rId2"/>
            <a:stretch>
              <a:fillRect l="-2451" t="-17106" r="-2451"/>
            </a:stretch>
          </a:blipFill>
        </p:spPr>
        <p:txBody>
          <a:bodyPr/>
          <a:lstStyle/>
          <a:p>
            <a:endParaRPr lang="el-GR" sz="1200"/>
          </a:p>
        </p:txBody>
      </p:sp>
      <p:sp>
        <p:nvSpPr>
          <p:cNvPr id="3" name="Freeform 3"/>
          <p:cNvSpPr/>
          <p:nvPr/>
        </p:nvSpPr>
        <p:spPr>
          <a:xfrm>
            <a:off x="208897" y="3549403"/>
            <a:ext cx="4776914" cy="3043551"/>
          </a:xfrm>
          <a:custGeom>
            <a:avLst/>
            <a:gdLst/>
            <a:ahLst/>
            <a:cxnLst/>
            <a:rect l="l" t="t" r="r" b="b"/>
            <a:pathLst>
              <a:path w="7123926" h="4451514">
                <a:moveTo>
                  <a:pt x="0" y="0"/>
                </a:moveTo>
                <a:lnTo>
                  <a:pt x="7123925" y="0"/>
                </a:lnTo>
                <a:lnTo>
                  <a:pt x="7123925" y="4451514"/>
                </a:lnTo>
                <a:lnTo>
                  <a:pt x="0" y="4451514"/>
                </a:lnTo>
                <a:lnTo>
                  <a:pt x="0" y="0"/>
                </a:lnTo>
                <a:close/>
              </a:path>
            </a:pathLst>
          </a:custGeom>
          <a:blipFill>
            <a:blip r:embed="rId3"/>
            <a:stretch>
              <a:fillRect t="-4175" b="-15930"/>
            </a:stretch>
          </a:blipFill>
        </p:spPr>
        <p:txBody>
          <a:bodyPr/>
          <a:lstStyle/>
          <a:p>
            <a:endParaRPr lang="el-GR" sz="1200"/>
          </a:p>
        </p:txBody>
      </p:sp>
      <p:sp>
        <p:nvSpPr>
          <p:cNvPr id="4" name="Freeform 4"/>
          <p:cNvSpPr/>
          <p:nvPr/>
        </p:nvSpPr>
        <p:spPr>
          <a:xfrm>
            <a:off x="7110389" y="3544897"/>
            <a:ext cx="4866637" cy="2170437"/>
          </a:xfrm>
          <a:custGeom>
            <a:avLst/>
            <a:gdLst/>
            <a:ahLst/>
            <a:cxnLst/>
            <a:rect l="l" t="t" r="r" b="b"/>
            <a:pathLst>
              <a:path w="7299956" h="3255655">
                <a:moveTo>
                  <a:pt x="0" y="0"/>
                </a:moveTo>
                <a:lnTo>
                  <a:pt x="7299956" y="0"/>
                </a:lnTo>
                <a:lnTo>
                  <a:pt x="7299956" y="3255655"/>
                </a:lnTo>
                <a:lnTo>
                  <a:pt x="0" y="3255655"/>
                </a:lnTo>
                <a:lnTo>
                  <a:pt x="0" y="0"/>
                </a:lnTo>
                <a:close/>
              </a:path>
            </a:pathLst>
          </a:custGeom>
          <a:blipFill>
            <a:blip r:embed="rId4"/>
            <a:stretch>
              <a:fillRect t="-417" b="-417"/>
            </a:stretch>
          </a:blipFill>
        </p:spPr>
        <p:txBody>
          <a:bodyPr/>
          <a:lstStyle/>
          <a:p>
            <a:endParaRPr lang="el-GR" sz="1200"/>
          </a:p>
        </p:txBody>
      </p:sp>
      <p:sp>
        <p:nvSpPr>
          <p:cNvPr id="5" name="Freeform 5"/>
          <p:cNvSpPr/>
          <p:nvPr/>
        </p:nvSpPr>
        <p:spPr>
          <a:xfrm>
            <a:off x="5126445" y="3544897"/>
            <a:ext cx="1879675" cy="3016428"/>
          </a:xfrm>
          <a:custGeom>
            <a:avLst/>
            <a:gdLst/>
            <a:ahLst/>
            <a:cxnLst/>
            <a:rect l="l" t="t" r="r" b="b"/>
            <a:pathLst>
              <a:path w="2819513" h="4524642">
                <a:moveTo>
                  <a:pt x="0" y="0"/>
                </a:moveTo>
                <a:lnTo>
                  <a:pt x="2819513" y="0"/>
                </a:lnTo>
                <a:lnTo>
                  <a:pt x="2819513" y="4524642"/>
                </a:lnTo>
                <a:lnTo>
                  <a:pt x="0" y="4524642"/>
                </a:lnTo>
                <a:lnTo>
                  <a:pt x="0" y="0"/>
                </a:lnTo>
                <a:close/>
              </a:path>
            </a:pathLst>
          </a:custGeom>
          <a:blipFill>
            <a:blip r:embed="rId5"/>
            <a:stretch>
              <a:fillRect t="-37143" r="-52405" b="-31693"/>
            </a:stretch>
          </a:blipFill>
        </p:spPr>
        <p:txBody>
          <a:bodyPr/>
          <a:lstStyle/>
          <a:p>
            <a:endParaRPr lang="el-GR" sz="1200"/>
          </a:p>
        </p:txBody>
      </p:sp>
      <p:sp>
        <p:nvSpPr>
          <p:cNvPr id="6" name="TextBox 6"/>
          <p:cNvSpPr txBox="1"/>
          <p:nvPr/>
        </p:nvSpPr>
        <p:spPr>
          <a:xfrm>
            <a:off x="7097506" y="5809799"/>
            <a:ext cx="4879520" cy="872034"/>
          </a:xfrm>
          <a:prstGeom prst="rect">
            <a:avLst/>
          </a:prstGeom>
        </p:spPr>
        <p:txBody>
          <a:bodyPr wrap="square" lIns="0" tIns="0" rIns="0" bIns="0" rtlCol="0" anchor="t">
            <a:spAutoFit/>
          </a:bodyPr>
          <a:lstStyle/>
          <a:p>
            <a:pPr>
              <a:lnSpc>
                <a:spcPts val="1680"/>
              </a:lnSpc>
            </a:pPr>
            <a:r>
              <a:rPr lang="en-US" sz="1600" dirty="0">
                <a:solidFill>
                  <a:srgbClr val="4A4640"/>
                </a:solidFill>
                <a:latin typeface="+mj-lt"/>
              </a:rPr>
              <a:t>Workshop on ‘5G &amp; </a:t>
            </a:r>
            <a:r>
              <a:rPr lang="en-US" sz="1600" dirty="0" err="1">
                <a:solidFill>
                  <a:srgbClr val="4A4640"/>
                </a:solidFill>
                <a:latin typeface="+mj-lt"/>
              </a:rPr>
              <a:t>GovTech</a:t>
            </a:r>
            <a:r>
              <a:rPr lang="en-US" sz="1600" dirty="0">
                <a:solidFill>
                  <a:srgbClr val="4A4640"/>
                </a:solidFill>
                <a:latin typeface="+mj-lt"/>
              </a:rPr>
              <a:t>’ </a:t>
            </a:r>
          </a:p>
          <a:p>
            <a:pPr>
              <a:lnSpc>
                <a:spcPts val="1680"/>
              </a:lnSpc>
            </a:pPr>
            <a:r>
              <a:rPr lang="en-US" sz="1600" dirty="0">
                <a:solidFill>
                  <a:srgbClr val="4A4640"/>
                </a:solidFill>
                <a:latin typeface="+mj-lt"/>
              </a:rPr>
              <a:t>Organized in cooperation with the European Digital Innovation Hub for Digital Governance  (GR </a:t>
            </a:r>
            <a:r>
              <a:rPr lang="en-US" sz="1600" dirty="0" err="1">
                <a:solidFill>
                  <a:srgbClr val="4A4640"/>
                </a:solidFill>
                <a:latin typeface="+mj-lt"/>
              </a:rPr>
              <a:t>digiGOV-innoHUB</a:t>
            </a:r>
            <a:r>
              <a:rPr lang="en-US" sz="1600" dirty="0">
                <a:solidFill>
                  <a:srgbClr val="4A4640"/>
                </a:solidFill>
                <a:latin typeface="+mj-lt"/>
              </a:rPr>
              <a:t>, Foundation of the Hellenic World, October 2023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959CC466-CD21-5BE4-FE13-0DDAE95FF8B2}"/>
              </a:ext>
            </a:extLst>
          </p:cNvPr>
          <p:cNvGrpSpPr/>
          <p:nvPr/>
        </p:nvGrpSpPr>
        <p:grpSpPr>
          <a:xfrm>
            <a:off x="42042" y="3447393"/>
            <a:ext cx="12170979" cy="3410607"/>
            <a:chOff x="0" y="0"/>
            <a:chExt cx="5433977" cy="2036695"/>
          </a:xfrm>
        </p:grpSpPr>
        <p:sp>
          <p:nvSpPr>
            <p:cNvPr id="9" name="Freeform 3">
              <a:extLst>
                <a:ext uri="{FF2B5EF4-FFF2-40B4-BE49-F238E27FC236}">
                  <a16:creationId xmlns:a16="http://schemas.microsoft.com/office/drawing/2014/main" id="{9586AD71-3F05-8BC1-D25E-14A0B76E3989}"/>
                </a:ext>
              </a:extLst>
            </p:cNvPr>
            <p:cNvSpPr/>
            <p:nvPr/>
          </p:nvSpPr>
          <p:spPr>
            <a:xfrm>
              <a:off x="0" y="0"/>
              <a:ext cx="5433977" cy="2036695"/>
            </a:xfrm>
            <a:custGeom>
              <a:avLst/>
              <a:gdLst/>
              <a:ahLst/>
              <a:cxnLst/>
              <a:rect l="l" t="t" r="r" b="b"/>
              <a:pathLst>
                <a:path w="5433977" h="2036695">
                  <a:moveTo>
                    <a:pt x="0" y="0"/>
                  </a:moveTo>
                  <a:lnTo>
                    <a:pt x="5433977" y="0"/>
                  </a:lnTo>
                  <a:lnTo>
                    <a:pt x="5433977" y="2036695"/>
                  </a:lnTo>
                  <a:lnTo>
                    <a:pt x="0" y="2036695"/>
                  </a:lnTo>
                  <a:close/>
                </a:path>
              </a:pathLst>
            </a:custGeom>
            <a:solidFill>
              <a:srgbClr val="FF914D"/>
            </a:solidFill>
          </p:spPr>
          <p:txBody>
            <a:bodyPr/>
            <a:lstStyle/>
            <a:p>
              <a:endParaRPr lang="el-GR" sz="1200"/>
            </a:p>
          </p:txBody>
        </p:sp>
        <p:sp>
          <p:nvSpPr>
            <p:cNvPr id="10" name="TextBox 4">
              <a:extLst>
                <a:ext uri="{FF2B5EF4-FFF2-40B4-BE49-F238E27FC236}">
                  <a16:creationId xmlns:a16="http://schemas.microsoft.com/office/drawing/2014/main" id="{50031E60-C8F9-23B2-357A-EDA448393631}"/>
                </a:ext>
              </a:extLst>
            </p:cNvPr>
            <p:cNvSpPr txBox="1"/>
            <p:nvPr/>
          </p:nvSpPr>
          <p:spPr>
            <a:xfrm>
              <a:off x="0" y="-38100"/>
              <a:ext cx="5433977" cy="2074795"/>
            </a:xfrm>
            <a:prstGeom prst="rect">
              <a:avLst/>
            </a:prstGeom>
          </p:spPr>
          <p:txBody>
            <a:bodyPr lIns="33867" tIns="33867" rIns="33867" bIns="33867" rtlCol="0" anchor="ctr"/>
            <a:lstStyle/>
            <a:p>
              <a:pPr algn="ctr">
                <a:lnSpc>
                  <a:spcPts val="1773"/>
                </a:lnSpc>
                <a:spcBef>
                  <a:spcPct val="0"/>
                </a:spcBef>
              </a:pPr>
              <a:endParaRPr sz="1200"/>
            </a:p>
          </p:txBody>
        </p:sp>
      </p:grpSp>
      <p:sp>
        <p:nvSpPr>
          <p:cNvPr id="2" name="Rectangle 12">
            <a:extLst>
              <a:ext uri="{FF2B5EF4-FFF2-40B4-BE49-F238E27FC236}">
                <a16:creationId xmlns:a16="http://schemas.microsoft.com/office/drawing/2014/main" id="{E92AD2AE-AFE0-7ED9-CBAF-F75451A5EBE3}"/>
              </a:ext>
            </a:extLst>
          </p:cNvPr>
          <p:cNvSpPr/>
          <p:nvPr/>
        </p:nvSpPr>
        <p:spPr bwMode="auto">
          <a:xfrm>
            <a:off x="367071" y="38344"/>
            <a:ext cx="6576731" cy="584775"/>
          </a:xfrm>
          <a:prstGeom prst="rect">
            <a:avLst/>
          </a:prstGeom>
        </p:spPr>
        <p:txBody>
          <a:bodyPr wrap="square">
            <a:spAutoFit/>
          </a:bodyPr>
          <a:lstStyle/>
          <a:p>
            <a:pPr>
              <a:defRPr/>
            </a:pPr>
            <a:r>
              <a:rPr lang="en-US" sz="3200" dirty="0">
                <a:latin typeface="+mj-lt"/>
                <a:ea typeface="Open Sans"/>
                <a:cs typeface="Open Sans"/>
              </a:rPr>
              <a:t>Media Highlights </a:t>
            </a:r>
            <a:endParaRPr sz="3200" dirty="0">
              <a:latin typeface="+mj-lt"/>
            </a:endParaRPr>
          </a:p>
        </p:txBody>
      </p:sp>
      <p:cxnSp>
        <p:nvCxnSpPr>
          <p:cNvPr id="3" name="Ευθεία γραμμή σύνδεσης 2">
            <a:extLst>
              <a:ext uri="{FF2B5EF4-FFF2-40B4-BE49-F238E27FC236}">
                <a16:creationId xmlns:a16="http://schemas.microsoft.com/office/drawing/2014/main" id="{0A0B27FE-BEBF-1A32-1A4F-6BC3105562A4}"/>
              </a:ext>
            </a:extLst>
          </p:cNvPr>
          <p:cNvCxnSpPr>
            <a:cxnSpLocks/>
          </p:cNvCxnSpPr>
          <p:nvPr/>
        </p:nvCxnSpPr>
        <p:spPr bwMode="auto">
          <a:xfrm>
            <a:off x="355600" y="545459"/>
            <a:ext cx="5283200" cy="0"/>
          </a:xfrm>
          <a:prstGeom prst="line">
            <a:avLst/>
          </a:prstGeom>
        </p:spPr>
        <p:style>
          <a:lnRef idx="1">
            <a:schemeClr val="accent2"/>
          </a:lnRef>
          <a:fillRef idx="0">
            <a:schemeClr val="accent2"/>
          </a:fillRef>
          <a:effectRef idx="0">
            <a:schemeClr val="accent2"/>
          </a:effectRef>
          <a:fontRef idx="minor">
            <a:schemeClr val="tx1"/>
          </a:fontRef>
        </p:style>
      </p:cxnSp>
      <p:pic>
        <p:nvPicPr>
          <p:cNvPr id="5" name="Εικόνα 4" descr="Εικόνα που περιέχει κείμενο, στιγμιότυπο οθόνης, βουνό&#10;&#10;Περιγραφή που δημιουργήθηκε αυτόματα">
            <a:extLst>
              <a:ext uri="{FF2B5EF4-FFF2-40B4-BE49-F238E27FC236}">
                <a16:creationId xmlns:a16="http://schemas.microsoft.com/office/drawing/2014/main" id="{C2416EAA-6355-04F3-31F4-E0D922B3D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77" y="762833"/>
            <a:ext cx="3937000" cy="3937000"/>
          </a:xfrm>
          <a:prstGeom prst="rect">
            <a:avLst/>
          </a:prstGeom>
        </p:spPr>
      </p:pic>
      <p:pic>
        <p:nvPicPr>
          <p:cNvPr id="7" name="Εικόνα 6" descr="Εικόνα που περιέχει κείμενο, ανθρώπινο πρόσωπο, άνδρας, ρουχισμός&#10;&#10;Περιγραφή που δημιουργήθηκε αυτόματα">
            <a:extLst>
              <a:ext uri="{FF2B5EF4-FFF2-40B4-BE49-F238E27FC236}">
                <a16:creationId xmlns:a16="http://schemas.microsoft.com/office/drawing/2014/main" id="{30812C23-7DA2-7CE2-35BE-BFC58A71C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339" y="1158582"/>
            <a:ext cx="3530600" cy="3530600"/>
          </a:xfrm>
          <a:prstGeom prst="rect">
            <a:avLst/>
          </a:prstGeom>
        </p:spPr>
      </p:pic>
      <p:pic>
        <p:nvPicPr>
          <p:cNvPr id="12" name="Εικόνα 11" descr="Εικόνα που περιέχει κείμενο, ρουχισμός, άνδρας, ανθρώπινο πρόσωπο&#10;&#10;Περιγραφή που δημιουργήθηκε αυτόματα">
            <a:extLst>
              <a:ext uri="{FF2B5EF4-FFF2-40B4-BE49-F238E27FC236}">
                <a16:creationId xmlns:a16="http://schemas.microsoft.com/office/drawing/2014/main" id="{F81A5BC4-8D99-FFCD-C22D-89EA7C4B0A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278" y="1158582"/>
            <a:ext cx="4255957" cy="3024835"/>
          </a:xfrm>
          <a:prstGeom prst="rect">
            <a:avLst/>
          </a:prstGeom>
        </p:spPr>
      </p:pic>
      <p:sp>
        <p:nvSpPr>
          <p:cNvPr id="13" name="TextBox 6">
            <a:extLst>
              <a:ext uri="{FF2B5EF4-FFF2-40B4-BE49-F238E27FC236}">
                <a16:creationId xmlns:a16="http://schemas.microsoft.com/office/drawing/2014/main" id="{552A1EF0-5DF2-9B54-6931-A56C8B9DEF69}"/>
              </a:ext>
            </a:extLst>
          </p:cNvPr>
          <p:cNvSpPr txBox="1"/>
          <p:nvPr/>
        </p:nvSpPr>
        <p:spPr>
          <a:xfrm>
            <a:off x="172857" y="4917207"/>
            <a:ext cx="3808616" cy="1744067"/>
          </a:xfrm>
          <a:prstGeom prst="rect">
            <a:avLst/>
          </a:prstGeom>
        </p:spPr>
        <p:txBody>
          <a:bodyPr wrap="square" lIns="0" tIns="0" rIns="0" bIns="0" rtlCol="0" anchor="t">
            <a:spAutoFit/>
          </a:bodyPr>
          <a:lstStyle/>
          <a:p>
            <a:pPr>
              <a:lnSpc>
                <a:spcPts val="1680"/>
              </a:lnSpc>
            </a:pPr>
            <a:r>
              <a:rPr lang="en-US" sz="1600" dirty="0"/>
              <a:t>p-NET’s 5G and the Metaverse Conference attracted international interest, based on which an interview with Dr. Christos Dimas, Former Deputy Minister for Development and Investments was organized and an article published in Forbes! </a:t>
            </a:r>
          </a:p>
          <a:p>
            <a:pPr>
              <a:lnSpc>
                <a:spcPts val="1680"/>
              </a:lnSpc>
            </a:pPr>
            <a:r>
              <a:rPr lang="en-US" sz="1600" dirty="0">
                <a:hlinkClick r:id="rId5"/>
              </a:rPr>
              <a:t>Greece Aims For Olympian Heights With 5G And Beyond (forbes.com)</a:t>
            </a:r>
            <a:endParaRPr lang="en-US" sz="1600" dirty="0">
              <a:solidFill>
                <a:srgbClr val="4A4640"/>
              </a:solidFill>
            </a:endParaRPr>
          </a:p>
        </p:txBody>
      </p:sp>
      <p:sp>
        <p:nvSpPr>
          <p:cNvPr id="15" name="TextBox 14">
            <a:extLst>
              <a:ext uri="{FF2B5EF4-FFF2-40B4-BE49-F238E27FC236}">
                <a16:creationId xmlns:a16="http://schemas.microsoft.com/office/drawing/2014/main" id="{9251AF9C-5831-1D0C-2422-FFEDF567C0FE}"/>
              </a:ext>
            </a:extLst>
          </p:cNvPr>
          <p:cNvSpPr txBox="1"/>
          <p:nvPr/>
        </p:nvSpPr>
        <p:spPr>
          <a:xfrm>
            <a:off x="4203035" y="4853609"/>
            <a:ext cx="3530600" cy="2062103"/>
          </a:xfrm>
          <a:prstGeom prst="rect">
            <a:avLst/>
          </a:prstGeom>
          <a:noFill/>
        </p:spPr>
        <p:txBody>
          <a:bodyPr wrap="square">
            <a:spAutoFit/>
          </a:bodyPr>
          <a:lstStyle/>
          <a:p>
            <a:r>
              <a:rPr lang="en-US" sz="1600" dirty="0">
                <a:latin typeface="+mj-lt"/>
              </a:rPr>
              <a:t>Marios </a:t>
            </a:r>
            <a:r>
              <a:rPr lang="en-US" sz="1600" dirty="0" err="1">
                <a:latin typeface="+mj-lt"/>
              </a:rPr>
              <a:t>Nicoalou</a:t>
            </a:r>
            <a:r>
              <a:rPr lang="en-US" sz="1600" dirty="0">
                <a:latin typeface="+mj-lt"/>
              </a:rPr>
              <a:t> gave an interview to Ionian TV journalist, Tasos </a:t>
            </a:r>
            <a:r>
              <a:rPr lang="en-US" sz="1600" dirty="0" err="1">
                <a:latin typeface="+mj-lt"/>
              </a:rPr>
              <a:t>Theodosis</a:t>
            </a:r>
            <a:r>
              <a:rPr lang="en-US" sz="1600" dirty="0">
                <a:latin typeface="+mj-lt"/>
              </a:rPr>
              <a:t> on p-ΝΕΤ’s goals and activities and how it can contribute towards the development of the Region of Western Greece. </a:t>
            </a:r>
            <a:br>
              <a:rPr lang="en-US" sz="1600" dirty="0">
                <a:latin typeface="+mj-lt"/>
              </a:rPr>
            </a:br>
            <a:r>
              <a:rPr lang="en-US" sz="1600" dirty="0">
                <a:latin typeface="+mj-lt"/>
                <a:hlinkClick r:id="rId6"/>
              </a:rPr>
              <a:t>https://www.youtube.com/watch?v=4vjsvUMyEZ8&amp;feature=youtu.be</a:t>
            </a:r>
            <a:r>
              <a:rPr lang="en-US" sz="1600" dirty="0">
                <a:latin typeface="+mj-lt"/>
              </a:rPr>
              <a:t> </a:t>
            </a:r>
            <a:endParaRPr lang="el-GR" sz="1600" dirty="0">
              <a:latin typeface="+mj-lt"/>
            </a:endParaRPr>
          </a:p>
        </p:txBody>
      </p:sp>
      <p:sp>
        <p:nvSpPr>
          <p:cNvPr id="16" name="TextBox 15">
            <a:extLst>
              <a:ext uri="{FF2B5EF4-FFF2-40B4-BE49-F238E27FC236}">
                <a16:creationId xmlns:a16="http://schemas.microsoft.com/office/drawing/2014/main" id="{DD4A6014-36C5-BB31-25CA-8E3A7254C287}"/>
              </a:ext>
            </a:extLst>
          </p:cNvPr>
          <p:cNvSpPr txBox="1"/>
          <p:nvPr/>
        </p:nvSpPr>
        <p:spPr>
          <a:xfrm>
            <a:off x="7947004" y="4917207"/>
            <a:ext cx="4202954" cy="1569660"/>
          </a:xfrm>
          <a:prstGeom prst="rect">
            <a:avLst/>
          </a:prstGeom>
          <a:noFill/>
        </p:spPr>
        <p:txBody>
          <a:bodyPr wrap="square">
            <a:spAutoFit/>
          </a:bodyPr>
          <a:lstStyle/>
          <a:p>
            <a:r>
              <a:rPr lang="en-US" sz="1600" dirty="0">
                <a:latin typeface="+mj-lt"/>
              </a:rPr>
              <a:t>Former Deputy Minister for Development, Dr. Christos Dimas promoted an article on p-NET, its activities and goals and how it can, through its innovative products and services, contribute to the development of the Region of Western Greece. </a:t>
            </a:r>
            <a:endParaRPr lang="el-GR" sz="1600" dirty="0">
              <a:latin typeface="+mj-lt"/>
            </a:endParaRPr>
          </a:p>
        </p:txBody>
      </p:sp>
    </p:spTree>
    <p:extLst>
      <p:ext uri="{BB962C8B-B14F-4D97-AF65-F5344CB8AC3E}">
        <p14:creationId xmlns:p14="http://schemas.microsoft.com/office/powerpoint/2010/main" val="30043668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9864" y="2210427"/>
            <a:ext cx="432300" cy="432300"/>
          </a:xfrm>
          <a:custGeom>
            <a:avLst/>
            <a:gdLst/>
            <a:ahLst/>
            <a:cxnLst/>
            <a:rect l="l" t="t" r="r" b="b"/>
            <a:pathLst>
              <a:path w="648450" h="648450">
                <a:moveTo>
                  <a:pt x="0" y="0"/>
                </a:moveTo>
                <a:lnTo>
                  <a:pt x="648450" y="0"/>
                </a:lnTo>
                <a:lnTo>
                  <a:pt x="648450" y="648451"/>
                </a:lnTo>
                <a:lnTo>
                  <a:pt x="0" y="6484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sz="1200"/>
          </a:p>
        </p:txBody>
      </p:sp>
      <p:sp>
        <p:nvSpPr>
          <p:cNvPr id="3" name="Freeform 3"/>
          <p:cNvSpPr/>
          <p:nvPr/>
        </p:nvSpPr>
        <p:spPr>
          <a:xfrm>
            <a:off x="561217" y="3733997"/>
            <a:ext cx="432300" cy="432300"/>
          </a:xfrm>
          <a:custGeom>
            <a:avLst/>
            <a:gdLst/>
            <a:ahLst/>
            <a:cxnLst/>
            <a:rect l="l" t="t" r="r" b="b"/>
            <a:pathLst>
              <a:path w="648450" h="648450">
                <a:moveTo>
                  <a:pt x="0" y="0"/>
                </a:moveTo>
                <a:lnTo>
                  <a:pt x="648450" y="0"/>
                </a:lnTo>
                <a:lnTo>
                  <a:pt x="648450" y="648450"/>
                </a:lnTo>
                <a:lnTo>
                  <a:pt x="0" y="648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l-GR" sz="1200"/>
          </a:p>
        </p:txBody>
      </p:sp>
      <p:sp>
        <p:nvSpPr>
          <p:cNvPr id="4" name="Freeform 4"/>
          <p:cNvSpPr/>
          <p:nvPr/>
        </p:nvSpPr>
        <p:spPr>
          <a:xfrm>
            <a:off x="561217" y="4554734"/>
            <a:ext cx="432300" cy="432300"/>
          </a:xfrm>
          <a:custGeom>
            <a:avLst/>
            <a:gdLst/>
            <a:ahLst/>
            <a:cxnLst/>
            <a:rect l="l" t="t" r="r" b="b"/>
            <a:pathLst>
              <a:path w="648450" h="648450">
                <a:moveTo>
                  <a:pt x="0" y="0"/>
                </a:moveTo>
                <a:lnTo>
                  <a:pt x="648450" y="0"/>
                </a:lnTo>
                <a:lnTo>
                  <a:pt x="648450" y="648451"/>
                </a:lnTo>
                <a:lnTo>
                  <a:pt x="0" y="6484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l-GR" sz="1200"/>
          </a:p>
        </p:txBody>
      </p:sp>
      <p:sp>
        <p:nvSpPr>
          <p:cNvPr id="5" name="Freeform 5"/>
          <p:cNvSpPr/>
          <p:nvPr/>
        </p:nvSpPr>
        <p:spPr>
          <a:xfrm>
            <a:off x="563714" y="2979934"/>
            <a:ext cx="460104" cy="460104"/>
          </a:xfrm>
          <a:custGeom>
            <a:avLst/>
            <a:gdLst/>
            <a:ahLst/>
            <a:cxnLst/>
            <a:rect l="l" t="t" r="r" b="b"/>
            <a:pathLst>
              <a:path w="690156" h="690156">
                <a:moveTo>
                  <a:pt x="0" y="0"/>
                </a:moveTo>
                <a:lnTo>
                  <a:pt x="690155" y="0"/>
                </a:lnTo>
                <a:lnTo>
                  <a:pt x="690155" y="690156"/>
                </a:lnTo>
                <a:lnTo>
                  <a:pt x="0" y="6901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l-GR" sz="1200"/>
          </a:p>
        </p:txBody>
      </p:sp>
      <p:sp>
        <p:nvSpPr>
          <p:cNvPr id="6" name="Freeform 6"/>
          <p:cNvSpPr/>
          <p:nvPr/>
        </p:nvSpPr>
        <p:spPr>
          <a:xfrm>
            <a:off x="5494485" y="849004"/>
            <a:ext cx="6689088" cy="5999362"/>
          </a:xfrm>
          <a:custGeom>
            <a:avLst/>
            <a:gdLst/>
            <a:ahLst/>
            <a:cxnLst/>
            <a:rect l="l" t="t" r="r" b="b"/>
            <a:pathLst>
              <a:path w="12676319" h="10536712">
                <a:moveTo>
                  <a:pt x="0" y="0"/>
                </a:moveTo>
                <a:lnTo>
                  <a:pt x="12676319" y="0"/>
                </a:lnTo>
                <a:lnTo>
                  <a:pt x="12676319" y="10536712"/>
                </a:lnTo>
                <a:lnTo>
                  <a:pt x="0" y="10536712"/>
                </a:lnTo>
                <a:lnTo>
                  <a:pt x="0" y="0"/>
                </a:lnTo>
                <a:close/>
              </a:path>
            </a:pathLst>
          </a:custGeom>
          <a:blipFill>
            <a:blip r:embed="rId10">
              <a:alphaModFix amt="83000"/>
            </a:blip>
            <a:stretch>
              <a:fillRect l="-22778" r="-28925"/>
            </a:stretch>
          </a:blipFill>
        </p:spPr>
        <p:txBody>
          <a:bodyPr/>
          <a:lstStyle/>
          <a:p>
            <a:endParaRPr lang="el-GR" sz="1200"/>
          </a:p>
        </p:txBody>
      </p:sp>
      <p:sp>
        <p:nvSpPr>
          <p:cNvPr id="7" name="TextBox 7"/>
          <p:cNvSpPr txBox="1"/>
          <p:nvPr/>
        </p:nvSpPr>
        <p:spPr>
          <a:xfrm>
            <a:off x="1561187" y="2204864"/>
            <a:ext cx="2532571" cy="417871"/>
          </a:xfrm>
          <a:prstGeom prst="rect">
            <a:avLst/>
          </a:prstGeom>
        </p:spPr>
        <p:txBody>
          <a:bodyPr lIns="0" tIns="0" rIns="0" bIns="0" rtlCol="0" anchor="t">
            <a:spAutoFit/>
          </a:bodyPr>
          <a:lstStyle/>
          <a:p>
            <a:pPr>
              <a:lnSpc>
                <a:spcPts val="3480"/>
              </a:lnSpc>
            </a:pPr>
            <a:r>
              <a:rPr lang="el-GR" sz="2399" dirty="0">
                <a:solidFill>
                  <a:srgbClr val="000000"/>
                </a:solidFill>
                <a:latin typeface="Calibri (MS)"/>
              </a:rPr>
              <a:t>(+30) </a:t>
            </a:r>
            <a:r>
              <a:rPr lang="en-US" sz="2399" dirty="0">
                <a:solidFill>
                  <a:srgbClr val="000000"/>
                </a:solidFill>
                <a:latin typeface="Calibri (MS)"/>
              </a:rPr>
              <a:t>2610 391 260</a:t>
            </a:r>
            <a:r>
              <a:rPr lang="el-GR" sz="2399" dirty="0">
                <a:solidFill>
                  <a:srgbClr val="000000"/>
                </a:solidFill>
                <a:latin typeface="Calibri (MS)"/>
              </a:rPr>
              <a:t> </a:t>
            </a:r>
            <a:endParaRPr lang="en-US" sz="2399" dirty="0">
              <a:solidFill>
                <a:srgbClr val="000000"/>
              </a:solidFill>
              <a:latin typeface="Calibri (MS)"/>
            </a:endParaRPr>
          </a:p>
        </p:txBody>
      </p:sp>
      <p:sp>
        <p:nvSpPr>
          <p:cNvPr id="8" name="TextBox 8"/>
          <p:cNvSpPr txBox="1"/>
          <p:nvPr/>
        </p:nvSpPr>
        <p:spPr>
          <a:xfrm>
            <a:off x="1561187" y="3718372"/>
            <a:ext cx="3833327" cy="417871"/>
          </a:xfrm>
          <a:prstGeom prst="rect">
            <a:avLst/>
          </a:prstGeom>
        </p:spPr>
        <p:txBody>
          <a:bodyPr lIns="0" tIns="0" rIns="0" bIns="0" rtlCol="0" anchor="t">
            <a:spAutoFit/>
          </a:bodyPr>
          <a:lstStyle/>
          <a:p>
            <a:pPr>
              <a:lnSpc>
                <a:spcPts val="3480"/>
              </a:lnSpc>
            </a:pPr>
            <a:r>
              <a:rPr lang="en-US" sz="2400" dirty="0">
                <a:solidFill>
                  <a:srgbClr val="000000"/>
                </a:solidFill>
                <a:latin typeface="Calibri (MS)"/>
              </a:rPr>
              <a:t>https://www.p-net.gr </a:t>
            </a:r>
          </a:p>
        </p:txBody>
      </p:sp>
      <p:sp>
        <p:nvSpPr>
          <p:cNvPr id="9" name="TextBox 9"/>
          <p:cNvSpPr txBox="1"/>
          <p:nvPr/>
        </p:nvSpPr>
        <p:spPr>
          <a:xfrm>
            <a:off x="1502344" y="4448099"/>
            <a:ext cx="3833327" cy="1315553"/>
          </a:xfrm>
          <a:prstGeom prst="rect">
            <a:avLst/>
          </a:prstGeom>
        </p:spPr>
        <p:txBody>
          <a:bodyPr lIns="0" tIns="0" rIns="0" bIns="0" rtlCol="0" anchor="t">
            <a:spAutoFit/>
          </a:bodyPr>
          <a:lstStyle/>
          <a:p>
            <a:pPr>
              <a:lnSpc>
                <a:spcPts val="3480"/>
              </a:lnSpc>
            </a:pPr>
            <a:r>
              <a:rPr lang="en-US" sz="2399" dirty="0">
                <a:solidFill>
                  <a:srgbClr val="000000"/>
                </a:solidFill>
                <a:latin typeface="Calibri (MS)"/>
              </a:rPr>
              <a:t>Patras Science Park </a:t>
            </a:r>
          </a:p>
          <a:p>
            <a:pPr>
              <a:lnSpc>
                <a:spcPts val="3480"/>
              </a:lnSpc>
            </a:pPr>
            <a:r>
              <a:rPr lang="en-US" sz="2399" dirty="0" err="1">
                <a:solidFill>
                  <a:srgbClr val="000000"/>
                </a:solidFill>
                <a:latin typeface="Calibri (MS)"/>
              </a:rPr>
              <a:t>Stadiou</a:t>
            </a:r>
            <a:r>
              <a:rPr lang="en-US" sz="2399" dirty="0">
                <a:solidFill>
                  <a:srgbClr val="000000"/>
                </a:solidFill>
                <a:latin typeface="Calibri (MS)"/>
              </a:rPr>
              <a:t>, Platani, Rio </a:t>
            </a:r>
          </a:p>
          <a:p>
            <a:pPr>
              <a:lnSpc>
                <a:spcPts val="3480"/>
              </a:lnSpc>
            </a:pPr>
            <a:r>
              <a:rPr lang="en-US" sz="2399" dirty="0">
                <a:solidFill>
                  <a:srgbClr val="000000"/>
                </a:solidFill>
                <a:latin typeface="Calibri (MS)"/>
              </a:rPr>
              <a:t>Patras</a:t>
            </a:r>
            <a:r>
              <a:rPr lang="el-GR" sz="2399" dirty="0">
                <a:solidFill>
                  <a:srgbClr val="000000"/>
                </a:solidFill>
                <a:latin typeface="Calibri (MS)"/>
              </a:rPr>
              <a:t>, </a:t>
            </a:r>
            <a:r>
              <a:rPr lang="en-US" sz="2399" dirty="0">
                <a:solidFill>
                  <a:srgbClr val="000000"/>
                </a:solidFill>
                <a:latin typeface="Calibri (MS)"/>
              </a:rPr>
              <a:t>Greece </a:t>
            </a:r>
          </a:p>
        </p:txBody>
      </p:sp>
      <p:sp>
        <p:nvSpPr>
          <p:cNvPr id="10" name="TextBox 10"/>
          <p:cNvSpPr txBox="1"/>
          <p:nvPr/>
        </p:nvSpPr>
        <p:spPr>
          <a:xfrm>
            <a:off x="1561187" y="3016296"/>
            <a:ext cx="3833327" cy="417871"/>
          </a:xfrm>
          <a:prstGeom prst="rect">
            <a:avLst/>
          </a:prstGeom>
        </p:spPr>
        <p:txBody>
          <a:bodyPr lIns="0" tIns="0" rIns="0" bIns="0" rtlCol="0" anchor="t">
            <a:spAutoFit/>
          </a:bodyPr>
          <a:lstStyle/>
          <a:p>
            <a:pPr>
              <a:lnSpc>
                <a:spcPts val="3480"/>
              </a:lnSpc>
            </a:pPr>
            <a:r>
              <a:rPr lang="en-US" sz="2400" dirty="0">
                <a:solidFill>
                  <a:srgbClr val="000000"/>
                </a:solidFill>
                <a:latin typeface="Calibri (MS)"/>
              </a:rPr>
              <a:t>info@p-net.gr</a:t>
            </a:r>
          </a:p>
        </p:txBody>
      </p:sp>
      <p:sp>
        <p:nvSpPr>
          <p:cNvPr id="11" name="TextBox 4">
            <a:extLst>
              <a:ext uri="{FF2B5EF4-FFF2-40B4-BE49-F238E27FC236}">
                <a16:creationId xmlns:a16="http://schemas.microsoft.com/office/drawing/2014/main" id="{2C450B01-E81B-FE5B-CE6F-3894F7A29BC2}"/>
              </a:ext>
            </a:extLst>
          </p:cNvPr>
          <p:cNvSpPr txBox="1"/>
          <p:nvPr/>
        </p:nvSpPr>
        <p:spPr bwMode="auto">
          <a:xfrm>
            <a:off x="457200" y="412106"/>
            <a:ext cx="4528457" cy="446597"/>
          </a:xfrm>
          <a:prstGeom prst="rect">
            <a:avLst/>
          </a:prstGeom>
        </p:spPr>
        <p:txBody>
          <a:bodyPr wrap="square" lIns="0" tIns="0" rIns="0" bIns="0" rtlCol="0" anchor="t">
            <a:spAutoFit/>
          </a:bodyPr>
          <a:lstStyle/>
          <a:p>
            <a:pPr>
              <a:lnSpc>
                <a:spcPts val="2987"/>
              </a:lnSpc>
              <a:defRPr/>
            </a:pPr>
            <a:r>
              <a:rPr lang="en-US" sz="4667" dirty="0">
                <a:solidFill>
                  <a:srgbClr val="E14F3A"/>
                </a:solidFill>
                <a:latin typeface="+mj-lt"/>
              </a:rPr>
              <a:t>Contact Us</a:t>
            </a:r>
            <a:endParaRPr sz="4667" dirty="0">
              <a:latin typeface="+mj-lt"/>
            </a:endParaRPr>
          </a:p>
        </p:txBody>
      </p:sp>
      <p:cxnSp>
        <p:nvCxnSpPr>
          <p:cNvPr id="13" name="Ευθεία γραμμή σύνδεσης 12">
            <a:extLst>
              <a:ext uri="{FF2B5EF4-FFF2-40B4-BE49-F238E27FC236}">
                <a16:creationId xmlns:a16="http://schemas.microsoft.com/office/drawing/2014/main" id="{9285D74B-4ACD-5AC2-0594-142C020DC395}"/>
              </a:ext>
            </a:extLst>
          </p:cNvPr>
          <p:cNvCxnSpPr>
            <a:cxnSpLocks/>
          </p:cNvCxnSpPr>
          <p:nvPr/>
        </p:nvCxnSpPr>
        <p:spPr bwMode="auto">
          <a:xfrm>
            <a:off x="436277" y="858638"/>
            <a:ext cx="2982731" cy="0"/>
          </a:xfrm>
          <a:prstGeom prst="line">
            <a:avLst/>
          </a:prstGeom>
        </p:spPr>
        <p:style>
          <a:lnRef idx="1">
            <a:schemeClr val="accent2"/>
          </a:lnRef>
          <a:fillRef idx="0">
            <a:schemeClr val="accent2"/>
          </a:fillRef>
          <a:effectRef idx="0">
            <a:schemeClr val="accent2"/>
          </a:effectRef>
          <a:fontRef idx="minor">
            <a:schemeClr val="tx1"/>
          </a:fontRef>
        </p:style>
      </p:cxnSp>
      <p:pic>
        <p:nvPicPr>
          <p:cNvPr id="15" name="Picture 3">
            <a:extLst>
              <a:ext uri="{FF2B5EF4-FFF2-40B4-BE49-F238E27FC236}">
                <a16:creationId xmlns:a16="http://schemas.microsoft.com/office/drawing/2014/main" id="{4C98B705-EAF7-149D-8D47-8C4804095BE0}"/>
              </a:ext>
            </a:extLst>
          </p:cNvPr>
          <p:cNvPicPr>
            <a:picLocks noChangeAspect="1"/>
          </p:cNvPicPr>
          <p:nvPr/>
        </p:nvPicPr>
        <p:blipFill>
          <a:blip r:embed="rId11"/>
          <a:stretch/>
        </p:blipFill>
        <p:spPr bwMode="auto">
          <a:xfrm>
            <a:off x="10160000" y="188839"/>
            <a:ext cx="1957329" cy="446533"/>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528048" y="1872303"/>
            <a:ext cx="5160880" cy="1049892"/>
          </a:xfrm>
          <a:custGeom>
            <a:avLst/>
            <a:gdLst/>
            <a:ahLst/>
            <a:cxnLst/>
            <a:rect l="l" t="t" r="r" b="b"/>
            <a:pathLst>
              <a:path w="8423059" h="1919756">
                <a:moveTo>
                  <a:pt x="0" y="0"/>
                </a:moveTo>
                <a:lnTo>
                  <a:pt x="8423059" y="0"/>
                </a:lnTo>
                <a:lnTo>
                  <a:pt x="8423059" y="1919756"/>
                </a:lnTo>
                <a:lnTo>
                  <a:pt x="0" y="1919756"/>
                </a:lnTo>
                <a:lnTo>
                  <a:pt x="0" y="0"/>
                </a:lnTo>
                <a:close/>
              </a:path>
            </a:pathLst>
          </a:custGeom>
          <a:blipFill>
            <a:blip r:embed="rId2"/>
            <a:stretch>
              <a:fillRect/>
            </a:stretch>
          </a:blipFill>
        </p:spPr>
        <p:txBody>
          <a:bodyPr/>
          <a:lstStyle/>
          <a:p>
            <a:endParaRPr lang="el-GR" sz="1200"/>
          </a:p>
        </p:txBody>
      </p:sp>
      <p:sp>
        <p:nvSpPr>
          <p:cNvPr id="3" name="TextBox 3"/>
          <p:cNvSpPr txBox="1"/>
          <p:nvPr/>
        </p:nvSpPr>
        <p:spPr>
          <a:xfrm>
            <a:off x="6960096" y="3206986"/>
            <a:ext cx="4853333" cy="1224566"/>
          </a:xfrm>
          <a:prstGeom prst="rect">
            <a:avLst/>
          </a:prstGeom>
        </p:spPr>
        <p:txBody>
          <a:bodyPr wrap="square" lIns="0" tIns="0" rIns="0" bIns="0" rtlCol="0" anchor="t">
            <a:spAutoFit/>
          </a:bodyPr>
          <a:lstStyle/>
          <a:p>
            <a:pPr algn="ctr">
              <a:lnSpc>
                <a:spcPts val="9912"/>
              </a:lnSpc>
              <a:spcBef>
                <a:spcPct val="0"/>
              </a:spcBef>
            </a:pPr>
            <a:r>
              <a:rPr lang="en-US" sz="7080" dirty="0">
                <a:solidFill>
                  <a:srgbClr val="E14F3A"/>
                </a:solidFill>
                <a:latin typeface="Brush Script MT" panose="03060802040406070304" pitchFamily="66" charset="0"/>
              </a:rPr>
              <a:t>Thank you ! </a:t>
            </a:r>
          </a:p>
        </p:txBody>
      </p:sp>
      <p:pic>
        <p:nvPicPr>
          <p:cNvPr id="4" name="Picture 2">
            <a:extLst>
              <a:ext uri="{FF2B5EF4-FFF2-40B4-BE49-F238E27FC236}">
                <a16:creationId xmlns:a16="http://schemas.microsoft.com/office/drawing/2014/main" id="{FC7ABE78-D88F-256F-573F-4A862091224C}"/>
              </a:ext>
            </a:extLst>
          </p:cNvPr>
          <p:cNvPicPr>
            <a:picLocks noChangeAspect="1" noChangeArrowheads="1"/>
          </p:cNvPicPr>
          <p:nvPr/>
        </p:nvPicPr>
        <p:blipFill>
          <a:blip r:embed="rId3"/>
          <a:stretch/>
        </p:blipFill>
        <p:spPr bwMode="auto">
          <a:xfrm>
            <a:off x="479376" y="5301208"/>
            <a:ext cx="7667095" cy="1326766"/>
          </a:xfrm>
          <a:prstGeom prst="rect">
            <a:avLst/>
          </a:prstGeom>
          <a:noFill/>
        </p:spPr>
      </p:pic>
      <p:pic>
        <p:nvPicPr>
          <p:cNvPr id="5" name="Picture 4" descr="A circular logo with white and blue symbols&#10;&#10;Description automatically generated">
            <a:extLst>
              <a:ext uri="{FF2B5EF4-FFF2-40B4-BE49-F238E27FC236}">
                <a16:creationId xmlns:a16="http://schemas.microsoft.com/office/drawing/2014/main" id="{4C558BB6-6514-90BD-C652-9D31C760DEC7}"/>
              </a:ext>
            </a:extLst>
          </p:cNvPr>
          <p:cNvPicPr>
            <a:picLocks noChangeAspect="1"/>
          </p:cNvPicPr>
          <p:nvPr/>
        </p:nvPicPr>
        <p:blipFill>
          <a:blip r:embed="rId4"/>
          <a:stretch>
            <a:fillRect/>
          </a:stretch>
        </p:blipFill>
        <p:spPr bwMode="auto">
          <a:xfrm>
            <a:off x="0" y="0"/>
            <a:ext cx="2948870" cy="294887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6" name="Picture 2"/>
          <p:cNvPicPr>
            <a:picLocks noChangeAspect="1" noChangeArrowheads="1"/>
          </p:cNvPicPr>
          <p:nvPr/>
        </p:nvPicPr>
        <p:blipFill>
          <a:blip r:embed="rId2"/>
          <a:stretch/>
        </p:blipFill>
        <p:spPr bwMode="auto">
          <a:xfrm>
            <a:off x="381413" y="4509120"/>
            <a:ext cx="7667095" cy="1326766"/>
          </a:xfrm>
          <a:prstGeom prst="rect">
            <a:avLst/>
          </a:prstGeom>
          <a:noFill/>
        </p:spPr>
      </p:pic>
      <p:sp>
        <p:nvSpPr>
          <p:cNvPr id="20" name="TextBox 19"/>
          <p:cNvSpPr txBox="1"/>
          <p:nvPr/>
        </p:nvSpPr>
        <p:spPr bwMode="auto">
          <a:xfrm>
            <a:off x="551384" y="2080841"/>
            <a:ext cx="7631592" cy="369332"/>
          </a:xfrm>
          <a:prstGeom prst="rect">
            <a:avLst/>
          </a:prstGeom>
          <a:noFill/>
        </p:spPr>
        <p:txBody>
          <a:bodyPr wrap="square" rtlCol="0">
            <a:spAutoFit/>
          </a:bodyPr>
          <a:lstStyle/>
          <a:p>
            <a:pPr>
              <a:defRPr/>
            </a:pPr>
            <a:r>
              <a:rPr lang="en-US" dirty="0">
                <a:solidFill>
                  <a:srgbClr val="606060"/>
                </a:solidFill>
                <a:latin typeface="Now"/>
              </a:rPr>
              <a:t>Co-financed</a:t>
            </a:r>
            <a:r>
              <a:rPr lang="en-US" dirty="0">
                <a:latin typeface="Now"/>
                <a:ea typeface="Open Sans"/>
                <a:cs typeface="Open Sans"/>
              </a:rPr>
              <a:t> </a:t>
            </a:r>
            <a:r>
              <a:rPr lang="en-US" dirty="0">
                <a:solidFill>
                  <a:srgbClr val="606060"/>
                </a:solidFill>
                <a:latin typeface="Now"/>
              </a:rPr>
              <a:t>by Greece and the European Union</a:t>
            </a:r>
            <a:endParaRPr dirty="0">
              <a:solidFill>
                <a:srgbClr val="606060"/>
              </a:solidFill>
              <a:latin typeface="Now"/>
            </a:endParaRPr>
          </a:p>
        </p:txBody>
      </p:sp>
      <p:sp>
        <p:nvSpPr>
          <p:cNvPr id="22" name="TextBox 21"/>
          <p:cNvSpPr txBox="1"/>
          <p:nvPr/>
        </p:nvSpPr>
        <p:spPr bwMode="auto">
          <a:xfrm>
            <a:off x="551384" y="2639642"/>
            <a:ext cx="7631592" cy="369332"/>
          </a:xfrm>
          <a:prstGeom prst="rect">
            <a:avLst/>
          </a:prstGeom>
          <a:noFill/>
        </p:spPr>
        <p:txBody>
          <a:bodyPr wrap="square" rtlCol="0">
            <a:spAutoFit/>
          </a:bodyPr>
          <a:lstStyle/>
          <a:p>
            <a:pPr>
              <a:defRPr/>
            </a:pPr>
            <a:r>
              <a:rPr lang="en-US" dirty="0">
                <a:solidFill>
                  <a:srgbClr val="606060"/>
                </a:solidFill>
                <a:latin typeface="Now"/>
              </a:rPr>
              <a:t>Total Initially Budgeted Funding of 2.210.900€</a:t>
            </a:r>
            <a:endParaRPr dirty="0">
              <a:solidFill>
                <a:srgbClr val="606060"/>
              </a:solidFill>
              <a:latin typeface="Now"/>
            </a:endParaRPr>
          </a:p>
        </p:txBody>
      </p:sp>
      <p:sp>
        <p:nvSpPr>
          <p:cNvPr id="23" name="TextBox 22"/>
          <p:cNvSpPr txBox="1"/>
          <p:nvPr/>
        </p:nvSpPr>
        <p:spPr bwMode="auto">
          <a:xfrm>
            <a:off x="381375" y="3186387"/>
            <a:ext cx="5089376" cy="369332"/>
          </a:xfrm>
          <a:prstGeom prst="rect">
            <a:avLst/>
          </a:prstGeom>
          <a:noFill/>
        </p:spPr>
        <p:txBody>
          <a:bodyPr wrap="square" rtlCol="0">
            <a:spAutoFit/>
          </a:bodyPr>
          <a:lstStyle/>
          <a:p>
            <a:pPr>
              <a:defRPr/>
            </a:pPr>
            <a:r>
              <a:rPr lang="en-US" sz="1600" dirty="0">
                <a:latin typeface="Open Sans"/>
                <a:ea typeface="Open Sans"/>
                <a:cs typeface="Open Sans"/>
              </a:rPr>
              <a:t>	- </a:t>
            </a:r>
            <a:r>
              <a:rPr lang="en-US" dirty="0">
                <a:solidFill>
                  <a:srgbClr val="606060"/>
                </a:solidFill>
                <a:latin typeface="Now"/>
              </a:rPr>
              <a:t>Public Funding of 1.334.450€</a:t>
            </a:r>
            <a:endParaRPr dirty="0">
              <a:solidFill>
                <a:srgbClr val="606060"/>
              </a:solidFill>
              <a:latin typeface="Now"/>
            </a:endParaRPr>
          </a:p>
        </p:txBody>
      </p:sp>
      <p:sp>
        <p:nvSpPr>
          <p:cNvPr id="24" name="TextBox 23"/>
          <p:cNvSpPr txBox="1"/>
          <p:nvPr/>
        </p:nvSpPr>
        <p:spPr bwMode="auto">
          <a:xfrm>
            <a:off x="381375" y="3653142"/>
            <a:ext cx="5987568" cy="369332"/>
          </a:xfrm>
          <a:prstGeom prst="rect">
            <a:avLst/>
          </a:prstGeom>
          <a:noFill/>
        </p:spPr>
        <p:txBody>
          <a:bodyPr wrap="square" rtlCol="0">
            <a:spAutoFit/>
          </a:bodyPr>
          <a:lstStyle/>
          <a:p>
            <a:pPr>
              <a:defRPr/>
            </a:pPr>
            <a:r>
              <a:rPr lang="en-US" sz="1600" dirty="0">
                <a:latin typeface="Open Sans"/>
                <a:ea typeface="Open Sans"/>
                <a:cs typeface="Open Sans"/>
              </a:rPr>
              <a:t>	- </a:t>
            </a:r>
            <a:r>
              <a:rPr lang="en-US" dirty="0">
                <a:solidFill>
                  <a:srgbClr val="606060"/>
                </a:solidFill>
                <a:latin typeface="Now"/>
              </a:rPr>
              <a:t>Funding of 876.450€ from Private Sector</a:t>
            </a:r>
            <a:endParaRPr dirty="0">
              <a:solidFill>
                <a:srgbClr val="606060"/>
              </a:solidFill>
              <a:latin typeface="Now"/>
            </a:endParaRPr>
          </a:p>
        </p:txBody>
      </p:sp>
      <p:sp>
        <p:nvSpPr>
          <p:cNvPr id="4" name="TextBox 5">
            <a:extLst>
              <a:ext uri="{FF2B5EF4-FFF2-40B4-BE49-F238E27FC236}">
                <a16:creationId xmlns:a16="http://schemas.microsoft.com/office/drawing/2014/main" id="{149D0DF2-6E12-E420-E677-BB7E6F4B905C}"/>
              </a:ext>
            </a:extLst>
          </p:cNvPr>
          <p:cNvSpPr txBox="1"/>
          <p:nvPr/>
        </p:nvSpPr>
        <p:spPr>
          <a:xfrm>
            <a:off x="662634" y="1050653"/>
            <a:ext cx="3552326" cy="291105"/>
          </a:xfrm>
          <a:prstGeom prst="rect">
            <a:avLst/>
          </a:prstGeom>
        </p:spPr>
        <p:txBody>
          <a:bodyPr wrap="square" lIns="0" tIns="0" rIns="0" bIns="0" rtlCol="0" anchor="t">
            <a:spAutoFit/>
          </a:bodyPr>
          <a:lstStyle/>
          <a:p>
            <a:pPr>
              <a:lnSpc>
                <a:spcPts val="1919"/>
              </a:lnSpc>
            </a:pPr>
            <a:r>
              <a:rPr lang="en-US" sz="3200" dirty="0">
                <a:solidFill>
                  <a:srgbClr val="1D1D1F"/>
                </a:solidFill>
                <a:latin typeface="Now Heavy"/>
              </a:rPr>
              <a:t>Our funding</a:t>
            </a:r>
          </a:p>
        </p:txBody>
      </p:sp>
      <p:pic>
        <p:nvPicPr>
          <p:cNvPr id="2" name="Picture 3">
            <a:extLst>
              <a:ext uri="{FF2B5EF4-FFF2-40B4-BE49-F238E27FC236}">
                <a16:creationId xmlns:a16="http://schemas.microsoft.com/office/drawing/2014/main" id="{B712A95A-FF6A-9861-8DBF-5DD73C7B56EF}"/>
              </a:ext>
            </a:extLst>
          </p:cNvPr>
          <p:cNvPicPr>
            <a:picLocks noChangeAspect="1"/>
          </p:cNvPicPr>
          <p:nvPr/>
        </p:nvPicPr>
        <p:blipFill>
          <a:blip r:embed="rId3"/>
          <a:stretch/>
        </p:blipFill>
        <p:spPr bwMode="auto">
          <a:xfrm>
            <a:off x="10200456" y="114480"/>
            <a:ext cx="1779873" cy="406049"/>
          </a:xfrm>
          <a:prstGeom prst="rect">
            <a:avLst/>
          </a:prstGeom>
        </p:spPr>
      </p:pic>
      <p:sp>
        <p:nvSpPr>
          <p:cNvPr id="3" name="Θέση υποσέλιδου 2">
            <a:extLst>
              <a:ext uri="{FF2B5EF4-FFF2-40B4-BE49-F238E27FC236}">
                <a16:creationId xmlns:a16="http://schemas.microsoft.com/office/drawing/2014/main" id="{E982ACEC-AF42-1D50-88DE-BA79834CA9D1}"/>
              </a:ext>
            </a:extLst>
          </p:cNvPr>
          <p:cNvSpPr>
            <a:spLocks noGrp="1"/>
          </p:cNvSpPr>
          <p:nvPr>
            <p:ph type="ftr" sz="quarter" idx="11"/>
          </p:nvPr>
        </p:nvSpPr>
        <p:spPr/>
        <p:txBody>
          <a:bodyPr/>
          <a:lstStyle/>
          <a:p>
            <a:pPr>
              <a:defRPr/>
            </a:pPr>
            <a:r>
              <a:rPr lang="en-US" dirty="0"/>
              <a:t>p-NET Emerging Networks &amp; Applications, May 2024</a:t>
            </a:r>
          </a:p>
        </p:txBody>
      </p:sp>
      <p:cxnSp>
        <p:nvCxnSpPr>
          <p:cNvPr id="6" name="Ευθεία γραμμή σύνδεσης 5">
            <a:extLst>
              <a:ext uri="{FF2B5EF4-FFF2-40B4-BE49-F238E27FC236}">
                <a16:creationId xmlns:a16="http://schemas.microsoft.com/office/drawing/2014/main" id="{13D614CC-7DD0-EBAA-1AFD-88FA9D8EE5D6}"/>
              </a:ext>
            </a:extLst>
          </p:cNvPr>
          <p:cNvCxnSpPr/>
          <p:nvPr/>
        </p:nvCxnSpPr>
        <p:spPr>
          <a:xfrm>
            <a:off x="662634" y="1341758"/>
            <a:ext cx="4474096" cy="0"/>
          </a:xfrm>
          <a:prstGeom prst="line">
            <a:avLst/>
          </a:prstGeom>
        </p:spPr>
        <p:style>
          <a:lnRef idx="1">
            <a:schemeClr val="accent2"/>
          </a:lnRef>
          <a:fillRef idx="0">
            <a:schemeClr val="accent2"/>
          </a:fillRef>
          <a:effectRef idx="0">
            <a:schemeClr val="accent2"/>
          </a:effectRef>
          <a:fontRef idx="minor">
            <a:schemeClr val="tx1"/>
          </a:fontRef>
        </p:style>
      </p:cxnSp>
      <p:pic>
        <p:nvPicPr>
          <p:cNvPr id="8" name="Picture 7" descr="A circular logo with white and blue symbols&#10;&#10;Description automatically generated">
            <a:extLst>
              <a:ext uri="{FF2B5EF4-FFF2-40B4-BE49-F238E27FC236}">
                <a16:creationId xmlns:a16="http://schemas.microsoft.com/office/drawing/2014/main" id="{F6056C1B-215D-F497-4310-5AEA21C640DA}"/>
              </a:ext>
            </a:extLst>
          </p:cNvPr>
          <p:cNvPicPr>
            <a:picLocks noChangeAspect="1"/>
          </p:cNvPicPr>
          <p:nvPr/>
        </p:nvPicPr>
        <p:blipFill>
          <a:blip r:embed="rId4"/>
          <a:stretch>
            <a:fillRect/>
          </a:stretch>
        </p:blipFill>
        <p:spPr>
          <a:xfrm>
            <a:off x="7464152" y="1088497"/>
            <a:ext cx="2948870" cy="29488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7968208" y="2276872"/>
            <a:ext cx="1080120" cy="564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sz="2400"/>
          </a:p>
        </p:txBody>
      </p:sp>
      <p:sp>
        <p:nvSpPr>
          <p:cNvPr id="6" name="TextBox 5">
            <a:extLst>
              <a:ext uri="{FF2B5EF4-FFF2-40B4-BE49-F238E27FC236}">
                <a16:creationId xmlns:a16="http://schemas.microsoft.com/office/drawing/2014/main" id="{034DD451-743C-F9B9-E781-923327893CF2}"/>
              </a:ext>
            </a:extLst>
          </p:cNvPr>
          <p:cNvSpPr txBox="1"/>
          <p:nvPr/>
        </p:nvSpPr>
        <p:spPr bwMode="auto">
          <a:xfrm>
            <a:off x="623392" y="692696"/>
            <a:ext cx="3552326" cy="291105"/>
          </a:xfrm>
          <a:prstGeom prst="rect">
            <a:avLst/>
          </a:prstGeom>
        </p:spPr>
        <p:txBody>
          <a:bodyPr wrap="square" lIns="0" tIns="0" rIns="0" bIns="0" rtlCol="0" anchor="t">
            <a:spAutoFit/>
          </a:bodyPr>
          <a:lstStyle/>
          <a:p>
            <a:pPr>
              <a:lnSpc>
                <a:spcPts val="1919"/>
              </a:lnSpc>
            </a:pPr>
            <a:r>
              <a:rPr lang="en-US" sz="3200" dirty="0">
                <a:solidFill>
                  <a:srgbClr val="1D1D1F"/>
                </a:solidFill>
                <a:latin typeface="Now Heavy"/>
              </a:rPr>
              <a:t>Our Stakeholders</a:t>
            </a:r>
          </a:p>
        </p:txBody>
      </p:sp>
      <p:pic>
        <p:nvPicPr>
          <p:cNvPr id="3" name="Picture 3">
            <a:extLst>
              <a:ext uri="{FF2B5EF4-FFF2-40B4-BE49-F238E27FC236}">
                <a16:creationId xmlns:a16="http://schemas.microsoft.com/office/drawing/2014/main" id="{88A2826B-F3D3-0B6B-B18F-6BC59F3D5FAD}"/>
              </a:ext>
            </a:extLst>
          </p:cNvPr>
          <p:cNvPicPr>
            <a:picLocks noChangeAspect="1"/>
          </p:cNvPicPr>
          <p:nvPr/>
        </p:nvPicPr>
        <p:blipFill>
          <a:blip r:embed="rId2"/>
          <a:stretch/>
        </p:blipFill>
        <p:spPr bwMode="auto">
          <a:xfrm>
            <a:off x="10200456" y="114480"/>
            <a:ext cx="1779873" cy="406049"/>
          </a:xfrm>
          <a:prstGeom prst="rect">
            <a:avLst/>
          </a:prstGeom>
        </p:spPr>
      </p:pic>
      <p:sp>
        <p:nvSpPr>
          <p:cNvPr id="7" name="Θέση υποσέλιδου 6">
            <a:extLst>
              <a:ext uri="{FF2B5EF4-FFF2-40B4-BE49-F238E27FC236}">
                <a16:creationId xmlns:a16="http://schemas.microsoft.com/office/drawing/2014/main" id="{4821B80C-BA23-BF88-C255-EC654DD5BDA8}"/>
              </a:ext>
            </a:extLst>
          </p:cNvPr>
          <p:cNvSpPr>
            <a:spLocks noGrp="1"/>
          </p:cNvSpPr>
          <p:nvPr>
            <p:ph type="ftr" sz="quarter" idx="11"/>
          </p:nvPr>
        </p:nvSpPr>
        <p:spPr>
          <a:xfrm>
            <a:off x="3853408" y="6443662"/>
            <a:ext cx="4114800" cy="365125"/>
          </a:xfrm>
        </p:spPr>
        <p:txBody>
          <a:bodyPr/>
          <a:lstStyle/>
          <a:p>
            <a:pPr>
              <a:defRPr/>
            </a:pPr>
            <a:r>
              <a:rPr lang="en-US" dirty="0"/>
              <a:t>p-NET Emerging Networks &amp; Applications, May 2024</a:t>
            </a:r>
          </a:p>
        </p:txBody>
      </p:sp>
      <p:pic>
        <p:nvPicPr>
          <p:cNvPr id="8" name="Εικόνα 7" descr="Εικόνα που περιέχει κείμενο, στιγμιότυπο οθόνης, λογότυπο, επωνυμία&#10;&#10;Περιγραφή που δημιουργήθηκε αυτόματα">
            <a:extLst>
              <a:ext uri="{FF2B5EF4-FFF2-40B4-BE49-F238E27FC236}">
                <a16:creationId xmlns:a16="http://schemas.microsoft.com/office/drawing/2014/main" id="{B0DE912B-FA22-964F-88EE-08A92D8CCD0B}"/>
              </a:ext>
            </a:extLst>
          </p:cNvPr>
          <p:cNvPicPr>
            <a:picLocks noChangeAspect="1"/>
          </p:cNvPicPr>
          <p:nvPr/>
        </p:nvPicPr>
        <p:blipFill>
          <a:blip r:embed="rId3"/>
          <a:stretch>
            <a:fillRect/>
          </a:stretch>
        </p:blipFill>
        <p:spPr>
          <a:xfrm>
            <a:off x="2351584" y="983801"/>
            <a:ext cx="8229643" cy="5522320"/>
          </a:xfrm>
          <a:prstGeom prst="rect">
            <a:avLst/>
          </a:prstGeom>
        </p:spPr>
      </p:pic>
      <p:cxnSp>
        <p:nvCxnSpPr>
          <p:cNvPr id="9" name="Ευθεία γραμμή σύνδεσης 8">
            <a:extLst>
              <a:ext uri="{FF2B5EF4-FFF2-40B4-BE49-F238E27FC236}">
                <a16:creationId xmlns:a16="http://schemas.microsoft.com/office/drawing/2014/main" id="{5DD965D3-8AF2-0A3C-6329-EA8FA1333F4D}"/>
              </a:ext>
            </a:extLst>
          </p:cNvPr>
          <p:cNvCxnSpPr/>
          <p:nvPr/>
        </p:nvCxnSpPr>
        <p:spPr>
          <a:xfrm>
            <a:off x="685800" y="970631"/>
            <a:ext cx="4474096"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Box 1"/>
          <p:cNvSpPr txBox="1"/>
          <p:nvPr/>
        </p:nvSpPr>
        <p:spPr bwMode="auto">
          <a:xfrm>
            <a:off x="551384" y="2132856"/>
            <a:ext cx="5328592" cy="2237151"/>
          </a:xfrm>
          <a:prstGeom prst="rect">
            <a:avLst/>
          </a:prstGeom>
          <a:noFill/>
        </p:spPr>
        <p:txBody>
          <a:bodyPr wrap="square" rtlCol="0">
            <a:spAutoFit/>
          </a:bodyPr>
          <a:lstStyle/>
          <a:p>
            <a:pPr>
              <a:lnSpc>
                <a:spcPts val="2200"/>
              </a:lnSpc>
              <a:spcAft>
                <a:spcPts val="1200"/>
              </a:spcAft>
              <a:defRPr/>
            </a:pPr>
            <a:r>
              <a:rPr lang="en-US" dirty="0">
                <a:latin typeface="Now"/>
                <a:ea typeface="Open Sans"/>
                <a:cs typeface="Open Sans"/>
              </a:rPr>
              <a:t>The mandate of p</a:t>
            </a:r>
            <a:r>
              <a:rPr lang="el-GR" dirty="0">
                <a:latin typeface="Now"/>
                <a:ea typeface="Open Sans"/>
                <a:cs typeface="Open Sans"/>
              </a:rPr>
              <a:t>-ΝΕΤ </a:t>
            </a:r>
            <a:r>
              <a:rPr lang="en-US" dirty="0">
                <a:latin typeface="Now"/>
                <a:ea typeface="Open Sans"/>
                <a:cs typeface="Open Sans"/>
              </a:rPr>
              <a:t>as a Competence Center is to:</a:t>
            </a:r>
          </a:p>
          <a:p>
            <a:pPr>
              <a:lnSpc>
                <a:spcPts val="2200"/>
              </a:lnSpc>
              <a:spcAft>
                <a:spcPts val="1200"/>
              </a:spcAft>
              <a:defRPr/>
            </a:pPr>
            <a:r>
              <a:rPr lang="en-US" dirty="0">
                <a:latin typeface="Now"/>
                <a:ea typeface="Open Sans"/>
                <a:cs typeface="Open Sans"/>
              </a:rPr>
              <a:t>Support innovation in sectors of the Greek economy, through </a:t>
            </a:r>
          </a:p>
          <a:p>
            <a:pPr marL="342900" indent="-342900">
              <a:lnSpc>
                <a:spcPts val="2200"/>
              </a:lnSpc>
              <a:spcAft>
                <a:spcPts val="1200"/>
              </a:spcAft>
              <a:buFont typeface="+mj-lt"/>
              <a:buAutoNum type="alphaLcPeriod"/>
              <a:defRPr/>
            </a:pPr>
            <a:r>
              <a:rPr lang="en-US" dirty="0">
                <a:latin typeface="Now"/>
                <a:ea typeface="Open Sans"/>
                <a:cs typeface="Open Sans"/>
              </a:rPr>
              <a:t>the provision of specialized and innovative services &amp; products, and </a:t>
            </a:r>
          </a:p>
          <a:p>
            <a:pPr marL="342900" indent="-342900">
              <a:lnSpc>
                <a:spcPts val="2200"/>
              </a:lnSpc>
              <a:spcAft>
                <a:spcPts val="1200"/>
              </a:spcAft>
              <a:buFont typeface="+mj-lt"/>
              <a:buAutoNum type="alphaLcPeriod"/>
              <a:defRPr/>
            </a:pPr>
            <a:r>
              <a:rPr lang="en-US" dirty="0">
                <a:latin typeface="Now"/>
                <a:ea typeface="Open Sans"/>
                <a:cs typeface="Open Sans"/>
              </a:rPr>
              <a:t>technology transfer to businesses, especially SMEs.</a:t>
            </a:r>
            <a:endParaRPr dirty="0">
              <a:latin typeface="Now"/>
            </a:endParaRPr>
          </a:p>
        </p:txBody>
      </p:sp>
      <p:sp>
        <p:nvSpPr>
          <p:cNvPr id="7" name="TextBox 6">
            <a:extLst>
              <a:ext uri="{FF2B5EF4-FFF2-40B4-BE49-F238E27FC236}">
                <a16:creationId xmlns:a16="http://schemas.microsoft.com/office/drawing/2014/main" id="{74C56F63-AC33-7A25-FADC-9C630449A749}"/>
              </a:ext>
            </a:extLst>
          </p:cNvPr>
          <p:cNvSpPr txBox="1"/>
          <p:nvPr/>
        </p:nvSpPr>
        <p:spPr bwMode="auto">
          <a:xfrm>
            <a:off x="685800" y="678099"/>
            <a:ext cx="3552326" cy="291105"/>
          </a:xfrm>
          <a:prstGeom prst="rect">
            <a:avLst/>
          </a:prstGeom>
        </p:spPr>
        <p:txBody>
          <a:bodyPr wrap="square" lIns="0" tIns="0" rIns="0" bIns="0" rtlCol="0" anchor="t">
            <a:spAutoFit/>
          </a:bodyPr>
          <a:lstStyle/>
          <a:p>
            <a:pPr>
              <a:lnSpc>
                <a:spcPts val="1919"/>
              </a:lnSpc>
            </a:pPr>
            <a:r>
              <a:rPr lang="en-US" sz="3200" dirty="0">
                <a:solidFill>
                  <a:srgbClr val="1D1D1F"/>
                </a:solidFill>
                <a:latin typeface="Now Heavy"/>
              </a:rPr>
              <a:t>Our Mandate </a:t>
            </a:r>
          </a:p>
        </p:txBody>
      </p:sp>
      <p:pic>
        <p:nvPicPr>
          <p:cNvPr id="3" name="Picture 3">
            <a:extLst>
              <a:ext uri="{FF2B5EF4-FFF2-40B4-BE49-F238E27FC236}">
                <a16:creationId xmlns:a16="http://schemas.microsoft.com/office/drawing/2014/main" id="{DE6C94C8-AFB9-BF34-EBD8-EDFB04D9F482}"/>
              </a:ext>
            </a:extLst>
          </p:cNvPr>
          <p:cNvPicPr>
            <a:picLocks noChangeAspect="1"/>
          </p:cNvPicPr>
          <p:nvPr/>
        </p:nvPicPr>
        <p:blipFill>
          <a:blip r:embed="rId2"/>
          <a:stretch/>
        </p:blipFill>
        <p:spPr bwMode="auto">
          <a:xfrm>
            <a:off x="10200456" y="114480"/>
            <a:ext cx="1779873" cy="406049"/>
          </a:xfrm>
          <a:prstGeom prst="rect">
            <a:avLst/>
          </a:prstGeom>
        </p:spPr>
      </p:pic>
      <p:sp>
        <p:nvSpPr>
          <p:cNvPr id="4" name="Θέση υποσέλιδου 3">
            <a:extLst>
              <a:ext uri="{FF2B5EF4-FFF2-40B4-BE49-F238E27FC236}">
                <a16:creationId xmlns:a16="http://schemas.microsoft.com/office/drawing/2014/main" id="{C3FB9C7F-2690-D965-DD42-FE926666A309}"/>
              </a:ext>
            </a:extLst>
          </p:cNvPr>
          <p:cNvSpPr>
            <a:spLocks noGrp="1"/>
          </p:cNvSpPr>
          <p:nvPr>
            <p:ph type="ftr" sz="quarter" idx="11"/>
          </p:nvPr>
        </p:nvSpPr>
        <p:spPr>
          <a:xfrm>
            <a:off x="3824604" y="6381328"/>
            <a:ext cx="4114800" cy="365125"/>
          </a:xfrm>
        </p:spPr>
        <p:txBody>
          <a:bodyPr/>
          <a:lstStyle/>
          <a:p>
            <a:pPr>
              <a:defRPr/>
            </a:pPr>
            <a:r>
              <a:rPr lang="en-US" dirty="0"/>
              <a:t>p-NET Emerging Networks &amp; Applications, May 2024</a:t>
            </a:r>
          </a:p>
        </p:txBody>
      </p:sp>
      <p:pic>
        <p:nvPicPr>
          <p:cNvPr id="8" name="Εικόνα 7" descr="Εικόνα που περιέχει κτίριο, στιγμιότυπο οθόνης, ουρανοξύστης, ουρανός&#10;&#10;Περιγραφή που δημιουργήθηκε αυτόματα">
            <a:extLst>
              <a:ext uri="{FF2B5EF4-FFF2-40B4-BE49-F238E27FC236}">
                <a16:creationId xmlns:a16="http://schemas.microsoft.com/office/drawing/2014/main" id="{052F66DC-AB69-EF66-82AF-BD215C73A894}"/>
              </a:ext>
            </a:extLst>
          </p:cNvPr>
          <p:cNvPicPr>
            <a:picLocks noChangeAspect="1"/>
          </p:cNvPicPr>
          <p:nvPr/>
        </p:nvPicPr>
        <p:blipFill>
          <a:blip r:embed="rId3"/>
          <a:stretch>
            <a:fillRect/>
          </a:stretch>
        </p:blipFill>
        <p:spPr>
          <a:xfrm>
            <a:off x="5796108" y="1534627"/>
            <a:ext cx="6334117" cy="3546088"/>
          </a:xfrm>
          <a:prstGeom prst="rect">
            <a:avLst/>
          </a:prstGeom>
        </p:spPr>
      </p:pic>
      <p:cxnSp>
        <p:nvCxnSpPr>
          <p:cNvPr id="5" name="Ευθεία γραμμή σύνδεσης 4">
            <a:extLst>
              <a:ext uri="{FF2B5EF4-FFF2-40B4-BE49-F238E27FC236}">
                <a16:creationId xmlns:a16="http://schemas.microsoft.com/office/drawing/2014/main" id="{5DF3356A-5BE6-8F46-78D3-BB0A3891FDAD}"/>
              </a:ext>
            </a:extLst>
          </p:cNvPr>
          <p:cNvCxnSpPr/>
          <p:nvPr/>
        </p:nvCxnSpPr>
        <p:spPr>
          <a:xfrm>
            <a:off x="685800" y="970631"/>
            <a:ext cx="4474096"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65531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812800" y="2011853"/>
            <a:ext cx="5184534" cy="1908541"/>
            <a:chOff x="0" y="0"/>
            <a:chExt cx="1961759" cy="642672"/>
          </a:xfrm>
        </p:grpSpPr>
        <p:sp>
          <p:nvSpPr>
            <p:cNvPr id="5" name="Freeform 5"/>
            <p:cNvSpPr/>
            <p:nvPr/>
          </p:nvSpPr>
          <p:spPr>
            <a:xfrm>
              <a:off x="0" y="0"/>
              <a:ext cx="1961760" cy="642672"/>
            </a:xfrm>
            <a:custGeom>
              <a:avLst/>
              <a:gdLst/>
              <a:ahLst/>
              <a:cxnLst/>
              <a:rect l="l" t="t" r="r" b="b"/>
              <a:pathLst>
                <a:path w="1961760" h="642672">
                  <a:moveTo>
                    <a:pt x="0" y="0"/>
                  </a:moveTo>
                  <a:lnTo>
                    <a:pt x="1961760" y="0"/>
                  </a:lnTo>
                  <a:lnTo>
                    <a:pt x="1961760" y="642672"/>
                  </a:lnTo>
                  <a:lnTo>
                    <a:pt x="0" y="642672"/>
                  </a:lnTo>
                  <a:close/>
                </a:path>
              </a:pathLst>
            </a:custGeom>
            <a:solidFill>
              <a:srgbClr val="000000">
                <a:alpha val="0"/>
              </a:srgbClr>
            </a:solidFill>
            <a:ln w="28575" cap="sq">
              <a:solidFill>
                <a:srgbClr val="525252"/>
              </a:solidFill>
              <a:prstDash val="dash"/>
              <a:miter/>
            </a:ln>
          </p:spPr>
          <p:txBody>
            <a:bodyPr/>
            <a:lstStyle/>
            <a:p>
              <a:endParaRPr lang="el-GR" sz="1200"/>
            </a:p>
          </p:txBody>
        </p:sp>
        <p:sp>
          <p:nvSpPr>
            <p:cNvPr id="6" name="TextBox 6"/>
            <p:cNvSpPr txBox="1"/>
            <p:nvPr/>
          </p:nvSpPr>
          <p:spPr>
            <a:xfrm>
              <a:off x="0" y="-47625"/>
              <a:ext cx="1961759" cy="690297"/>
            </a:xfrm>
            <a:prstGeom prst="rect">
              <a:avLst/>
            </a:prstGeom>
          </p:spPr>
          <p:txBody>
            <a:bodyPr lIns="33867" tIns="33867" rIns="33867" bIns="33867" rtlCol="0" anchor="ctr"/>
            <a:lstStyle/>
            <a:p>
              <a:pPr algn="ctr">
                <a:lnSpc>
                  <a:spcPts val="2053"/>
                </a:lnSpc>
              </a:pPr>
              <a:endParaRPr sz="1200"/>
            </a:p>
          </p:txBody>
        </p:sp>
      </p:grpSp>
      <p:grpSp>
        <p:nvGrpSpPr>
          <p:cNvPr id="8" name="Group 8"/>
          <p:cNvGrpSpPr/>
          <p:nvPr/>
        </p:nvGrpSpPr>
        <p:grpSpPr>
          <a:xfrm>
            <a:off x="525262" y="1817094"/>
            <a:ext cx="4795027" cy="649921"/>
            <a:chOff x="0" y="0"/>
            <a:chExt cx="17053193" cy="2311400"/>
          </a:xfrm>
          <a:solidFill>
            <a:schemeClr val="accent4"/>
          </a:solidFill>
        </p:grpSpPr>
        <p:sp>
          <p:nvSpPr>
            <p:cNvPr id="9" name="Freeform 9"/>
            <p:cNvSpPr/>
            <p:nvPr/>
          </p:nvSpPr>
          <p:spPr>
            <a:xfrm>
              <a:off x="0" y="0"/>
              <a:ext cx="17053193" cy="2311400"/>
            </a:xfrm>
            <a:custGeom>
              <a:avLst/>
              <a:gdLst/>
              <a:ahLst/>
              <a:cxnLst/>
              <a:rect l="l" t="t" r="r" b="b"/>
              <a:pathLst>
                <a:path w="17053193" h="2311400">
                  <a:moveTo>
                    <a:pt x="16748393" y="0"/>
                  </a:moveTo>
                  <a:lnTo>
                    <a:pt x="304800" y="0"/>
                  </a:lnTo>
                  <a:cubicBezTo>
                    <a:pt x="135890" y="0"/>
                    <a:pt x="0" y="135890"/>
                    <a:pt x="0" y="304800"/>
                  </a:cubicBezTo>
                  <a:lnTo>
                    <a:pt x="0" y="2006600"/>
                  </a:lnTo>
                  <a:cubicBezTo>
                    <a:pt x="0" y="2175510"/>
                    <a:pt x="135890" y="2311400"/>
                    <a:pt x="304800" y="2311400"/>
                  </a:cubicBezTo>
                  <a:lnTo>
                    <a:pt x="16748393" y="2311400"/>
                  </a:lnTo>
                  <a:cubicBezTo>
                    <a:pt x="16917302" y="2311400"/>
                    <a:pt x="17053193" y="2175510"/>
                    <a:pt x="17053193" y="2006600"/>
                  </a:cubicBezTo>
                  <a:lnTo>
                    <a:pt x="17053193" y="304800"/>
                  </a:lnTo>
                  <a:cubicBezTo>
                    <a:pt x="17053193" y="135890"/>
                    <a:pt x="16917302" y="0"/>
                    <a:pt x="16748393" y="0"/>
                  </a:cubicBezTo>
                  <a:close/>
                </a:path>
              </a:pathLst>
            </a:custGeom>
            <a:solidFill>
              <a:schemeClr val="accent4">
                <a:lumMod val="60000"/>
                <a:lumOff val="40000"/>
              </a:schemeClr>
            </a:solidFill>
          </p:spPr>
          <p:txBody>
            <a:bodyPr/>
            <a:lstStyle/>
            <a:p>
              <a:endParaRPr lang="el-GR" sz="1200"/>
            </a:p>
          </p:txBody>
        </p:sp>
      </p:grpSp>
      <p:grpSp>
        <p:nvGrpSpPr>
          <p:cNvPr id="10" name="Group 10"/>
          <p:cNvGrpSpPr/>
          <p:nvPr/>
        </p:nvGrpSpPr>
        <p:grpSpPr>
          <a:xfrm>
            <a:off x="673100" y="1914111"/>
            <a:ext cx="418580" cy="418580"/>
            <a:chOff x="0" y="0"/>
            <a:chExt cx="2311400" cy="2311400"/>
          </a:xfrm>
        </p:grpSpPr>
        <p:sp>
          <p:nvSpPr>
            <p:cNvPr id="11" name="Freeform 11"/>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1F7F7"/>
            </a:solidFill>
          </p:spPr>
          <p:txBody>
            <a:bodyPr/>
            <a:lstStyle/>
            <a:p>
              <a:endParaRPr lang="el-GR" sz="1200"/>
            </a:p>
          </p:txBody>
        </p:sp>
      </p:grpSp>
      <p:grpSp>
        <p:nvGrpSpPr>
          <p:cNvPr id="12" name="Group 12"/>
          <p:cNvGrpSpPr/>
          <p:nvPr/>
        </p:nvGrpSpPr>
        <p:grpSpPr>
          <a:xfrm>
            <a:off x="812799" y="4554440"/>
            <a:ext cx="5184533" cy="1626763"/>
            <a:chOff x="0" y="0"/>
            <a:chExt cx="1961759" cy="642672"/>
          </a:xfrm>
        </p:grpSpPr>
        <p:sp>
          <p:nvSpPr>
            <p:cNvPr id="13" name="Freeform 13"/>
            <p:cNvSpPr/>
            <p:nvPr/>
          </p:nvSpPr>
          <p:spPr>
            <a:xfrm>
              <a:off x="0" y="0"/>
              <a:ext cx="1961760" cy="642672"/>
            </a:xfrm>
            <a:custGeom>
              <a:avLst/>
              <a:gdLst/>
              <a:ahLst/>
              <a:cxnLst/>
              <a:rect l="l" t="t" r="r" b="b"/>
              <a:pathLst>
                <a:path w="1961760" h="642672">
                  <a:moveTo>
                    <a:pt x="0" y="0"/>
                  </a:moveTo>
                  <a:lnTo>
                    <a:pt x="1961760" y="0"/>
                  </a:lnTo>
                  <a:lnTo>
                    <a:pt x="1961760" y="642672"/>
                  </a:lnTo>
                  <a:lnTo>
                    <a:pt x="0" y="642672"/>
                  </a:lnTo>
                  <a:close/>
                </a:path>
              </a:pathLst>
            </a:custGeom>
            <a:solidFill>
              <a:srgbClr val="000000">
                <a:alpha val="0"/>
              </a:srgbClr>
            </a:solidFill>
            <a:ln w="28575" cap="sq">
              <a:solidFill>
                <a:srgbClr val="525252"/>
              </a:solidFill>
              <a:prstDash val="dash"/>
              <a:miter/>
            </a:ln>
          </p:spPr>
          <p:txBody>
            <a:bodyPr/>
            <a:lstStyle/>
            <a:p>
              <a:endParaRPr lang="el-GR" sz="1200"/>
            </a:p>
          </p:txBody>
        </p:sp>
        <p:sp>
          <p:nvSpPr>
            <p:cNvPr id="14" name="TextBox 14"/>
            <p:cNvSpPr txBox="1"/>
            <p:nvPr/>
          </p:nvSpPr>
          <p:spPr>
            <a:xfrm>
              <a:off x="0" y="-47625"/>
              <a:ext cx="1961759" cy="690297"/>
            </a:xfrm>
            <a:prstGeom prst="rect">
              <a:avLst/>
            </a:prstGeom>
          </p:spPr>
          <p:txBody>
            <a:bodyPr lIns="33867" tIns="33867" rIns="33867" bIns="33867" rtlCol="0" anchor="ctr"/>
            <a:lstStyle/>
            <a:p>
              <a:pPr algn="ctr">
                <a:lnSpc>
                  <a:spcPts val="2053"/>
                </a:lnSpc>
              </a:pPr>
              <a:endParaRPr sz="1200"/>
            </a:p>
          </p:txBody>
        </p:sp>
      </p:grpSp>
      <p:grpSp>
        <p:nvGrpSpPr>
          <p:cNvPr id="15" name="Group 15"/>
          <p:cNvGrpSpPr/>
          <p:nvPr/>
        </p:nvGrpSpPr>
        <p:grpSpPr>
          <a:xfrm>
            <a:off x="567503" y="4152208"/>
            <a:ext cx="4795027" cy="649922"/>
            <a:chOff x="0" y="0"/>
            <a:chExt cx="17053193" cy="2953045"/>
          </a:xfrm>
        </p:grpSpPr>
        <p:sp>
          <p:nvSpPr>
            <p:cNvPr id="16" name="Freeform 16"/>
            <p:cNvSpPr/>
            <p:nvPr/>
          </p:nvSpPr>
          <p:spPr>
            <a:xfrm>
              <a:off x="0" y="0"/>
              <a:ext cx="17053193" cy="2953045"/>
            </a:xfrm>
            <a:custGeom>
              <a:avLst/>
              <a:gdLst/>
              <a:ahLst/>
              <a:cxnLst/>
              <a:rect l="l" t="t" r="r" b="b"/>
              <a:pathLst>
                <a:path w="17053193" h="2953045">
                  <a:moveTo>
                    <a:pt x="16748393" y="0"/>
                  </a:moveTo>
                  <a:lnTo>
                    <a:pt x="304800" y="0"/>
                  </a:lnTo>
                  <a:cubicBezTo>
                    <a:pt x="135890" y="0"/>
                    <a:pt x="0" y="135890"/>
                    <a:pt x="0" y="304800"/>
                  </a:cubicBezTo>
                  <a:lnTo>
                    <a:pt x="0" y="2648245"/>
                  </a:lnTo>
                  <a:cubicBezTo>
                    <a:pt x="0" y="2817155"/>
                    <a:pt x="135890" y="2953045"/>
                    <a:pt x="304800" y="2953045"/>
                  </a:cubicBezTo>
                  <a:lnTo>
                    <a:pt x="16748393" y="2953045"/>
                  </a:lnTo>
                  <a:cubicBezTo>
                    <a:pt x="16917302" y="2953045"/>
                    <a:pt x="17053193" y="2817155"/>
                    <a:pt x="17053193" y="2648245"/>
                  </a:cubicBezTo>
                  <a:lnTo>
                    <a:pt x="17053193" y="304800"/>
                  </a:lnTo>
                  <a:cubicBezTo>
                    <a:pt x="17053193" y="135890"/>
                    <a:pt x="16917302" y="0"/>
                    <a:pt x="16748393" y="0"/>
                  </a:cubicBezTo>
                  <a:close/>
                </a:path>
              </a:pathLst>
            </a:custGeom>
            <a:solidFill>
              <a:schemeClr val="bg2">
                <a:lumMod val="75000"/>
              </a:schemeClr>
            </a:solidFill>
          </p:spPr>
          <p:txBody>
            <a:bodyPr/>
            <a:lstStyle/>
            <a:p>
              <a:endParaRPr lang="el-GR" sz="1200"/>
            </a:p>
          </p:txBody>
        </p:sp>
      </p:grpSp>
      <p:grpSp>
        <p:nvGrpSpPr>
          <p:cNvPr id="17" name="Group 17"/>
          <p:cNvGrpSpPr/>
          <p:nvPr/>
        </p:nvGrpSpPr>
        <p:grpSpPr>
          <a:xfrm>
            <a:off x="673100" y="4293096"/>
            <a:ext cx="418580" cy="418580"/>
            <a:chOff x="0" y="0"/>
            <a:chExt cx="2311400" cy="2311400"/>
          </a:xfrm>
        </p:grpSpPr>
        <p:sp>
          <p:nvSpPr>
            <p:cNvPr id="18" name="Freeform 18"/>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1F7F7"/>
            </a:solidFill>
          </p:spPr>
          <p:txBody>
            <a:bodyPr/>
            <a:lstStyle/>
            <a:p>
              <a:endParaRPr lang="el-GR" sz="1200"/>
            </a:p>
          </p:txBody>
        </p:sp>
      </p:grpSp>
      <p:grpSp>
        <p:nvGrpSpPr>
          <p:cNvPr id="19" name="Group 19"/>
          <p:cNvGrpSpPr/>
          <p:nvPr/>
        </p:nvGrpSpPr>
        <p:grpSpPr>
          <a:xfrm>
            <a:off x="6667496" y="989718"/>
            <a:ext cx="5074544" cy="1388317"/>
            <a:chOff x="0" y="0"/>
            <a:chExt cx="1961759" cy="642672"/>
          </a:xfrm>
        </p:grpSpPr>
        <p:sp>
          <p:nvSpPr>
            <p:cNvPr id="20" name="Freeform 20"/>
            <p:cNvSpPr/>
            <p:nvPr/>
          </p:nvSpPr>
          <p:spPr>
            <a:xfrm>
              <a:off x="0" y="0"/>
              <a:ext cx="1961760" cy="642672"/>
            </a:xfrm>
            <a:custGeom>
              <a:avLst/>
              <a:gdLst/>
              <a:ahLst/>
              <a:cxnLst/>
              <a:rect l="l" t="t" r="r" b="b"/>
              <a:pathLst>
                <a:path w="1961760" h="642672">
                  <a:moveTo>
                    <a:pt x="0" y="0"/>
                  </a:moveTo>
                  <a:lnTo>
                    <a:pt x="1961760" y="0"/>
                  </a:lnTo>
                  <a:lnTo>
                    <a:pt x="1961760" y="642672"/>
                  </a:lnTo>
                  <a:lnTo>
                    <a:pt x="0" y="642672"/>
                  </a:lnTo>
                  <a:close/>
                </a:path>
              </a:pathLst>
            </a:custGeom>
            <a:solidFill>
              <a:srgbClr val="000000">
                <a:alpha val="0"/>
              </a:srgbClr>
            </a:solidFill>
            <a:ln w="28575" cap="sq">
              <a:solidFill>
                <a:srgbClr val="525252"/>
              </a:solidFill>
              <a:prstDash val="dash"/>
              <a:miter/>
            </a:ln>
          </p:spPr>
          <p:txBody>
            <a:bodyPr/>
            <a:lstStyle/>
            <a:p>
              <a:endParaRPr lang="el-GR" sz="1200"/>
            </a:p>
          </p:txBody>
        </p:sp>
        <p:sp>
          <p:nvSpPr>
            <p:cNvPr id="21" name="TextBox 21"/>
            <p:cNvSpPr txBox="1"/>
            <p:nvPr/>
          </p:nvSpPr>
          <p:spPr>
            <a:xfrm>
              <a:off x="0" y="-47625"/>
              <a:ext cx="1961759" cy="690297"/>
            </a:xfrm>
            <a:prstGeom prst="rect">
              <a:avLst/>
            </a:prstGeom>
          </p:spPr>
          <p:txBody>
            <a:bodyPr lIns="33867" tIns="33867" rIns="33867" bIns="33867" rtlCol="0" anchor="ctr"/>
            <a:lstStyle/>
            <a:p>
              <a:pPr algn="ctr">
                <a:lnSpc>
                  <a:spcPts val="2053"/>
                </a:lnSpc>
              </a:pPr>
              <a:endParaRPr sz="1200"/>
            </a:p>
          </p:txBody>
        </p:sp>
      </p:grpSp>
      <p:grpSp>
        <p:nvGrpSpPr>
          <p:cNvPr id="22" name="Group 22"/>
          <p:cNvGrpSpPr/>
          <p:nvPr/>
        </p:nvGrpSpPr>
        <p:grpSpPr>
          <a:xfrm>
            <a:off x="6413495" y="743127"/>
            <a:ext cx="4795027" cy="649921"/>
            <a:chOff x="0" y="0"/>
            <a:chExt cx="17053193" cy="2311400"/>
          </a:xfrm>
        </p:grpSpPr>
        <p:sp>
          <p:nvSpPr>
            <p:cNvPr id="23" name="Freeform 23"/>
            <p:cNvSpPr/>
            <p:nvPr/>
          </p:nvSpPr>
          <p:spPr>
            <a:xfrm>
              <a:off x="0" y="0"/>
              <a:ext cx="17053193" cy="2311400"/>
            </a:xfrm>
            <a:custGeom>
              <a:avLst/>
              <a:gdLst/>
              <a:ahLst/>
              <a:cxnLst/>
              <a:rect l="l" t="t" r="r" b="b"/>
              <a:pathLst>
                <a:path w="17053193" h="2311400">
                  <a:moveTo>
                    <a:pt x="16748393" y="0"/>
                  </a:moveTo>
                  <a:lnTo>
                    <a:pt x="304800" y="0"/>
                  </a:lnTo>
                  <a:cubicBezTo>
                    <a:pt x="135890" y="0"/>
                    <a:pt x="0" y="135890"/>
                    <a:pt x="0" y="304800"/>
                  </a:cubicBezTo>
                  <a:lnTo>
                    <a:pt x="0" y="2006600"/>
                  </a:lnTo>
                  <a:cubicBezTo>
                    <a:pt x="0" y="2175510"/>
                    <a:pt x="135890" y="2311400"/>
                    <a:pt x="304800" y="2311400"/>
                  </a:cubicBezTo>
                  <a:lnTo>
                    <a:pt x="16748393" y="2311400"/>
                  </a:lnTo>
                  <a:cubicBezTo>
                    <a:pt x="16917302" y="2311400"/>
                    <a:pt x="17053193" y="2175510"/>
                    <a:pt x="17053193" y="2006600"/>
                  </a:cubicBezTo>
                  <a:lnTo>
                    <a:pt x="17053193" y="304800"/>
                  </a:lnTo>
                  <a:cubicBezTo>
                    <a:pt x="17053193" y="135890"/>
                    <a:pt x="16917302" y="0"/>
                    <a:pt x="16748393" y="0"/>
                  </a:cubicBezTo>
                  <a:close/>
                </a:path>
              </a:pathLst>
            </a:custGeom>
            <a:solidFill>
              <a:schemeClr val="accent3">
                <a:lumMod val="75000"/>
              </a:schemeClr>
            </a:solidFill>
          </p:spPr>
          <p:txBody>
            <a:bodyPr/>
            <a:lstStyle/>
            <a:p>
              <a:endParaRPr lang="el-GR" sz="1200"/>
            </a:p>
          </p:txBody>
        </p:sp>
      </p:grpSp>
      <p:grpSp>
        <p:nvGrpSpPr>
          <p:cNvPr id="24" name="Group 24"/>
          <p:cNvGrpSpPr/>
          <p:nvPr/>
        </p:nvGrpSpPr>
        <p:grpSpPr>
          <a:xfrm>
            <a:off x="6550310" y="850180"/>
            <a:ext cx="418580" cy="418580"/>
            <a:chOff x="0" y="0"/>
            <a:chExt cx="2311400" cy="2311400"/>
          </a:xfrm>
        </p:grpSpPr>
        <p:sp>
          <p:nvSpPr>
            <p:cNvPr id="25" name="Freeform 25"/>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1F7F7"/>
            </a:solidFill>
          </p:spPr>
          <p:txBody>
            <a:bodyPr/>
            <a:lstStyle/>
            <a:p>
              <a:endParaRPr lang="el-GR" sz="1200"/>
            </a:p>
          </p:txBody>
        </p:sp>
      </p:grpSp>
      <p:grpSp>
        <p:nvGrpSpPr>
          <p:cNvPr id="26" name="Group 26"/>
          <p:cNvGrpSpPr/>
          <p:nvPr/>
        </p:nvGrpSpPr>
        <p:grpSpPr>
          <a:xfrm>
            <a:off x="6667496" y="2929675"/>
            <a:ext cx="5074544" cy="1783194"/>
            <a:chOff x="0" y="0"/>
            <a:chExt cx="1961759" cy="565130"/>
          </a:xfrm>
        </p:grpSpPr>
        <p:sp>
          <p:nvSpPr>
            <p:cNvPr id="27" name="Freeform 27"/>
            <p:cNvSpPr/>
            <p:nvPr/>
          </p:nvSpPr>
          <p:spPr>
            <a:xfrm>
              <a:off x="0" y="0"/>
              <a:ext cx="1961760" cy="565130"/>
            </a:xfrm>
            <a:custGeom>
              <a:avLst/>
              <a:gdLst/>
              <a:ahLst/>
              <a:cxnLst/>
              <a:rect l="l" t="t" r="r" b="b"/>
              <a:pathLst>
                <a:path w="1961760" h="565130">
                  <a:moveTo>
                    <a:pt x="0" y="0"/>
                  </a:moveTo>
                  <a:lnTo>
                    <a:pt x="1961760" y="0"/>
                  </a:lnTo>
                  <a:lnTo>
                    <a:pt x="1961760" y="565130"/>
                  </a:lnTo>
                  <a:lnTo>
                    <a:pt x="0" y="565130"/>
                  </a:lnTo>
                  <a:close/>
                </a:path>
              </a:pathLst>
            </a:custGeom>
            <a:solidFill>
              <a:srgbClr val="000000">
                <a:alpha val="0"/>
              </a:srgbClr>
            </a:solidFill>
            <a:ln w="28575" cap="sq">
              <a:solidFill>
                <a:srgbClr val="525252"/>
              </a:solidFill>
              <a:prstDash val="dash"/>
              <a:miter/>
            </a:ln>
          </p:spPr>
          <p:txBody>
            <a:bodyPr/>
            <a:lstStyle/>
            <a:p>
              <a:endParaRPr lang="el-GR" sz="1200"/>
            </a:p>
          </p:txBody>
        </p:sp>
        <p:sp>
          <p:nvSpPr>
            <p:cNvPr id="28" name="TextBox 28"/>
            <p:cNvSpPr txBox="1"/>
            <p:nvPr/>
          </p:nvSpPr>
          <p:spPr>
            <a:xfrm>
              <a:off x="0" y="-47625"/>
              <a:ext cx="1961759" cy="612755"/>
            </a:xfrm>
            <a:prstGeom prst="rect">
              <a:avLst/>
            </a:prstGeom>
          </p:spPr>
          <p:txBody>
            <a:bodyPr lIns="33867" tIns="33867" rIns="33867" bIns="33867" rtlCol="0" anchor="ctr"/>
            <a:lstStyle/>
            <a:p>
              <a:pPr algn="ctr">
                <a:lnSpc>
                  <a:spcPts val="2053"/>
                </a:lnSpc>
              </a:pPr>
              <a:endParaRPr sz="1200"/>
            </a:p>
          </p:txBody>
        </p:sp>
      </p:grpSp>
      <p:grpSp>
        <p:nvGrpSpPr>
          <p:cNvPr id="29" name="Group 29"/>
          <p:cNvGrpSpPr/>
          <p:nvPr/>
        </p:nvGrpSpPr>
        <p:grpSpPr>
          <a:xfrm>
            <a:off x="6413496" y="2695369"/>
            <a:ext cx="4795027" cy="649921"/>
            <a:chOff x="0" y="0"/>
            <a:chExt cx="17053193" cy="2311400"/>
          </a:xfrm>
        </p:grpSpPr>
        <p:sp>
          <p:nvSpPr>
            <p:cNvPr id="30" name="Freeform 30"/>
            <p:cNvSpPr/>
            <p:nvPr/>
          </p:nvSpPr>
          <p:spPr>
            <a:xfrm>
              <a:off x="0" y="0"/>
              <a:ext cx="17053193" cy="2311400"/>
            </a:xfrm>
            <a:custGeom>
              <a:avLst/>
              <a:gdLst/>
              <a:ahLst/>
              <a:cxnLst/>
              <a:rect l="l" t="t" r="r" b="b"/>
              <a:pathLst>
                <a:path w="17053193" h="2311400">
                  <a:moveTo>
                    <a:pt x="16748393" y="0"/>
                  </a:moveTo>
                  <a:lnTo>
                    <a:pt x="304800" y="0"/>
                  </a:lnTo>
                  <a:cubicBezTo>
                    <a:pt x="135890" y="0"/>
                    <a:pt x="0" y="135890"/>
                    <a:pt x="0" y="304800"/>
                  </a:cubicBezTo>
                  <a:lnTo>
                    <a:pt x="0" y="2006600"/>
                  </a:lnTo>
                  <a:cubicBezTo>
                    <a:pt x="0" y="2175510"/>
                    <a:pt x="135890" y="2311400"/>
                    <a:pt x="304800" y="2311400"/>
                  </a:cubicBezTo>
                  <a:lnTo>
                    <a:pt x="16748393" y="2311400"/>
                  </a:lnTo>
                  <a:cubicBezTo>
                    <a:pt x="16917302" y="2311400"/>
                    <a:pt x="17053193" y="2175510"/>
                    <a:pt x="17053193" y="2006600"/>
                  </a:cubicBezTo>
                  <a:lnTo>
                    <a:pt x="17053193" y="304800"/>
                  </a:lnTo>
                  <a:cubicBezTo>
                    <a:pt x="17053193" y="135890"/>
                    <a:pt x="16917302" y="0"/>
                    <a:pt x="16748393" y="0"/>
                  </a:cubicBezTo>
                  <a:close/>
                </a:path>
              </a:pathLst>
            </a:custGeom>
            <a:solidFill>
              <a:srgbClr val="F29C50"/>
            </a:solidFill>
          </p:spPr>
          <p:txBody>
            <a:bodyPr/>
            <a:lstStyle/>
            <a:p>
              <a:endParaRPr lang="el-GR" sz="1200"/>
            </a:p>
          </p:txBody>
        </p:sp>
      </p:grpSp>
      <p:grpSp>
        <p:nvGrpSpPr>
          <p:cNvPr id="31" name="Group 31"/>
          <p:cNvGrpSpPr/>
          <p:nvPr/>
        </p:nvGrpSpPr>
        <p:grpSpPr>
          <a:xfrm>
            <a:off x="6527796" y="2831933"/>
            <a:ext cx="418580" cy="418580"/>
            <a:chOff x="0" y="0"/>
            <a:chExt cx="2311400" cy="2311400"/>
          </a:xfrm>
        </p:grpSpPr>
        <p:sp>
          <p:nvSpPr>
            <p:cNvPr id="32" name="Freeform 32"/>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1F7F7"/>
            </a:solidFill>
          </p:spPr>
          <p:txBody>
            <a:bodyPr/>
            <a:lstStyle/>
            <a:p>
              <a:endParaRPr lang="el-GR" sz="1200"/>
            </a:p>
          </p:txBody>
        </p:sp>
      </p:grpSp>
      <p:grpSp>
        <p:nvGrpSpPr>
          <p:cNvPr id="33" name="Group 33"/>
          <p:cNvGrpSpPr/>
          <p:nvPr/>
        </p:nvGrpSpPr>
        <p:grpSpPr>
          <a:xfrm>
            <a:off x="6667496" y="5095990"/>
            <a:ext cx="5074544" cy="1039579"/>
            <a:chOff x="0" y="0"/>
            <a:chExt cx="1961759" cy="555045"/>
          </a:xfrm>
        </p:grpSpPr>
        <p:sp>
          <p:nvSpPr>
            <p:cNvPr id="34" name="Freeform 34"/>
            <p:cNvSpPr/>
            <p:nvPr/>
          </p:nvSpPr>
          <p:spPr>
            <a:xfrm>
              <a:off x="0" y="0"/>
              <a:ext cx="1961760" cy="555045"/>
            </a:xfrm>
            <a:custGeom>
              <a:avLst/>
              <a:gdLst/>
              <a:ahLst/>
              <a:cxnLst/>
              <a:rect l="l" t="t" r="r" b="b"/>
              <a:pathLst>
                <a:path w="1961760" h="555045">
                  <a:moveTo>
                    <a:pt x="0" y="0"/>
                  </a:moveTo>
                  <a:lnTo>
                    <a:pt x="1961760" y="0"/>
                  </a:lnTo>
                  <a:lnTo>
                    <a:pt x="1961760" y="555045"/>
                  </a:lnTo>
                  <a:lnTo>
                    <a:pt x="0" y="555045"/>
                  </a:lnTo>
                  <a:close/>
                </a:path>
              </a:pathLst>
            </a:custGeom>
            <a:solidFill>
              <a:srgbClr val="000000">
                <a:alpha val="0"/>
              </a:srgbClr>
            </a:solidFill>
            <a:ln w="28575" cap="sq">
              <a:solidFill>
                <a:srgbClr val="525252"/>
              </a:solidFill>
              <a:prstDash val="dash"/>
              <a:miter/>
            </a:ln>
          </p:spPr>
          <p:txBody>
            <a:bodyPr/>
            <a:lstStyle/>
            <a:p>
              <a:endParaRPr lang="el-GR" sz="1200"/>
            </a:p>
          </p:txBody>
        </p:sp>
        <p:sp>
          <p:nvSpPr>
            <p:cNvPr id="35" name="TextBox 35"/>
            <p:cNvSpPr txBox="1"/>
            <p:nvPr/>
          </p:nvSpPr>
          <p:spPr>
            <a:xfrm>
              <a:off x="0" y="-47625"/>
              <a:ext cx="1961759" cy="602670"/>
            </a:xfrm>
            <a:prstGeom prst="rect">
              <a:avLst/>
            </a:prstGeom>
          </p:spPr>
          <p:txBody>
            <a:bodyPr lIns="33867" tIns="33867" rIns="33867" bIns="33867" rtlCol="0" anchor="ctr"/>
            <a:lstStyle/>
            <a:p>
              <a:pPr algn="ctr">
                <a:lnSpc>
                  <a:spcPts val="2053"/>
                </a:lnSpc>
              </a:pPr>
              <a:endParaRPr sz="1200"/>
            </a:p>
          </p:txBody>
        </p:sp>
      </p:grpSp>
      <p:grpSp>
        <p:nvGrpSpPr>
          <p:cNvPr id="36" name="Group 36"/>
          <p:cNvGrpSpPr/>
          <p:nvPr/>
        </p:nvGrpSpPr>
        <p:grpSpPr>
          <a:xfrm>
            <a:off x="6413496" y="4882578"/>
            <a:ext cx="4795027" cy="723885"/>
            <a:chOff x="0" y="0"/>
            <a:chExt cx="17053193" cy="2574449"/>
          </a:xfrm>
        </p:grpSpPr>
        <p:sp>
          <p:nvSpPr>
            <p:cNvPr id="37" name="Freeform 37"/>
            <p:cNvSpPr/>
            <p:nvPr/>
          </p:nvSpPr>
          <p:spPr>
            <a:xfrm>
              <a:off x="0" y="0"/>
              <a:ext cx="17053193" cy="2574449"/>
            </a:xfrm>
            <a:custGeom>
              <a:avLst/>
              <a:gdLst/>
              <a:ahLst/>
              <a:cxnLst/>
              <a:rect l="l" t="t" r="r" b="b"/>
              <a:pathLst>
                <a:path w="17053193" h="2574449">
                  <a:moveTo>
                    <a:pt x="16748393" y="0"/>
                  </a:moveTo>
                  <a:lnTo>
                    <a:pt x="304800" y="0"/>
                  </a:lnTo>
                  <a:cubicBezTo>
                    <a:pt x="135890" y="0"/>
                    <a:pt x="0" y="135890"/>
                    <a:pt x="0" y="304800"/>
                  </a:cubicBezTo>
                  <a:lnTo>
                    <a:pt x="0" y="2269649"/>
                  </a:lnTo>
                  <a:cubicBezTo>
                    <a:pt x="0" y="2438559"/>
                    <a:pt x="135890" y="2574449"/>
                    <a:pt x="304800" y="2574449"/>
                  </a:cubicBezTo>
                  <a:lnTo>
                    <a:pt x="16748393" y="2574449"/>
                  </a:lnTo>
                  <a:cubicBezTo>
                    <a:pt x="16917302" y="2574449"/>
                    <a:pt x="17053193" y="2438559"/>
                    <a:pt x="17053193" y="2269649"/>
                  </a:cubicBezTo>
                  <a:lnTo>
                    <a:pt x="17053193" y="304800"/>
                  </a:lnTo>
                  <a:cubicBezTo>
                    <a:pt x="17053193" y="135890"/>
                    <a:pt x="16917302" y="0"/>
                    <a:pt x="16748393" y="0"/>
                  </a:cubicBezTo>
                  <a:close/>
                </a:path>
              </a:pathLst>
            </a:custGeom>
            <a:solidFill>
              <a:srgbClr val="D9704A"/>
            </a:solidFill>
          </p:spPr>
          <p:txBody>
            <a:bodyPr/>
            <a:lstStyle/>
            <a:p>
              <a:endParaRPr lang="el-GR" sz="1200"/>
            </a:p>
          </p:txBody>
        </p:sp>
      </p:grpSp>
      <p:grpSp>
        <p:nvGrpSpPr>
          <p:cNvPr id="38" name="Group 38"/>
          <p:cNvGrpSpPr/>
          <p:nvPr/>
        </p:nvGrpSpPr>
        <p:grpSpPr>
          <a:xfrm>
            <a:off x="6527796" y="4998249"/>
            <a:ext cx="418580" cy="418580"/>
            <a:chOff x="0" y="0"/>
            <a:chExt cx="2311400" cy="2311400"/>
          </a:xfrm>
        </p:grpSpPr>
        <p:sp>
          <p:nvSpPr>
            <p:cNvPr id="39" name="Freeform 39"/>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rgbClr val="F1F7F7"/>
            </a:solidFill>
          </p:spPr>
          <p:txBody>
            <a:bodyPr/>
            <a:lstStyle/>
            <a:p>
              <a:endParaRPr lang="el-GR" sz="1200"/>
            </a:p>
          </p:txBody>
        </p:sp>
      </p:grpSp>
      <p:sp>
        <p:nvSpPr>
          <p:cNvPr id="43" name="TextBox 43"/>
          <p:cNvSpPr txBox="1"/>
          <p:nvPr/>
        </p:nvSpPr>
        <p:spPr>
          <a:xfrm>
            <a:off x="1205980" y="1906425"/>
            <a:ext cx="4071661" cy="538609"/>
          </a:xfrm>
          <a:prstGeom prst="rect">
            <a:avLst/>
          </a:prstGeom>
        </p:spPr>
        <p:txBody>
          <a:bodyPr lIns="0" tIns="0" rIns="0" bIns="0" rtlCol="0" anchor="t">
            <a:spAutoFit/>
          </a:bodyPr>
          <a:lstStyle/>
          <a:p>
            <a:pPr marL="0" lvl="1">
              <a:lnSpc>
                <a:spcPts val="2053"/>
              </a:lnSpc>
              <a:spcBef>
                <a:spcPct val="0"/>
              </a:spcBef>
            </a:pPr>
            <a:r>
              <a:rPr lang="en-US" dirty="0">
                <a:solidFill>
                  <a:srgbClr val="182A39"/>
                </a:solidFill>
                <a:latin typeface="Now"/>
              </a:rPr>
              <a:t>Promotion of innovation and exchange of knowledge &amp; expertise </a:t>
            </a:r>
          </a:p>
        </p:txBody>
      </p:sp>
      <p:sp>
        <p:nvSpPr>
          <p:cNvPr id="44" name="TextBox 44"/>
          <p:cNvSpPr txBox="1"/>
          <p:nvPr/>
        </p:nvSpPr>
        <p:spPr>
          <a:xfrm>
            <a:off x="1040088" y="2488368"/>
            <a:ext cx="4957245" cy="1231106"/>
          </a:xfrm>
          <a:prstGeom prst="rect">
            <a:avLst/>
          </a:prstGeom>
        </p:spPr>
        <p:txBody>
          <a:bodyPr wrap="square" lIns="0" tIns="0" rIns="0" bIns="0" rtlCol="0" anchor="t">
            <a:spAutoFit/>
          </a:bodyPr>
          <a:lstStyle/>
          <a:p>
            <a:pPr marL="285750" indent="-285750">
              <a:buFont typeface="Wingdings" panose="05000000000000000000" pitchFamily="2" charset="2"/>
              <a:buChar char="§"/>
              <a:defRPr/>
            </a:pPr>
            <a:r>
              <a:rPr lang="en-US" sz="1600" dirty="0">
                <a:latin typeface="Now"/>
                <a:ea typeface="Open Sans"/>
                <a:cs typeface="Open Sans"/>
              </a:rPr>
              <a:t>Promotion of innovation, dissemination of information and exchange of knowledge and expertise,</a:t>
            </a:r>
          </a:p>
          <a:p>
            <a:pPr marL="285750" indent="-285750">
              <a:buFont typeface="Wingdings" panose="05000000000000000000" pitchFamily="2" charset="2"/>
              <a:buChar char="§"/>
              <a:defRPr/>
            </a:pPr>
            <a:r>
              <a:rPr lang="en-US" sz="1600" dirty="0">
                <a:latin typeface="Now"/>
                <a:ea typeface="Open Sans"/>
                <a:cs typeface="Open Sans"/>
              </a:rPr>
              <a:t>Sharing of facilities and equipment, </a:t>
            </a:r>
          </a:p>
          <a:p>
            <a:pPr marL="285750" indent="-285750">
              <a:buFont typeface="Wingdings" panose="05000000000000000000" pitchFamily="2" charset="2"/>
              <a:buChar char="§"/>
              <a:defRPr/>
            </a:pPr>
            <a:r>
              <a:rPr lang="en-US" sz="1600" dirty="0">
                <a:latin typeface="Now"/>
                <a:ea typeface="Open Sans"/>
                <a:cs typeface="Open Sans"/>
              </a:rPr>
              <a:t>Creation of networks, and cooperation with businesses and other Competence Centers</a:t>
            </a:r>
            <a:r>
              <a:rPr lang="en-US" sz="1400" dirty="0">
                <a:latin typeface="Now"/>
                <a:ea typeface="Open Sans"/>
                <a:cs typeface="Open Sans"/>
              </a:rPr>
              <a:t>.</a:t>
            </a:r>
            <a:endParaRPr lang="en-US" sz="1400" dirty="0">
              <a:latin typeface="Now"/>
            </a:endParaRPr>
          </a:p>
        </p:txBody>
      </p:sp>
      <p:sp>
        <p:nvSpPr>
          <p:cNvPr id="45" name="TextBox 45"/>
          <p:cNvSpPr txBox="1"/>
          <p:nvPr/>
        </p:nvSpPr>
        <p:spPr>
          <a:xfrm>
            <a:off x="706034" y="1981286"/>
            <a:ext cx="372945" cy="275268"/>
          </a:xfrm>
          <a:prstGeom prst="rect">
            <a:avLst/>
          </a:prstGeom>
        </p:spPr>
        <p:txBody>
          <a:bodyPr lIns="0" tIns="0" rIns="0" bIns="0" rtlCol="0" anchor="t">
            <a:spAutoFit/>
          </a:bodyPr>
          <a:lstStyle/>
          <a:p>
            <a:pPr algn="ctr">
              <a:lnSpc>
                <a:spcPts val="2427"/>
              </a:lnSpc>
            </a:pPr>
            <a:r>
              <a:rPr lang="en-US" sz="1733" dirty="0">
                <a:latin typeface="Barlow Bold"/>
              </a:rPr>
              <a:t>1.</a:t>
            </a:r>
          </a:p>
        </p:txBody>
      </p:sp>
      <p:sp>
        <p:nvSpPr>
          <p:cNvPr id="46" name="TextBox 46"/>
          <p:cNvSpPr txBox="1"/>
          <p:nvPr/>
        </p:nvSpPr>
        <p:spPr>
          <a:xfrm>
            <a:off x="1205980" y="4301012"/>
            <a:ext cx="4071661" cy="269304"/>
          </a:xfrm>
          <a:prstGeom prst="rect">
            <a:avLst/>
          </a:prstGeom>
        </p:spPr>
        <p:txBody>
          <a:bodyPr lIns="0" tIns="0" rIns="0" bIns="0" rtlCol="0" anchor="t">
            <a:spAutoFit/>
          </a:bodyPr>
          <a:lstStyle/>
          <a:p>
            <a:pPr marL="0" lvl="1">
              <a:lnSpc>
                <a:spcPts val="2053"/>
              </a:lnSpc>
              <a:spcBef>
                <a:spcPct val="0"/>
              </a:spcBef>
            </a:pPr>
            <a:r>
              <a:rPr lang="en-US" sz="1466" dirty="0">
                <a:solidFill>
                  <a:srgbClr val="182A39"/>
                </a:solidFill>
                <a:latin typeface="Barlow Semi-Bold"/>
              </a:rPr>
              <a:t> </a:t>
            </a:r>
            <a:r>
              <a:rPr lang="en-US" dirty="0">
                <a:solidFill>
                  <a:srgbClr val="182A39"/>
                </a:solidFill>
                <a:latin typeface="Now"/>
              </a:rPr>
              <a:t>Transfer of technological solutions </a:t>
            </a:r>
          </a:p>
        </p:txBody>
      </p:sp>
      <p:sp>
        <p:nvSpPr>
          <p:cNvPr id="47" name="TextBox 47"/>
          <p:cNvSpPr txBox="1"/>
          <p:nvPr/>
        </p:nvSpPr>
        <p:spPr>
          <a:xfrm>
            <a:off x="1040089" y="4957863"/>
            <a:ext cx="4433344" cy="1215910"/>
          </a:xfrm>
          <a:prstGeom prst="rect">
            <a:avLst/>
          </a:prstGeom>
        </p:spPr>
        <p:txBody>
          <a:bodyPr lIns="0" tIns="0" rIns="0" bIns="0" rtlCol="0" anchor="t">
            <a:spAutoFit/>
          </a:bodyPr>
          <a:lstStyle/>
          <a:p>
            <a:pPr marL="285750" indent="-285750" algn="just">
              <a:lnSpc>
                <a:spcPts val="1599"/>
              </a:lnSpc>
              <a:spcBef>
                <a:spcPct val="0"/>
              </a:spcBef>
              <a:buFont typeface="Wingdings" panose="05000000000000000000" pitchFamily="2" charset="2"/>
              <a:buChar char="§"/>
            </a:pPr>
            <a:r>
              <a:rPr lang="en-US" sz="1600" dirty="0">
                <a:latin typeface="Now"/>
                <a:ea typeface="Open Sans"/>
                <a:cs typeface="Open Sans"/>
              </a:rPr>
              <a:t>Transfer of technological solutions and innovations in production processes </a:t>
            </a:r>
          </a:p>
          <a:p>
            <a:pPr marL="285750" indent="-285750" algn="just">
              <a:lnSpc>
                <a:spcPts val="1599"/>
              </a:lnSpc>
              <a:spcBef>
                <a:spcPct val="0"/>
              </a:spcBef>
              <a:buFont typeface="Wingdings" panose="05000000000000000000" pitchFamily="2" charset="2"/>
              <a:buChar char="§"/>
            </a:pPr>
            <a:r>
              <a:rPr lang="en-US" sz="1600" dirty="0">
                <a:latin typeface="Now"/>
                <a:ea typeface="Open Sans"/>
                <a:cs typeface="Open Sans"/>
              </a:rPr>
              <a:t>Awareness raising and adoption of new technologies in business, to improve their competitiveness. </a:t>
            </a:r>
          </a:p>
          <a:p>
            <a:pPr algn="just">
              <a:lnSpc>
                <a:spcPts val="1599"/>
              </a:lnSpc>
              <a:spcBef>
                <a:spcPct val="0"/>
              </a:spcBef>
            </a:pPr>
            <a:r>
              <a:rPr lang="en-US" sz="1066" spc="55" dirty="0">
                <a:solidFill>
                  <a:srgbClr val="182A39"/>
                </a:solidFill>
                <a:latin typeface="Barlow SemiCondensed"/>
              </a:rPr>
              <a:t>.</a:t>
            </a:r>
          </a:p>
        </p:txBody>
      </p:sp>
      <p:sp>
        <p:nvSpPr>
          <p:cNvPr id="48" name="TextBox 48"/>
          <p:cNvSpPr txBox="1"/>
          <p:nvPr/>
        </p:nvSpPr>
        <p:spPr>
          <a:xfrm>
            <a:off x="706033" y="4319062"/>
            <a:ext cx="372945" cy="275268"/>
          </a:xfrm>
          <a:prstGeom prst="rect">
            <a:avLst/>
          </a:prstGeom>
        </p:spPr>
        <p:txBody>
          <a:bodyPr lIns="0" tIns="0" rIns="0" bIns="0" rtlCol="0" anchor="t">
            <a:spAutoFit/>
          </a:bodyPr>
          <a:lstStyle/>
          <a:p>
            <a:pPr algn="ctr">
              <a:lnSpc>
                <a:spcPts val="2427"/>
              </a:lnSpc>
            </a:pPr>
            <a:r>
              <a:rPr lang="en-US" sz="1733" dirty="0">
                <a:latin typeface="Barlow Bold"/>
              </a:rPr>
              <a:t>2</a:t>
            </a:r>
            <a:r>
              <a:rPr lang="en-US" sz="1733" dirty="0">
                <a:solidFill>
                  <a:srgbClr val="3C5679"/>
                </a:solidFill>
                <a:latin typeface="Barlow Bold"/>
              </a:rPr>
              <a:t>.</a:t>
            </a:r>
          </a:p>
        </p:txBody>
      </p:sp>
      <p:sp>
        <p:nvSpPr>
          <p:cNvPr id="49" name="TextBox 49"/>
          <p:cNvSpPr txBox="1"/>
          <p:nvPr/>
        </p:nvSpPr>
        <p:spPr>
          <a:xfrm>
            <a:off x="7184278" y="836930"/>
            <a:ext cx="3849855" cy="269304"/>
          </a:xfrm>
          <a:prstGeom prst="rect">
            <a:avLst/>
          </a:prstGeom>
        </p:spPr>
        <p:txBody>
          <a:bodyPr lIns="0" tIns="0" rIns="0" bIns="0" rtlCol="0" anchor="t">
            <a:spAutoFit/>
          </a:bodyPr>
          <a:lstStyle/>
          <a:p>
            <a:pPr marL="0" lvl="1">
              <a:lnSpc>
                <a:spcPts val="2053"/>
              </a:lnSpc>
              <a:spcBef>
                <a:spcPct val="0"/>
              </a:spcBef>
            </a:pPr>
            <a:r>
              <a:rPr lang="en-US" dirty="0">
                <a:solidFill>
                  <a:srgbClr val="182A39"/>
                </a:solidFill>
                <a:latin typeface="Now"/>
              </a:rPr>
              <a:t>Added value to businesses </a:t>
            </a:r>
          </a:p>
        </p:txBody>
      </p:sp>
      <p:sp>
        <p:nvSpPr>
          <p:cNvPr id="50" name="TextBox 50"/>
          <p:cNvSpPr txBox="1"/>
          <p:nvPr/>
        </p:nvSpPr>
        <p:spPr>
          <a:xfrm>
            <a:off x="6900915" y="1384609"/>
            <a:ext cx="4433344" cy="984885"/>
          </a:xfrm>
          <a:prstGeom prst="rect">
            <a:avLst/>
          </a:prstGeom>
        </p:spPr>
        <p:txBody>
          <a:bodyPr lIns="0" tIns="0" rIns="0" bIns="0" rtlCol="0" anchor="t">
            <a:spAutoFit/>
          </a:bodyPr>
          <a:lstStyle/>
          <a:p>
            <a:pPr marL="285750" indent="-285750">
              <a:buFont typeface="Wingdings" panose="05000000000000000000" pitchFamily="2" charset="2"/>
              <a:buChar char="§"/>
              <a:defRPr/>
            </a:pPr>
            <a:r>
              <a:rPr lang="en-US" sz="1600" dirty="0">
                <a:latin typeface="Now"/>
                <a:ea typeface="Open Sans"/>
                <a:cs typeface="Open Sans"/>
              </a:rPr>
              <a:t>Orientation of businesses to products and services of high added value, </a:t>
            </a:r>
          </a:p>
          <a:p>
            <a:pPr marL="285750" indent="-285750">
              <a:buFont typeface="Wingdings" panose="05000000000000000000" pitchFamily="2" charset="2"/>
              <a:buChar char="§"/>
              <a:defRPr/>
            </a:pPr>
            <a:r>
              <a:rPr lang="en-US" sz="1600" dirty="0">
                <a:latin typeface="Now"/>
                <a:ea typeface="Open Sans"/>
                <a:cs typeface="Open Sans"/>
              </a:rPr>
              <a:t>Exploitation of comparative advantages, </a:t>
            </a:r>
          </a:p>
          <a:p>
            <a:pPr marL="285750" indent="-285750">
              <a:buFont typeface="Wingdings" panose="05000000000000000000" pitchFamily="2" charset="2"/>
              <a:buChar char="§"/>
              <a:defRPr/>
            </a:pPr>
            <a:r>
              <a:rPr lang="en-US" sz="1600" dirty="0">
                <a:latin typeface="Now"/>
                <a:ea typeface="Open Sans"/>
                <a:cs typeface="Open Sans"/>
              </a:rPr>
              <a:t>Development of extroverted entrepreneurship.</a:t>
            </a:r>
          </a:p>
        </p:txBody>
      </p:sp>
      <p:sp>
        <p:nvSpPr>
          <p:cNvPr id="51" name="TextBox 51"/>
          <p:cNvSpPr txBox="1"/>
          <p:nvPr/>
        </p:nvSpPr>
        <p:spPr>
          <a:xfrm>
            <a:off x="6589261" y="902478"/>
            <a:ext cx="372945" cy="275268"/>
          </a:xfrm>
          <a:prstGeom prst="rect">
            <a:avLst/>
          </a:prstGeom>
        </p:spPr>
        <p:txBody>
          <a:bodyPr lIns="0" tIns="0" rIns="0" bIns="0" rtlCol="0" anchor="t">
            <a:spAutoFit/>
          </a:bodyPr>
          <a:lstStyle/>
          <a:p>
            <a:pPr algn="ctr">
              <a:lnSpc>
                <a:spcPts val="2427"/>
              </a:lnSpc>
            </a:pPr>
            <a:r>
              <a:rPr lang="en-US" sz="1733" dirty="0">
                <a:latin typeface="Barlow Bold"/>
              </a:rPr>
              <a:t>3.</a:t>
            </a:r>
          </a:p>
        </p:txBody>
      </p:sp>
      <p:sp>
        <p:nvSpPr>
          <p:cNvPr id="52" name="TextBox 52"/>
          <p:cNvSpPr txBox="1"/>
          <p:nvPr/>
        </p:nvSpPr>
        <p:spPr>
          <a:xfrm>
            <a:off x="7073376" y="2897925"/>
            <a:ext cx="4071661" cy="269304"/>
          </a:xfrm>
          <a:prstGeom prst="rect">
            <a:avLst/>
          </a:prstGeom>
        </p:spPr>
        <p:txBody>
          <a:bodyPr lIns="0" tIns="0" rIns="0" bIns="0" rtlCol="0" anchor="t">
            <a:spAutoFit/>
          </a:bodyPr>
          <a:lstStyle/>
          <a:p>
            <a:pPr marL="0" lvl="1">
              <a:lnSpc>
                <a:spcPts val="2053"/>
              </a:lnSpc>
              <a:spcBef>
                <a:spcPct val="0"/>
              </a:spcBef>
            </a:pPr>
            <a:r>
              <a:rPr lang="en-US" dirty="0">
                <a:solidFill>
                  <a:srgbClr val="182A39"/>
                </a:solidFill>
                <a:latin typeface="Now"/>
              </a:rPr>
              <a:t>Training businesses </a:t>
            </a:r>
          </a:p>
        </p:txBody>
      </p:sp>
      <p:sp>
        <p:nvSpPr>
          <p:cNvPr id="53" name="TextBox 53"/>
          <p:cNvSpPr txBox="1"/>
          <p:nvPr/>
        </p:nvSpPr>
        <p:spPr>
          <a:xfrm>
            <a:off x="6866683" y="3494572"/>
            <a:ext cx="4757814" cy="1028743"/>
          </a:xfrm>
          <a:prstGeom prst="rect">
            <a:avLst/>
          </a:prstGeom>
        </p:spPr>
        <p:txBody>
          <a:bodyPr wrap="square" lIns="0" tIns="0" rIns="0" bIns="0" rtlCol="0" anchor="t">
            <a:spAutoFit/>
          </a:bodyPr>
          <a:lstStyle/>
          <a:p>
            <a:pPr marL="285750" indent="-285750" algn="just">
              <a:lnSpc>
                <a:spcPts val="1599"/>
              </a:lnSpc>
              <a:spcBef>
                <a:spcPct val="0"/>
              </a:spcBef>
              <a:buFont typeface="Wingdings" panose="05000000000000000000" pitchFamily="2" charset="2"/>
              <a:buChar char="§"/>
            </a:pPr>
            <a:r>
              <a:rPr lang="en-US" sz="1600" dirty="0">
                <a:latin typeface="Now"/>
                <a:ea typeface="Open Sans"/>
                <a:cs typeface="Open Sans"/>
              </a:rPr>
              <a:t>Training of businesses to acquire skills in the industry sector necessary for the implementation of new technologies in real/pilot production conditions,</a:t>
            </a:r>
          </a:p>
          <a:p>
            <a:pPr marL="285750" indent="-285750" algn="just">
              <a:lnSpc>
                <a:spcPts val="1599"/>
              </a:lnSpc>
              <a:spcBef>
                <a:spcPct val="0"/>
              </a:spcBef>
              <a:buFont typeface="Wingdings" panose="05000000000000000000" pitchFamily="2" charset="2"/>
              <a:buChar char="§"/>
            </a:pPr>
            <a:r>
              <a:rPr lang="en-US" sz="1600" dirty="0">
                <a:latin typeface="Now"/>
                <a:ea typeface="Open Sans"/>
                <a:cs typeface="Open Sans"/>
              </a:rPr>
              <a:t>Contribution to the technological and digital transformation of businesses.</a:t>
            </a:r>
          </a:p>
        </p:txBody>
      </p:sp>
      <p:sp>
        <p:nvSpPr>
          <p:cNvPr id="54" name="TextBox 54"/>
          <p:cNvSpPr txBox="1"/>
          <p:nvPr/>
        </p:nvSpPr>
        <p:spPr>
          <a:xfrm>
            <a:off x="6560731" y="2880096"/>
            <a:ext cx="372945" cy="275268"/>
          </a:xfrm>
          <a:prstGeom prst="rect">
            <a:avLst/>
          </a:prstGeom>
        </p:spPr>
        <p:txBody>
          <a:bodyPr lIns="0" tIns="0" rIns="0" bIns="0" rtlCol="0" anchor="t">
            <a:spAutoFit/>
          </a:bodyPr>
          <a:lstStyle/>
          <a:p>
            <a:pPr algn="ctr">
              <a:lnSpc>
                <a:spcPts val="2427"/>
              </a:lnSpc>
            </a:pPr>
            <a:r>
              <a:rPr lang="en-US" sz="1733" dirty="0">
                <a:latin typeface="Barlow Bold"/>
              </a:rPr>
              <a:t>4</a:t>
            </a:r>
            <a:r>
              <a:rPr lang="en-US" sz="1733" dirty="0">
                <a:solidFill>
                  <a:srgbClr val="3C5679"/>
                </a:solidFill>
                <a:latin typeface="Barlow Bold"/>
              </a:rPr>
              <a:t>.</a:t>
            </a:r>
          </a:p>
        </p:txBody>
      </p:sp>
      <p:sp>
        <p:nvSpPr>
          <p:cNvPr id="55" name="TextBox 55"/>
          <p:cNvSpPr txBox="1"/>
          <p:nvPr/>
        </p:nvSpPr>
        <p:spPr>
          <a:xfrm>
            <a:off x="7060676" y="5053615"/>
            <a:ext cx="3071383" cy="269304"/>
          </a:xfrm>
          <a:prstGeom prst="rect">
            <a:avLst/>
          </a:prstGeom>
        </p:spPr>
        <p:txBody>
          <a:bodyPr lIns="0" tIns="0" rIns="0" bIns="0" rtlCol="0" anchor="t">
            <a:spAutoFit/>
          </a:bodyPr>
          <a:lstStyle/>
          <a:p>
            <a:pPr marL="0" lvl="1">
              <a:lnSpc>
                <a:spcPts val="2053"/>
              </a:lnSpc>
              <a:spcBef>
                <a:spcPct val="0"/>
              </a:spcBef>
            </a:pPr>
            <a:r>
              <a:rPr lang="en-US" dirty="0">
                <a:solidFill>
                  <a:srgbClr val="182A39"/>
                </a:solidFill>
                <a:latin typeface="Now"/>
              </a:rPr>
              <a:t>Innovative research </a:t>
            </a:r>
          </a:p>
        </p:txBody>
      </p:sp>
      <p:sp>
        <p:nvSpPr>
          <p:cNvPr id="56" name="TextBox 56"/>
          <p:cNvSpPr txBox="1"/>
          <p:nvPr/>
        </p:nvSpPr>
        <p:spPr>
          <a:xfrm>
            <a:off x="6933676" y="5704636"/>
            <a:ext cx="4433344" cy="413190"/>
          </a:xfrm>
          <a:prstGeom prst="rect">
            <a:avLst/>
          </a:prstGeom>
        </p:spPr>
        <p:txBody>
          <a:bodyPr lIns="0" tIns="0" rIns="0" bIns="0" rtlCol="0" anchor="t">
            <a:spAutoFit/>
          </a:bodyPr>
          <a:lstStyle/>
          <a:p>
            <a:pPr algn="just">
              <a:lnSpc>
                <a:spcPts val="1599"/>
              </a:lnSpc>
              <a:spcBef>
                <a:spcPct val="0"/>
              </a:spcBef>
            </a:pPr>
            <a:r>
              <a:rPr lang="en-US" sz="1600" dirty="0">
                <a:latin typeface="Now"/>
                <a:ea typeface="Open Sans"/>
                <a:cs typeface="Open Sans"/>
              </a:rPr>
              <a:t>Implementation of innovative research and service/product development projects.</a:t>
            </a:r>
          </a:p>
        </p:txBody>
      </p:sp>
      <p:sp>
        <p:nvSpPr>
          <p:cNvPr id="57" name="TextBox 57"/>
          <p:cNvSpPr txBox="1"/>
          <p:nvPr/>
        </p:nvSpPr>
        <p:spPr>
          <a:xfrm>
            <a:off x="6560730" y="5053014"/>
            <a:ext cx="372945" cy="275268"/>
          </a:xfrm>
          <a:prstGeom prst="rect">
            <a:avLst/>
          </a:prstGeom>
        </p:spPr>
        <p:txBody>
          <a:bodyPr lIns="0" tIns="0" rIns="0" bIns="0" rtlCol="0" anchor="t">
            <a:spAutoFit/>
          </a:bodyPr>
          <a:lstStyle/>
          <a:p>
            <a:pPr algn="ctr">
              <a:lnSpc>
                <a:spcPts val="2427"/>
              </a:lnSpc>
            </a:pPr>
            <a:r>
              <a:rPr lang="en-US" sz="1733" dirty="0">
                <a:latin typeface="Barlow Bold"/>
              </a:rPr>
              <a:t>5.</a:t>
            </a:r>
          </a:p>
        </p:txBody>
      </p:sp>
      <p:sp>
        <p:nvSpPr>
          <p:cNvPr id="7" name="TextBox 6">
            <a:extLst>
              <a:ext uri="{FF2B5EF4-FFF2-40B4-BE49-F238E27FC236}">
                <a16:creationId xmlns:a16="http://schemas.microsoft.com/office/drawing/2014/main" id="{5A1BA121-80B3-747F-0590-F4773773DD76}"/>
              </a:ext>
            </a:extLst>
          </p:cNvPr>
          <p:cNvSpPr txBox="1"/>
          <p:nvPr/>
        </p:nvSpPr>
        <p:spPr bwMode="auto">
          <a:xfrm>
            <a:off x="685800" y="626812"/>
            <a:ext cx="3552326" cy="291105"/>
          </a:xfrm>
          <a:prstGeom prst="rect">
            <a:avLst/>
          </a:prstGeom>
        </p:spPr>
        <p:txBody>
          <a:bodyPr wrap="square" lIns="0" tIns="0" rIns="0" bIns="0" rtlCol="0" anchor="t">
            <a:spAutoFit/>
          </a:bodyPr>
          <a:lstStyle/>
          <a:p>
            <a:pPr>
              <a:lnSpc>
                <a:spcPts val="1919"/>
              </a:lnSpc>
            </a:pPr>
            <a:r>
              <a:rPr lang="en-US" sz="3200" dirty="0">
                <a:solidFill>
                  <a:srgbClr val="1D1D1F"/>
                </a:solidFill>
                <a:latin typeface="Now Heavy"/>
              </a:rPr>
              <a:t>Our Objectives  </a:t>
            </a:r>
          </a:p>
        </p:txBody>
      </p:sp>
      <p:pic>
        <p:nvPicPr>
          <p:cNvPr id="2" name="Picture 3">
            <a:extLst>
              <a:ext uri="{FF2B5EF4-FFF2-40B4-BE49-F238E27FC236}">
                <a16:creationId xmlns:a16="http://schemas.microsoft.com/office/drawing/2014/main" id="{461B2457-5B10-FFB9-D379-D61575FC4CAC}"/>
              </a:ext>
            </a:extLst>
          </p:cNvPr>
          <p:cNvPicPr>
            <a:picLocks noChangeAspect="1"/>
          </p:cNvPicPr>
          <p:nvPr/>
        </p:nvPicPr>
        <p:blipFill>
          <a:blip r:embed="rId2"/>
          <a:stretch/>
        </p:blipFill>
        <p:spPr bwMode="auto">
          <a:xfrm>
            <a:off x="10255100" y="147178"/>
            <a:ext cx="1779873" cy="406049"/>
          </a:xfrm>
          <a:prstGeom prst="rect">
            <a:avLst/>
          </a:prstGeom>
        </p:spPr>
      </p:pic>
      <p:sp>
        <p:nvSpPr>
          <p:cNvPr id="40" name="Θέση υποσέλιδου 39">
            <a:extLst>
              <a:ext uri="{FF2B5EF4-FFF2-40B4-BE49-F238E27FC236}">
                <a16:creationId xmlns:a16="http://schemas.microsoft.com/office/drawing/2014/main" id="{4FEED8ED-10BE-87D8-2519-9ECE48808580}"/>
              </a:ext>
            </a:extLst>
          </p:cNvPr>
          <p:cNvSpPr>
            <a:spLocks noGrp="1"/>
          </p:cNvSpPr>
          <p:nvPr>
            <p:ph type="ftr" sz="quarter" idx="11"/>
          </p:nvPr>
        </p:nvSpPr>
        <p:spPr/>
        <p:txBody>
          <a:bodyPr/>
          <a:lstStyle/>
          <a:p>
            <a:pPr>
              <a:defRPr/>
            </a:pPr>
            <a:r>
              <a:rPr lang="en-US" dirty="0"/>
              <a:t>p-NET Emerging Networks &amp; Applications, May 2024</a:t>
            </a:r>
          </a:p>
        </p:txBody>
      </p:sp>
      <p:cxnSp>
        <p:nvCxnSpPr>
          <p:cNvPr id="41" name="Ευθεία γραμμή σύνδεσης 40">
            <a:extLst>
              <a:ext uri="{FF2B5EF4-FFF2-40B4-BE49-F238E27FC236}">
                <a16:creationId xmlns:a16="http://schemas.microsoft.com/office/drawing/2014/main" id="{902AAA1B-26D6-DDE7-3B86-C40ED308251E}"/>
              </a:ext>
            </a:extLst>
          </p:cNvPr>
          <p:cNvCxnSpPr/>
          <p:nvPr/>
        </p:nvCxnSpPr>
        <p:spPr>
          <a:xfrm>
            <a:off x="685800" y="970631"/>
            <a:ext cx="4474096" cy="0"/>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83" name="Group 26">
            <a:extLst>
              <a:ext uri="{FF2B5EF4-FFF2-40B4-BE49-F238E27FC236}">
                <a16:creationId xmlns:a16="http://schemas.microsoft.com/office/drawing/2014/main" id="{52D69432-18BE-C90C-EE09-F3BBD4356B44}"/>
              </a:ext>
            </a:extLst>
          </p:cNvPr>
          <p:cNvGrpSpPr>
            <a:grpSpLocks noChangeAspect="1"/>
          </p:cNvGrpSpPr>
          <p:nvPr/>
        </p:nvGrpSpPr>
        <p:grpSpPr bwMode="auto">
          <a:xfrm>
            <a:off x="5159491" y="4866780"/>
            <a:ext cx="1618996" cy="1493203"/>
            <a:chOff x="0" y="0"/>
            <a:chExt cx="6350000" cy="6350000"/>
          </a:xfrm>
        </p:grpSpPr>
        <p:sp>
          <p:nvSpPr>
            <p:cNvPr id="84" name="Freeform 27">
              <a:extLst>
                <a:ext uri="{FF2B5EF4-FFF2-40B4-BE49-F238E27FC236}">
                  <a16:creationId xmlns:a16="http://schemas.microsoft.com/office/drawing/2014/main" id="{8EB9EB68-0DF6-30E3-F009-8F4C319C8873}"/>
                </a:ext>
              </a:extLst>
            </p:cNvPr>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2"/>
              <a:stretch/>
            </a:blipFill>
          </p:spPr>
          <p:txBody>
            <a:bodyPr/>
            <a:lstStyle/>
            <a:p>
              <a:pPr>
                <a:defRPr/>
              </a:pPr>
              <a:endParaRPr lang="el-GR" sz="1200"/>
            </a:p>
          </p:txBody>
        </p:sp>
        <p:sp>
          <p:nvSpPr>
            <p:cNvPr id="85" name="Freeform 28">
              <a:extLst>
                <a:ext uri="{FF2B5EF4-FFF2-40B4-BE49-F238E27FC236}">
                  <a16:creationId xmlns:a16="http://schemas.microsoft.com/office/drawing/2014/main" id="{DF38336C-20BD-B5B9-0E92-3C0EB061E300}"/>
                </a:ext>
              </a:extLst>
            </p:cNvPr>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grpSp>
        <p:nvGrpSpPr>
          <p:cNvPr id="2" name="Group 2"/>
          <p:cNvGrpSpPr>
            <a:grpSpLocks noChangeAspect="1"/>
          </p:cNvGrpSpPr>
          <p:nvPr/>
        </p:nvGrpSpPr>
        <p:grpSpPr bwMode="auto">
          <a:xfrm>
            <a:off x="707307" y="840114"/>
            <a:ext cx="1493203" cy="1493203"/>
            <a:chOff x="0" y="0"/>
            <a:chExt cx="6350000" cy="6350000"/>
          </a:xfrm>
        </p:grpSpPr>
        <p:sp>
          <p:nvSpPr>
            <p:cNvPr id="3" name="Freeform 3"/>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3"/>
              <a:srcRect l="85" r="85"/>
              <a:stretch/>
            </a:blipFill>
          </p:spPr>
          <p:txBody>
            <a:bodyPr/>
            <a:lstStyle/>
            <a:p>
              <a:pPr>
                <a:defRPr/>
              </a:pPr>
              <a:endParaRPr lang="el-GR" sz="1200"/>
            </a:p>
          </p:txBody>
        </p:sp>
        <p:sp>
          <p:nvSpPr>
            <p:cNvPr id="4" name="Freeform 4"/>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grpSp>
        <p:nvGrpSpPr>
          <p:cNvPr id="5" name="Group 5"/>
          <p:cNvGrpSpPr>
            <a:grpSpLocks noChangeAspect="1"/>
          </p:cNvGrpSpPr>
          <p:nvPr/>
        </p:nvGrpSpPr>
        <p:grpSpPr bwMode="auto">
          <a:xfrm>
            <a:off x="5176273" y="855157"/>
            <a:ext cx="1493203" cy="1493203"/>
            <a:chOff x="0" y="0"/>
            <a:chExt cx="6350000" cy="6350000"/>
          </a:xfrm>
        </p:grpSpPr>
        <p:sp>
          <p:nvSpPr>
            <p:cNvPr id="6" name="Freeform 6"/>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4"/>
              <a:stretch/>
            </a:blipFill>
          </p:spPr>
          <p:txBody>
            <a:bodyPr/>
            <a:lstStyle/>
            <a:p>
              <a:pPr>
                <a:defRPr/>
              </a:pPr>
              <a:endParaRPr lang="el-GR" sz="1200"/>
            </a:p>
          </p:txBody>
        </p:sp>
        <p:sp>
          <p:nvSpPr>
            <p:cNvPr id="7" name="Freeform 7"/>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grpSp>
        <p:nvGrpSpPr>
          <p:cNvPr id="8" name="Group 8"/>
          <p:cNvGrpSpPr>
            <a:grpSpLocks noChangeAspect="1"/>
          </p:cNvGrpSpPr>
          <p:nvPr/>
        </p:nvGrpSpPr>
        <p:grpSpPr bwMode="auto">
          <a:xfrm>
            <a:off x="2929343" y="820139"/>
            <a:ext cx="1493203" cy="1493203"/>
            <a:chOff x="0" y="0"/>
            <a:chExt cx="6350000" cy="6350000"/>
          </a:xfrm>
        </p:grpSpPr>
        <p:sp>
          <p:nvSpPr>
            <p:cNvPr id="9" name="Freeform 9"/>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5"/>
              <a:stretch/>
            </a:blipFill>
          </p:spPr>
          <p:txBody>
            <a:bodyPr/>
            <a:lstStyle/>
            <a:p>
              <a:pPr>
                <a:defRPr/>
              </a:pPr>
              <a:endParaRPr lang="el-GR" sz="1200"/>
            </a:p>
          </p:txBody>
        </p:sp>
        <p:sp>
          <p:nvSpPr>
            <p:cNvPr id="10" name="Freeform 10"/>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grpSp>
        <p:nvGrpSpPr>
          <p:cNvPr id="11" name="Group 11"/>
          <p:cNvGrpSpPr>
            <a:grpSpLocks noChangeAspect="1"/>
          </p:cNvGrpSpPr>
          <p:nvPr/>
        </p:nvGrpSpPr>
        <p:grpSpPr bwMode="auto">
          <a:xfrm>
            <a:off x="7434145" y="860305"/>
            <a:ext cx="1493203" cy="1493203"/>
            <a:chOff x="0" y="0"/>
            <a:chExt cx="6350000" cy="6350000"/>
          </a:xfrm>
        </p:grpSpPr>
        <p:sp>
          <p:nvSpPr>
            <p:cNvPr id="12" name="Freeform 12"/>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6"/>
              <a:stretch/>
            </a:blipFill>
          </p:spPr>
          <p:txBody>
            <a:bodyPr/>
            <a:lstStyle/>
            <a:p>
              <a:pPr>
                <a:defRPr/>
              </a:pPr>
              <a:endParaRPr lang="el-GR" sz="1200"/>
            </a:p>
          </p:txBody>
        </p:sp>
        <p:sp>
          <p:nvSpPr>
            <p:cNvPr id="13" name="Freeform 13"/>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grpSp>
        <p:nvGrpSpPr>
          <p:cNvPr id="14" name="Group 14"/>
          <p:cNvGrpSpPr>
            <a:grpSpLocks noChangeAspect="1"/>
          </p:cNvGrpSpPr>
          <p:nvPr/>
        </p:nvGrpSpPr>
        <p:grpSpPr bwMode="auto">
          <a:xfrm>
            <a:off x="2938379" y="2895875"/>
            <a:ext cx="1493203" cy="1493203"/>
            <a:chOff x="0" y="0"/>
            <a:chExt cx="6350000" cy="6350000"/>
          </a:xfrm>
        </p:grpSpPr>
        <p:sp>
          <p:nvSpPr>
            <p:cNvPr id="15" name="Freeform 15"/>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7"/>
              <a:stretch/>
            </a:blipFill>
          </p:spPr>
          <p:txBody>
            <a:bodyPr/>
            <a:lstStyle/>
            <a:p>
              <a:pPr>
                <a:defRPr/>
              </a:pPr>
              <a:endParaRPr lang="el-GR" sz="1200"/>
            </a:p>
          </p:txBody>
        </p:sp>
        <p:sp>
          <p:nvSpPr>
            <p:cNvPr id="16" name="Freeform 16"/>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grpSp>
        <p:nvGrpSpPr>
          <p:cNvPr id="17" name="Group 17"/>
          <p:cNvGrpSpPr>
            <a:grpSpLocks noChangeAspect="1"/>
          </p:cNvGrpSpPr>
          <p:nvPr/>
        </p:nvGrpSpPr>
        <p:grpSpPr bwMode="auto">
          <a:xfrm>
            <a:off x="9687774" y="869527"/>
            <a:ext cx="1493203" cy="1493203"/>
            <a:chOff x="0" y="0"/>
            <a:chExt cx="6350000" cy="6350000"/>
          </a:xfrm>
        </p:grpSpPr>
        <p:sp>
          <p:nvSpPr>
            <p:cNvPr id="18" name="Freeform 18"/>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8"/>
              <a:srcRect t="194" b="194"/>
              <a:stretch/>
            </a:blipFill>
          </p:spPr>
          <p:txBody>
            <a:bodyPr/>
            <a:lstStyle/>
            <a:p>
              <a:pPr>
                <a:defRPr/>
              </a:pPr>
              <a:endParaRPr lang="el-GR" sz="1200"/>
            </a:p>
          </p:txBody>
        </p:sp>
        <p:sp>
          <p:nvSpPr>
            <p:cNvPr id="19" name="Freeform 19"/>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sp>
        <p:nvSpPr>
          <p:cNvPr id="21" name="Freeform 21"/>
          <p:cNvSpPr/>
          <p:nvPr/>
        </p:nvSpPr>
        <p:spPr bwMode="auto">
          <a:xfrm>
            <a:off x="548843" y="4903214"/>
            <a:ext cx="1493203" cy="1493203"/>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9"/>
            <a:stretch/>
          </a:blipFill>
        </p:spPr>
        <p:txBody>
          <a:bodyPr/>
          <a:lstStyle/>
          <a:p>
            <a:pPr>
              <a:defRPr/>
            </a:pPr>
            <a:endParaRPr lang="el-GR" sz="1200"/>
          </a:p>
        </p:txBody>
      </p:sp>
      <p:sp>
        <p:nvSpPr>
          <p:cNvPr id="22" name="Freeform 22"/>
          <p:cNvSpPr/>
          <p:nvPr/>
        </p:nvSpPr>
        <p:spPr bwMode="auto">
          <a:xfrm>
            <a:off x="584830" y="4952587"/>
            <a:ext cx="1421231" cy="1420932"/>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nvGrpSpPr>
          <p:cNvPr id="23" name="Group 23"/>
          <p:cNvGrpSpPr>
            <a:grpSpLocks noChangeAspect="1"/>
          </p:cNvGrpSpPr>
          <p:nvPr/>
        </p:nvGrpSpPr>
        <p:grpSpPr bwMode="auto">
          <a:xfrm>
            <a:off x="612819" y="2889041"/>
            <a:ext cx="1493203" cy="1493203"/>
            <a:chOff x="0" y="0"/>
            <a:chExt cx="6350000" cy="6350000"/>
          </a:xfrm>
        </p:grpSpPr>
        <p:sp>
          <p:nvSpPr>
            <p:cNvPr id="24" name="Freeform 24"/>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10"/>
              <a:stretch/>
            </a:blipFill>
          </p:spPr>
          <p:txBody>
            <a:bodyPr/>
            <a:lstStyle/>
            <a:p>
              <a:pPr>
                <a:defRPr/>
              </a:pPr>
              <a:endParaRPr lang="el-GR" sz="1200"/>
            </a:p>
          </p:txBody>
        </p:sp>
        <p:sp>
          <p:nvSpPr>
            <p:cNvPr id="25" name="Freeform 25"/>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grpSp>
        <p:nvGrpSpPr>
          <p:cNvPr id="26" name="Group 26"/>
          <p:cNvGrpSpPr>
            <a:grpSpLocks noChangeAspect="1"/>
          </p:cNvGrpSpPr>
          <p:nvPr/>
        </p:nvGrpSpPr>
        <p:grpSpPr bwMode="auto">
          <a:xfrm>
            <a:off x="2940942" y="4891246"/>
            <a:ext cx="1493203" cy="1493203"/>
            <a:chOff x="0" y="0"/>
            <a:chExt cx="6350000" cy="6350000"/>
          </a:xfrm>
        </p:grpSpPr>
        <p:sp>
          <p:nvSpPr>
            <p:cNvPr id="27" name="Freeform 27"/>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2"/>
              <a:stretch/>
            </a:blipFill>
          </p:spPr>
          <p:txBody>
            <a:bodyPr/>
            <a:lstStyle/>
            <a:p>
              <a:pPr>
                <a:defRPr/>
              </a:pPr>
              <a:endParaRPr lang="el-GR" sz="1200"/>
            </a:p>
          </p:txBody>
        </p:sp>
        <p:sp>
          <p:nvSpPr>
            <p:cNvPr id="28" name="Freeform 28"/>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grpSp>
        <p:nvGrpSpPr>
          <p:cNvPr id="29" name="Group 29"/>
          <p:cNvGrpSpPr>
            <a:grpSpLocks noChangeAspect="1"/>
          </p:cNvGrpSpPr>
          <p:nvPr/>
        </p:nvGrpSpPr>
        <p:grpSpPr bwMode="auto">
          <a:xfrm>
            <a:off x="7485661" y="2883692"/>
            <a:ext cx="1493203" cy="1493203"/>
            <a:chOff x="0" y="0"/>
            <a:chExt cx="6350000" cy="6350000"/>
          </a:xfrm>
        </p:grpSpPr>
        <p:sp>
          <p:nvSpPr>
            <p:cNvPr id="30" name="Freeform 30"/>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11"/>
              <a:srcRect l="11026" t="5512" b="5512"/>
              <a:stretch/>
            </a:blipFill>
          </p:spPr>
          <p:txBody>
            <a:bodyPr/>
            <a:lstStyle/>
            <a:p>
              <a:pPr>
                <a:defRPr/>
              </a:pPr>
              <a:endParaRPr lang="el-GR" sz="1200"/>
            </a:p>
          </p:txBody>
        </p:sp>
        <p:sp>
          <p:nvSpPr>
            <p:cNvPr id="31" name="Freeform 31"/>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grpSp>
        <p:nvGrpSpPr>
          <p:cNvPr id="32" name="Group 32"/>
          <p:cNvGrpSpPr>
            <a:grpSpLocks noChangeAspect="1"/>
          </p:cNvGrpSpPr>
          <p:nvPr/>
        </p:nvGrpSpPr>
        <p:grpSpPr bwMode="auto">
          <a:xfrm>
            <a:off x="9783231" y="2919529"/>
            <a:ext cx="1493203" cy="1493203"/>
            <a:chOff x="0" y="0"/>
            <a:chExt cx="6350000" cy="6350000"/>
          </a:xfrm>
        </p:grpSpPr>
        <p:sp>
          <p:nvSpPr>
            <p:cNvPr id="33" name="Freeform 33"/>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12"/>
              <a:stretch/>
            </a:blipFill>
          </p:spPr>
          <p:txBody>
            <a:bodyPr/>
            <a:lstStyle/>
            <a:p>
              <a:pPr>
                <a:defRPr/>
              </a:pPr>
              <a:endParaRPr lang="el-GR" sz="1200"/>
            </a:p>
          </p:txBody>
        </p:sp>
        <p:sp>
          <p:nvSpPr>
            <p:cNvPr id="34" name="Freeform 34"/>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grpSp>
        <p:nvGrpSpPr>
          <p:cNvPr id="38" name="Group 38"/>
          <p:cNvGrpSpPr>
            <a:grpSpLocks noChangeAspect="1"/>
          </p:cNvGrpSpPr>
          <p:nvPr/>
        </p:nvGrpSpPr>
        <p:grpSpPr bwMode="auto">
          <a:xfrm>
            <a:off x="5147205" y="2919529"/>
            <a:ext cx="1493203" cy="1493203"/>
            <a:chOff x="0" y="0"/>
            <a:chExt cx="6350000" cy="6350000"/>
          </a:xfrm>
        </p:grpSpPr>
        <p:sp>
          <p:nvSpPr>
            <p:cNvPr id="39" name="Freeform 39"/>
            <p:cNvSpPr/>
            <p:nvPr/>
          </p:nvSpPr>
          <p:spPr bwMode="auto">
            <a:xfrm>
              <a:off x="0" y="0"/>
              <a:ext cx="6350000" cy="6350000"/>
            </a:xfrm>
            <a:custGeom>
              <a:avLst/>
              <a:gdLst/>
              <a:ahLst/>
              <a:cxnLst/>
              <a:rect l="l" t="t" r="r" b="b"/>
              <a:pathLst>
                <a:path w="6350000" h="6350000" extrusionOk="0">
                  <a:moveTo>
                    <a:pt x="6350000" y="6026150"/>
                  </a:moveTo>
                  <a:cubicBezTo>
                    <a:pt x="6350000" y="6205220"/>
                    <a:pt x="6205220" y="6350000"/>
                    <a:pt x="6026150" y="6350000"/>
                  </a:cubicBezTo>
                  <a:lnTo>
                    <a:pt x="323850" y="6350000"/>
                  </a:lnTo>
                  <a:cubicBezTo>
                    <a:pt x="144780" y="6350000"/>
                    <a:pt x="0" y="6205220"/>
                    <a:pt x="0" y="6026150"/>
                  </a:cubicBezTo>
                  <a:lnTo>
                    <a:pt x="0" y="323850"/>
                  </a:lnTo>
                  <a:cubicBezTo>
                    <a:pt x="0" y="144780"/>
                    <a:pt x="144780" y="0"/>
                    <a:pt x="323850" y="0"/>
                  </a:cubicBezTo>
                  <a:lnTo>
                    <a:pt x="6026150" y="0"/>
                  </a:lnTo>
                  <a:cubicBezTo>
                    <a:pt x="6205220" y="0"/>
                    <a:pt x="6350000" y="144780"/>
                    <a:pt x="6350000" y="323850"/>
                  </a:cubicBezTo>
                  <a:lnTo>
                    <a:pt x="6350000" y="6026150"/>
                  </a:lnTo>
                  <a:close/>
                </a:path>
              </a:pathLst>
            </a:custGeom>
            <a:blipFill>
              <a:blip r:embed="rId13"/>
              <a:stretch/>
            </a:blipFill>
          </p:spPr>
          <p:txBody>
            <a:bodyPr/>
            <a:lstStyle/>
            <a:p>
              <a:pPr>
                <a:defRPr/>
              </a:pPr>
              <a:endParaRPr lang="el-GR" sz="1200"/>
            </a:p>
          </p:txBody>
        </p:sp>
        <p:sp>
          <p:nvSpPr>
            <p:cNvPr id="40" name="Freeform 40"/>
            <p:cNvSpPr/>
            <p:nvPr/>
          </p:nvSpPr>
          <p:spPr bwMode="auto">
            <a:xfrm>
              <a:off x="153670" y="154940"/>
              <a:ext cx="6043930" cy="6042660"/>
            </a:xfrm>
            <a:custGeom>
              <a:avLst/>
              <a:gdLst/>
              <a:ahLst/>
              <a:cxnLst/>
              <a:rect l="l" t="t" r="r" b="b"/>
              <a:pathLst>
                <a:path w="6043930" h="6042660" extrusionOk="0">
                  <a:moveTo>
                    <a:pt x="5872480" y="6042660"/>
                  </a:moveTo>
                  <a:lnTo>
                    <a:pt x="170180" y="6042660"/>
                  </a:lnTo>
                  <a:cubicBezTo>
                    <a:pt x="76200" y="6042660"/>
                    <a:pt x="0" y="5966460"/>
                    <a:pt x="0" y="5872480"/>
                  </a:cubicBezTo>
                  <a:lnTo>
                    <a:pt x="0" y="170180"/>
                  </a:lnTo>
                  <a:cubicBezTo>
                    <a:pt x="0" y="76200"/>
                    <a:pt x="76200" y="0"/>
                    <a:pt x="170180" y="0"/>
                  </a:cubicBezTo>
                  <a:lnTo>
                    <a:pt x="5872480" y="0"/>
                  </a:lnTo>
                  <a:cubicBezTo>
                    <a:pt x="5966460" y="0"/>
                    <a:pt x="6042660" y="76200"/>
                    <a:pt x="6042660" y="170180"/>
                  </a:cubicBezTo>
                  <a:lnTo>
                    <a:pt x="6042660" y="5872480"/>
                  </a:lnTo>
                  <a:cubicBezTo>
                    <a:pt x="6043930" y="5965190"/>
                    <a:pt x="5966460" y="6042660"/>
                    <a:pt x="5872480" y="6042660"/>
                  </a:cubicBezTo>
                  <a:close/>
                  <a:moveTo>
                    <a:pt x="170180" y="74930"/>
                  </a:moveTo>
                  <a:cubicBezTo>
                    <a:pt x="118110" y="74930"/>
                    <a:pt x="76200" y="116840"/>
                    <a:pt x="76200" y="168910"/>
                  </a:cubicBezTo>
                  <a:lnTo>
                    <a:pt x="76200" y="5871210"/>
                  </a:lnTo>
                  <a:cubicBezTo>
                    <a:pt x="76200" y="5923280"/>
                    <a:pt x="118110" y="5965190"/>
                    <a:pt x="170180" y="5965190"/>
                  </a:cubicBezTo>
                  <a:lnTo>
                    <a:pt x="5872480" y="5965190"/>
                  </a:lnTo>
                  <a:cubicBezTo>
                    <a:pt x="5924550" y="5965190"/>
                    <a:pt x="5966460" y="5923280"/>
                    <a:pt x="5966460" y="5871210"/>
                  </a:cubicBezTo>
                  <a:lnTo>
                    <a:pt x="5966460" y="168910"/>
                  </a:lnTo>
                  <a:cubicBezTo>
                    <a:pt x="5966460" y="116840"/>
                    <a:pt x="5924550" y="74930"/>
                    <a:pt x="5872480" y="74930"/>
                  </a:cubicBezTo>
                  <a:lnTo>
                    <a:pt x="170180" y="74930"/>
                  </a:lnTo>
                  <a:close/>
                </a:path>
              </a:pathLst>
            </a:custGeom>
            <a:solidFill>
              <a:srgbClr val="F47C00"/>
            </a:solidFill>
          </p:spPr>
          <p:txBody>
            <a:bodyPr/>
            <a:lstStyle/>
            <a:p>
              <a:pPr>
                <a:defRPr/>
              </a:pPr>
              <a:endParaRPr lang="el-GR" sz="1200"/>
            </a:p>
          </p:txBody>
        </p:sp>
      </p:grpSp>
      <p:sp>
        <p:nvSpPr>
          <p:cNvPr id="41" name="TextBox 41"/>
          <p:cNvSpPr txBox="1"/>
          <p:nvPr/>
        </p:nvSpPr>
        <p:spPr bwMode="auto">
          <a:xfrm>
            <a:off x="530457" y="2376334"/>
            <a:ext cx="2006840" cy="215828"/>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Didoe Prevedourou </a:t>
            </a:r>
            <a:endParaRPr dirty="0"/>
          </a:p>
        </p:txBody>
      </p:sp>
      <p:sp>
        <p:nvSpPr>
          <p:cNvPr id="42" name="TextBox 42"/>
          <p:cNvSpPr txBox="1"/>
          <p:nvPr/>
        </p:nvSpPr>
        <p:spPr bwMode="auto">
          <a:xfrm>
            <a:off x="694018" y="2573016"/>
            <a:ext cx="1492490" cy="166712"/>
          </a:xfrm>
          <a:prstGeom prst="rect">
            <a:avLst/>
          </a:prstGeom>
        </p:spPr>
        <p:txBody>
          <a:bodyPr lIns="0" tIns="0" rIns="0" bIns="0" rtlCol="0" anchor="t">
            <a:spAutoFit/>
          </a:bodyPr>
          <a:lstStyle/>
          <a:p>
            <a:pPr algn="ctr">
              <a:lnSpc>
                <a:spcPts val="1317"/>
              </a:lnSpc>
              <a:defRPr/>
            </a:pPr>
            <a:r>
              <a:rPr lang="en-US" sz="1100" spc="55" dirty="0">
                <a:solidFill>
                  <a:srgbClr val="000000"/>
                </a:solidFill>
                <a:latin typeface="Canva Sans"/>
              </a:rPr>
              <a:t>Managing Director </a:t>
            </a:r>
            <a:endParaRPr dirty="0"/>
          </a:p>
        </p:txBody>
      </p:sp>
      <p:sp>
        <p:nvSpPr>
          <p:cNvPr id="43" name="TextBox 43"/>
          <p:cNvSpPr txBox="1"/>
          <p:nvPr/>
        </p:nvSpPr>
        <p:spPr bwMode="auto">
          <a:xfrm>
            <a:off x="4881516" y="2371179"/>
            <a:ext cx="2063952" cy="215828"/>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Prof. Spyros Denazis</a:t>
            </a:r>
            <a:endParaRPr dirty="0"/>
          </a:p>
        </p:txBody>
      </p:sp>
      <p:sp>
        <p:nvSpPr>
          <p:cNvPr id="44" name="TextBox 44"/>
          <p:cNvSpPr txBox="1"/>
          <p:nvPr/>
        </p:nvSpPr>
        <p:spPr bwMode="auto">
          <a:xfrm>
            <a:off x="5113603" y="2582325"/>
            <a:ext cx="1753045" cy="166712"/>
          </a:xfrm>
          <a:prstGeom prst="rect">
            <a:avLst/>
          </a:prstGeom>
        </p:spPr>
        <p:txBody>
          <a:bodyPr lIns="0" tIns="0" rIns="0" bIns="0" rtlCol="0" anchor="t">
            <a:spAutoFit/>
          </a:bodyPr>
          <a:lstStyle/>
          <a:p>
            <a:pPr algn="ctr">
              <a:lnSpc>
                <a:spcPts val="1317"/>
              </a:lnSpc>
              <a:defRPr/>
            </a:pPr>
            <a:r>
              <a:rPr lang="en-US" sz="1100" spc="55" dirty="0">
                <a:solidFill>
                  <a:srgbClr val="000000"/>
                </a:solidFill>
                <a:latin typeface="Canva Sans"/>
              </a:rPr>
              <a:t>Scientific Coordinator </a:t>
            </a:r>
            <a:endParaRPr dirty="0"/>
          </a:p>
        </p:txBody>
      </p:sp>
      <p:sp>
        <p:nvSpPr>
          <p:cNvPr id="45" name="TextBox 45"/>
          <p:cNvSpPr txBox="1"/>
          <p:nvPr/>
        </p:nvSpPr>
        <p:spPr bwMode="auto">
          <a:xfrm>
            <a:off x="7100530" y="2392630"/>
            <a:ext cx="2048113" cy="215828"/>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Dr. Christos Tranoris </a:t>
            </a:r>
            <a:endParaRPr dirty="0"/>
          </a:p>
        </p:txBody>
      </p:sp>
      <p:sp>
        <p:nvSpPr>
          <p:cNvPr id="46" name="TextBox 46"/>
          <p:cNvSpPr txBox="1"/>
          <p:nvPr/>
        </p:nvSpPr>
        <p:spPr bwMode="auto">
          <a:xfrm>
            <a:off x="7485661" y="2589428"/>
            <a:ext cx="1483792" cy="166712"/>
          </a:xfrm>
          <a:prstGeom prst="rect">
            <a:avLst/>
          </a:prstGeom>
        </p:spPr>
        <p:txBody>
          <a:bodyPr lIns="0" tIns="0" rIns="0" bIns="0" rtlCol="0" anchor="t">
            <a:spAutoFit/>
          </a:bodyPr>
          <a:lstStyle/>
          <a:p>
            <a:pPr algn="ctr">
              <a:lnSpc>
                <a:spcPts val="1317"/>
              </a:lnSpc>
              <a:defRPr/>
            </a:pPr>
            <a:r>
              <a:rPr lang="en-US" sz="1100" spc="55" dirty="0">
                <a:solidFill>
                  <a:srgbClr val="000000"/>
                </a:solidFill>
                <a:latin typeface="Canva Sans"/>
              </a:rPr>
              <a:t>Technical Director </a:t>
            </a:r>
            <a:endParaRPr dirty="0"/>
          </a:p>
        </p:txBody>
      </p:sp>
      <p:sp>
        <p:nvSpPr>
          <p:cNvPr id="47" name="TextBox 47"/>
          <p:cNvSpPr txBox="1"/>
          <p:nvPr/>
        </p:nvSpPr>
        <p:spPr bwMode="auto">
          <a:xfrm>
            <a:off x="2705462" y="2373600"/>
            <a:ext cx="2063952" cy="215828"/>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Prof. Alexios </a:t>
            </a:r>
            <a:r>
              <a:rPr lang="en-US" sz="1450" spc="73" dirty="0" err="1">
                <a:solidFill>
                  <a:srgbClr val="000000"/>
                </a:solidFill>
                <a:latin typeface="Canva Sans"/>
              </a:rPr>
              <a:t>Birbas</a:t>
            </a:r>
            <a:endParaRPr lang="en-US" sz="1450" spc="73" dirty="0">
              <a:solidFill>
                <a:srgbClr val="000000"/>
              </a:solidFill>
              <a:latin typeface="Canva Sans"/>
            </a:endParaRPr>
          </a:p>
        </p:txBody>
      </p:sp>
      <p:sp>
        <p:nvSpPr>
          <p:cNvPr id="48" name="TextBox 48"/>
          <p:cNvSpPr txBox="1"/>
          <p:nvPr/>
        </p:nvSpPr>
        <p:spPr bwMode="auto">
          <a:xfrm>
            <a:off x="356000" y="4431281"/>
            <a:ext cx="2006840" cy="215828"/>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George Kotronis </a:t>
            </a:r>
            <a:endParaRPr dirty="0"/>
          </a:p>
        </p:txBody>
      </p:sp>
      <p:sp>
        <p:nvSpPr>
          <p:cNvPr id="49" name="TextBox 49"/>
          <p:cNvSpPr txBox="1"/>
          <p:nvPr/>
        </p:nvSpPr>
        <p:spPr bwMode="auto">
          <a:xfrm>
            <a:off x="584289" y="4620500"/>
            <a:ext cx="1492490" cy="166712"/>
          </a:xfrm>
          <a:prstGeom prst="rect">
            <a:avLst/>
          </a:prstGeom>
        </p:spPr>
        <p:txBody>
          <a:bodyPr lIns="0" tIns="0" rIns="0" bIns="0" rtlCol="0" anchor="t">
            <a:spAutoFit/>
          </a:bodyPr>
          <a:lstStyle/>
          <a:p>
            <a:pPr algn="ctr">
              <a:lnSpc>
                <a:spcPts val="1317"/>
              </a:lnSpc>
              <a:defRPr/>
            </a:pPr>
            <a:r>
              <a:rPr lang="en-US" sz="1100" spc="55" dirty="0">
                <a:solidFill>
                  <a:srgbClr val="000000"/>
                </a:solidFill>
                <a:latin typeface="Canva Sans"/>
              </a:rPr>
              <a:t>Finance Director</a:t>
            </a:r>
            <a:endParaRPr dirty="0"/>
          </a:p>
        </p:txBody>
      </p:sp>
      <p:sp>
        <p:nvSpPr>
          <p:cNvPr id="50" name="TextBox 50"/>
          <p:cNvSpPr txBox="1"/>
          <p:nvPr/>
        </p:nvSpPr>
        <p:spPr bwMode="auto">
          <a:xfrm>
            <a:off x="9649190" y="2333317"/>
            <a:ext cx="2006840" cy="215828"/>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Maria Votta</a:t>
            </a:r>
            <a:endParaRPr dirty="0"/>
          </a:p>
        </p:txBody>
      </p:sp>
      <p:sp>
        <p:nvSpPr>
          <p:cNvPr id="51" name="TextBox 51"/>
          <p:cNvSpPr txBox="1"/>
          <p:nvPr/>
        </p:nvSpPr>
        <p:spPr bwMode="auto">
          <a:xfrm>
            <a:off x="-255590" y="6362657"/>
            <a:ext cx="2992175" cy="224100"/>
          </a:xfrm>
          <a:prstGeom prst="rect">
            <a:avLst/>
          </a:prstGeom>
        </p:spPr>
        <p:txBody>
          <a:bodyPr lIns="0" tIns="0" rIns="0" bIns="0" rtlCol="0" anchor="t">
            <a:spAutoFit/>
          </a:bodyPr>
          <a:lstStyle/>
          <a:p>
            <a:pPr algn="ctr">
              <a:lnSpc>
                <a:spcPts val="1756"/>
              </a:lnSpc>
              <a:defRPr/>
            </a:pPr>
            <a:r>
              <a:rPr lang="en-US" sz="1300" spc="73" dirty="0">
                <a:solidFill>
                  <a:srgbClr val="000000"/>
                </a:solidFill>
                <a:latin typeface="Canva Sans"/>
              </a:rPr>
              <a:t>Dr. Konstantinos  </a:t>
            </a:r>
            <a:r>
              <a:rPr lang="en-US" sz="1300" spc="73" dirty="0" err="1">
                <a:solidFill>
                  <a:srgbClr val="000000"/>
                </a:solidFill>
                <a:latin typeface="Canva Sans"/>
              </a:rPr>
              <a:t>Lampropoulos</a:t>
            </a:r>
            <a:r>
              <a:rPr lang="en-US" sz="1300" spc="73" dirty="0">
                <a:solidFill>
                  <a:srgbClr val="000000"/>
                </a:solidFill>
                <a:latin typeface="Canva Sans"/>
              </a:rPr>
              <a:t> </a:t>
            </a:r>
            <a:endParaRPr sz="1300" dirty="0"/>
          </a:p>
        </p:txBody>
      </p:sp>
      <p:sp>
        <p:nvSpPr>
          <p:cNvPr id="52" name="TextBox 52"/>
          <p:cNvSpPr txBox="1"/>
          <p:nvPr/>
        </p:nvSpPr>
        <p:spPr bwMode="auto">
          <a:xfrm>
            <a:off x="2614940" y="6388502"/>
            <a:ext cx="2528831" cy="222690"/>
          </a:xfrm>
          <a:prstGeom prst="rect">
            <a:avLst/>
          </a:prstGeom>
        </p:spPr>
        <p:txBody>
          <a:bodyPr wrap="square" lIns="0" tIns="0" rIns="0" bIns="0" rtlCol="0" anchor="t">
            <a:spAutoFit/>
          </a:bodyPr>
          <a:lstStyle/>
          <a:p>
            <a:pPr algn="ctr">
              <a:lnSpc>
                <a:spcPts val="1756"/>
              </a:lnSpc>
              <a:defRPr/>
            </a:pPr>
            <a:r>
              <a:rPr lang="en-US" sz="1450" spc="73" dirty="0">
                <a:solidFill>
                  <a:srgbClr val="000000"/>
                </a:solidFill>
                <a:latin typeface="Canva Sans"/>
              </a:rPr>
              <a:t>Andreas Polychronopoulos </a:t>
            </a:r>
            <a:endParaRPr dirty="0"/>
          </a:p>
        </p:txBody>
      </p:sp>
      <p:sp>
        <p:nvSpPr>
          <p:cNvPr id="53" name="TextBox 53"/>
          <p:cNvSpPr txBox="1"/>
          <p:nvPr/>
        </p:nvSpPr>
        <p:spPr bwMode="auto">
          <a:xfrm>
            <a:off x="7104592" y="4435654"/>
            <a:ext cx="2006840" cy="215828"/>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Charalabos Gizas</a:t>
            </a:r>
            <a:endParaRPr dirty="0"/>
          </a:p>
        </p:txBody>
      </p:sp>
      <p:sp>
        <p:nvSpPr>
          <p:cNvPr id="54" name="TextBox 54"/>
          <p:cNvSpPr txBox="1"/>
          <p:nvPr/>
        </p:nvSpPr>
        <p:spPr bwMode="auto">
          <a:xfrm>
            <a:off x="9793023" y="4427129"/>
            <a:ext cx="2006840" cy="215828"/>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Panos Kapos</a:t>
            </a:r>
            <a:endParaRPr dirty="0"/>
          </a:p>
        </p:txBody>
      </p:sp>
      <p:sp>
        <p:nvSpPr>
          <p:cNvPr id="55" name="TextBox 55"/>
          <p:cNvSpPr txBox="1"/>
          <p:nvPr/>
        </p:nvSpPr>
        <p:spPr bwMode="auto">
          <a:xfrm>
            <a:off x="4897596" y="6421209"/>
            <a:ext cx="2572685" cy="215828"/>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Nikolaos </a:t>
            </a:r>
            <a:r>
              <a:rPr lang="en-US" sz="1450" spc="73" dirty="0" err="1">
                <a:solidFill>
                  <a:srgbClr val="000000"/>
                </a:solidFill>
                <a:latin typeface="Canva Sans"/>
              </a:rPr>
              <a:t>Polyzogopoulos</a:t>
            </a:r>
            <a:r>
              <a:rPr lang="en-US" sz="1450" spc="73" dirty="0">
                <a:solidFill>
                  <a:srgbClr val="000000"/>
                </a:solidFill>
                <a:latin typeface="Canva Sans"/>
              </a:rPr>
              <a:t> </a:t>
            </a:r>
            <a:endParaRPr dirty="0"/>
          </a:p>
        </p:txBody>
      </p:sp>
      <p:sp>
        <p:nvSpPr>
          <p:cNvPr id="56" name="TextBox 56"/>
          <p:cNvSpPr txBox="1"/>
          <p:nvPr/>
        </p:nvSpPr>
        <p:spPr bwMode="auto">
          <a:xfrm>
            <a:off x="4636531" y="4440447"/>
            <a:ext cx="2572685" cy="215828"/>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Roula Ioannou</a:t>
            </a:r>
            <a:endParaRPr dirty="0"/>
          </a:p>
        </p:txBody>
      </p:sp>
      <p:sp>
        <p:nvSpPr>
          <p:cNvPr id="57" name="TextBox 57"/>
          <p:cNvSpPr txBox="1"/>
          <p:nvPr/>
        </p:nvSpPr>
        <p:spPr bwMode="auto">
          <a:xfrm>
            <a:off x="4890354" y="4642957"/>
            <a:ext cx="2232555" cy="166712"/>
          </a:xfrm>
          <a:prstGeom prst="rect">
            <a:avLst/>
          </a:prstGeom>
        </p:spPr>
        <p:txBody>
          <a:bodyPr wrap="square" lIns="0" tIns="0" rIns="0" bIns="0" rtlCol="0" anchor="t">
            <a:spAutoFit/>
          </a:bodyPr>
          <a:lstStyle/>
          <a:p>
            <a:pPr algn="ctr">
              <a:lnSpc>
                <a:spcPts val="1317"/>
              </a:lnSpc>
              <a:defRPr/>
            </a:pPr>
            <a:r>
              <a:rPr lang="en-US" sz="1100" spc="55" dirty="0">
                <a:solidFill>
                  <a:srgbClr val="000000"/>
                </a:solidFill>
                <a:latin typeface="Canva Sans"/>
              </a:rPr>
              <a:t>Head of Education &amp; Training</a:t>
            </a:r>
            <a:endParaRPr dirty="0"/>
          </a:p>
        </p:txBody>
      </p:sp>
      <p:sp>
        <p:nvSpPr>
          <p:cNvPr id="58" name="TextBox 58"/>
          <p:cNvSpPr txBox="1"/>
          <p:nvPr/>
        </p:nvSpPr>
        <p:spPr bwMode="auto">
          <a:xfrm>
            <a:off x="2688163" y="4427129"/>
            <a:ext cx="2006840" cy="215828"/>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Marios Nicolaou</a:t>
            </a:r>
            <a:endParaRPr dirty="0"/>
          </a:p>
        </p:txBody>
      </p:sp>
      <p:sp>
        <p:nvSpPr>
          <p:cNvPr id="59" name="TextBox 59"/>
          <p:cNvSpPr txBox="1"/>
          <p:nvPr/>
        </p:nvSpPr>
        <p:spPr bwMode="auto">
          <a:xfrm>
            <a:off x="2800101" y="4639152"/>
            <a:ext cx="2009638" cy="166712"/>
          </a:xfrm>
          <a:prstGeom prst="rect">
            <a:avLst/>
          </a:prstGeom>
        </p:spPr>
        <p:txBody>
          <a:bodyPr wrap="square" lIns="0" tIns="0" rIns="0" bIns="0" rtlCol="0" anchor="t">
            <a:spAutoFit/>
          </a:bodyPr>
          <a:lstStyle/>
          <a:p>
            <a:pPr algn="ctr">
              <a:lnSpc>
                <a:spcPts val="1317"/>
              </a:lnSpc>
              <a:defRPr/>
            </a:pPr>
            <a:r>
              <a:rPr lang="en-US" sz="1100" spc="55" dirty="0">
                <a:solidFill>
                  <a:srgbClr val="000000"/>
                </a:solidFill>
                <a:latin typeface="Canva Sans"/>
              </a:rPr>
              <a:t>Business Development Director</a:t>
            </a:r>
            <a:endParaRPr dirty="0"/>
          </a:p>
        </p:txBody>
      </p:sp>
      <p:pic>
        <p:nvPicPr>
          <p:cNvPr id="61" name="Picture 3"/>
          <p:cNvPicPr>
            <a:picLocks noChangeAspect="1"/>
          </p:cNvPicPr>
          <p:nvPr/>
        </p:nvPicPr>
        <p:blipFill>
          <a:blip r:embed="rId14"/>
          <a:stretch/>
        </p:blipFill>
        <p:spPr bwMode="auto">
          <a:xfrm>
            <a:off x="10200456" y="114480"/>
            <a:ext cx="1779873" cy="406049"/>
          </a:xfrm>
          <a:prstGeom prst="rect">
            <a:avLst/>
          </a:prstGeom>
        </p:spPr>
      </p:pic>
      <p:sp>
        <p:nvSpPr>
          <p:cNvPr id="63" name="TextBox 44"/>
          <p:cNvSpPr txBox="1"/>
          <p:nvPr/>
        </p:nvSpPr>
        <p:spPr bwMode="auto">
          <a:xfrm>
            <a:off x="2723395" y="2583198"/>
            <a:ext cx="2063952" cy="166712"/>
          </a:xfrm>
          <a:prstGeom prst="rect">
            <a:avLst/>
          </a:prstGeom>
        </p:spPr>
        <p:txBody>
          <a:bodyPr wrap="square" lIns="0" tIns="0" rIns="0" bIns="0" rtlCol="0" anchor="t">
            <a:spAutoFit/>
          </a:bodyPr>
          <a:lstStyle/>
          <a:p>
            <a:pPr algn="ctr">
              <a:lnSpc>
                <a:spcPts val="1317"/>
              </a:lnSpc>
              <a:defRPr/>
            </a:pPr>
            <a:r>
              <a:rPr lang="en-US" sz="1100" spc="55" dirty="0">
                <a:solidFill>
                  <a:srgbClr val="000000"/>
                </a:solidFill>
                <a:latin typeface="Canva Sans"/>
              </a:rPr>
              <a:t>Academic &amp; Business Consultant </a:t>
            </a:r>
            <a:endParaRPr dirty="0"/>
          </a:p>
        </p:txBody>
      </p:sp>
      <p:sp>
        <p:nvSpPr>
          <p:cNvPr id="64" name="TextBox 4"/>
          <p:cNvSpPr txBox="1"/>
          <p:nvPr/>
        </p:nvSpPr>
        <p:spPr bwMode="auto">
          <a:xfrm>
            <a:off x="669675" y="181381"/>
            <a:ext cx="6792686" cy="602088"/>
          </a:xfrm>
          <a:prstGeom prst="rect">
            <a:avLst/>
          </a:prstGeom>
        </p:spPr>
        <p:txBody>
          <a:bodyPr wrap="square" lIns="0" tIns="0" rIns="0" bIns="0" rtlCol="0" anchor="t">
            <a:spAutoFit/>
          </a:bodyPr>
          <a:lstStyle/>
          <a:p>
            <a:pPr>
              <a:lnSpc>
                <a:spcPts val="4480"/>
              </a:lnSpc>
              <a:defRPr/>
            </a:pPr>
            <a:r>
              <a:rPr lang="en-US" sz="5000">
                <a:solidFill>
                  <a:srgbClr val="E14F3A"/>
                </a:solidFill>
                <a:latin typeface="Now Heavy"/>
              </a:rPr>
              <a:t>Our Team </a:t>
            </a:r>
            <a:endParaRPr/>
          </a:p>
        </p:txBody>
      </p:sp>
      <p:cxnSp>
        <p:nvCxnSpPr>
          <p:cNvPr id="65" name="Ευθεία γραμμή σύνδεσης 64"/>
          <p:cNvCxnSpPr>
            <a:cxnSpLocks/>
          </p:cNvCxnSpPr>
          <p:nvPr/>
        </p:nvCxnSpPr>
        <p:spPr bwMode="auto">
          <a:xfrm>
            <a:off x="669675" y="749387"/>
            <a:ext cx="4474096" cy="0"/>
          </a:xfrm>
          <a:prstGeom prst="line">
            <a:avLst/>
          </a:prstGeom>
        </p:spPr>
        <p:style>
          <a:lnRef idx="1">
            <a:schemeClr val="accent2"/>
          </a:lnRef>
          <a:fillRef idx="0">
            <a:schemeClr val="accent2"/>
          </a:fillRef>
          <a:effectRef idx="0">
            <a:schemeClr val="accent2"/>
          </a:effectRef>
          <a:fontRef idx="minor">
            <a:schemeClr val="tx1"/>
          </a:fontRef>
        </p:style>
      </p:cxnSp>
      <p:sp>
        <p:nvSpPr>
          <p:cNvPr id="66" name="TextBox 65">
            <a:extLst>
              <a:ext uri="{FF2B5EF4-FFF2-40B4-BE49-F238E27FC236}">
                <a16:creationId xmlns:a16="http://schemas.microsoft.com/office/drawing/2014/main" id="{B1755467-2432-877B-9EA7-6B30FEE2344E}"/>
              </a:ext>
            </a:extLst>
          </p:cNvPr>
          <p:cNvSpPr txBox="1"/>
          <p:nvPr/>
        </p:nvSpPr>
        <p:spPr>
          <a:xfrm>
            <a:off x="9719884" y="2463127"/>
            <a:ext cx="1983898" cy="430887"/>
          </a:xfrm>
          <a:prstGeom prst="rect">
            <a:avLst/>
          </a:prstGeom>
          <a:noFill/>
        </p:spPr>
        <p:txBody>
          <a:bodyPr wrap="square">
            <a:spAutoFit/>
          </a:bodyPr>
          <a:lstStyle/>
          <a:p>
            <a:r>
              <a:rPr lang="en-US" sz="1100" b="0" i="0" dirty="0">
                <a:solidFill>
                  <a:srgbClr val="212121"/>
                </a:solidFill>
                <a:effectLst/>
                <a:highlight>
                  <a:srgbClr val="FFFFFF"/>
                </a:highlight>
                <a:latin typeface="Canva Sans"/>
              </a:rPr>
              <a:t>Head of Office, Co-funded Projects Management</a:t>
            </a:r>
            <a:endParaRPr lang="el-GR" sz="1100" dirty="0">
              <a:latin typeface="Canva Sans"/>
            </a:endParaRPr>
          </a:p>
        </p:txBody>
      </p:sp>
      <p:sp>
        <p:nvSpPr>
          <p:cNvPr id="68" name="TextBox 67">
            <a:extLst>
              <a:ext uri="{FF2B5EF4-FFF2-40B4-BE49-F238E27FC236}">
                <a16:creationId xmlns:a16="http://schemas.microsoft.com/office/drawing/2014/main" id="{452AF8DD-70B8-EF6D-8943-EA0C6034BBB2}"/>
              </a:ext>
            </a:extLst>
          </p:cNvPr>
          <p:cNvSpPr txBox="1"/>
          <p:nvPr/>
        </p:nvSpPr>
        <p:spPr>
          <a:xfrm>
            <a:off x="7323952" y="4615586"/>
            <a:ext cx="2398778" cy="261610"/>
          </a:xfrm>
          <a:prstGeom prst="rect">
            <a:avLst/>
          </a:prstGeom>
          <a:noFill/>
        </p:spPr>
        <p:txBody>
          <a:bodyPr wrap="square">
            <a:spAutoFit/>
          </a:bodyPr>
          <a:lstStyle/>
          <a:p>
            <a:r>
              <a:rPr lang="en-US" sz="1100" b="0" i="0" dirty="0">
                <a:solidFill>
                  <a:srgbClr val="212121"/>
                </a:solidFill>
                <a:effectLst/>
                <a:highlight>
                  <a:srgbClr val="FFFFFF"/>
                </a:highlight>
                <a:latin typeface="Canva Sans"/>
              </a:rPr>
              <a:t>Telecoms and 5G Radio Engineer</a:t>
            </a:r>
            <a:endParaRPr lang="el-GR" sz="1100" dirty="0">
              <a:latin typeface="Canva Sans"/>
            </a:endParaRPr>
          </a:p>
        </p:txBody>
      </p:sp>
      <p:sp>
        <p:nvSpPr>
          <p:cNvPr id="69" name="TextBox 68">
            <a:extLst>
              <a:ext uri="{FF2B5EF4-FFF2-40B4-BE49-F238E27FC236}">
                <a16:creationId xmlns:a16="http://schemas.microsoft.com/office/drawing/2014/main" id="{DB91FA15-DBF7-AD7B-41C2-A180D58AD094}"/>
              </a:ext>
            </a:extLst>
          </p:cNvPr>
          <p:cNvSpPr txBox="1"/>
          <p:nvPr/>
        </p:nvSpPr>
        <p:spPr bwMode="auto">
          <a:xfrm>
            <a:off x="9624392" y="4575002"/>
            <a:ext cx="2398778" cy="261610"/>
          </a:xfrm>
          <a:prstGeom prst="rect">
            <a:avLst/>
          </a:prstGeom>
          <a:noFill/>
        </p:spPr>
        <p:txBody>
          <a:bodyPr wrap="square">
            <a:spAutoFit/>
          </a:bodyPr>
          <a:lstStyle/>
          <a:p>
            <a:r>
              <a:rPr lang="en-US" sz="1100" b="0" i="0" dirty="0">
                <a:solidFill>
                  <a:srgbClr val="212121"/>
                </a:solidFill>
                <a:effectLst/>
                <a:highlight>
                  <a:srgbClr val="FFFFFF"/>
                </a:highlight>
                <a:latin typeface="Canva Sans"/>
              </a:rPr>
              <a:t>Cloud Infrastructure Engineer </a:t>
            </a:r>
            <a:endParaRPr lang="el-GR" sz="1100" dirty="0">
              <a:latin typeface="Canva Sans"/>
            </a:endParaRPr>
          </a:p>
        </p:txBody>
      </p:sp>
      <p:sp>
        <p:nvSpPr>
          <p:cNvPr id="70" name="TextBox 69">
            <a:extLst>
              <a:ext uri="{FF2B5EF4-FFF2-40B4-BE49-F238E27FC236}">
                <a16:creationId xmlns:a16="http://schemas.microsoft.com/office/drawing/2014/main" id="{2C3541C1-D0C3-E077-87B9-E27E688BE63E}"/>
              </a:ext>
            </a:extLst>
          </p:cNvPr>
          <p:cNvSpPr txBox="1"/>
          <p:nvPr/>
        </p:nvSpPr>
        <p:spPr bwMode="auto">
          <a:xfrm>
            <a:off x="401323" y="6528605"/>
            <a:ext cx="2398778" cy="261610"/>
          </a:xfrm>
          <a:prstGeom prst="rect">
            <a:avLst/>
          </a:prstGeom>
          <a:noFill/>
        </p:spPr>
        <p:txBody>
          <a:bodyPr wrap="square">
            <a:spAutoFit/>
          </a:bodyPr>
          <a:lstStyle/>
          <a:p>
            <a:r>
              <a:rPr lang="en-US" sz="1100" b="0" i="0" dirty="0">
                <a:solidFill>
                  <a:srgbClr val="212121"/>
                </a:solidFill>
                <a:effectLst/>
                <a:highlight>
                  <a:srgbClr val="FFFFFF"/>
                </a:highlight>
                <a:latin typeface="Canva Sans"/>
              </a:rPr>
              <a:t>Senior Security Engineer</a:t>
            </a:r>
            <a:endParaRPr lang="el-GR" sz="1100" dirty="0">
              <a:latin typeface="Canva Sans"/>
            </a:endParaRPr>
          </a:p>
        </p:txBody>
      </p:sp>
      <p:sp>
        <p:nvSpPr>
          <p:cNvPr id="73" name="TextBox 72">
            <a:extLst>
              <a:ext uri="{FF2B5EF4-FFF2-40B4-BE49-F238E27FC236}">
                <a16:creationId xmlns:a16="http://schemas.microsoft.com/office/drawing/2014/main" id="{AEE3B8FF-D8D0-204D-AC25-515BBB0C3B9D}"/>
              </a:ext>
            </a:extLst>
          </p:cNvPr>
          <p:cNvSpPr txBox="1"/>
          <p:nvPr/>
        </p:nvSpPr>
        <p:spPr>
          <a:xfrm>
            <a:off x="2649460" y="6553912"/>
            <a:ext cx="2398778" cy="269850"/>
          </a:xfrm>
          <a:prstGeom prst="rect">
            <a:avLst/>
          </a:prstGeom>
          <a:noFill/>
        </p:spPr>
        <p:txBody>
          <a:bodyPr wrap="square">
            <a:spAutoFit/>
          </a:bodyPr>
          <a:lstStyle/>
          <a:p>
            <a:r>
              <a:rPr lang="en-US" sz="1100" b="0" i="0" dirty="0">
                <a:solidFill>
                  <a:srgbClr val="212121"/>
                </a:solidFill>
                <a:effectLst/>
                <a:highlight>
                  <a:srgbClr val="FFFFFF"/>
                </a:highlight>
                <a:latin typeface="Canva Sans"/>
              </a:rPr>
              <a:t>Senior Cloud Infrastructure Engineer</a:t>
            </a:r>
            <a:endParaRPr lang="el-GR" sz="1100" dirty="0">
              <a:latin typeface="Canva Sans"/>
            </a:endParaRPr>
          </a:p>
        </p:txBody>
      </p:sp>
      <p:sp>
        <p:nvSpPr>
          <p:cNvPr id="75" name="TextBox 74">
            <a:extLst>
              <a:ext uri="{FF2B5EF4-FFF2-40B4-BE49-F238E27FC236}">
                <a16:creationId xmlns:a16="http://schemas.microsoft.com/office/drawing/2014/main" id="{7780FCAC-9215-93BD-49EE-79D7B5985480}"/>
              </a:ext>
            </a:extLst>
          </p:cNvPr>
          <p:cNvSpPr txBox="1"/>
          <p:nvPr/>
        </p:nvSpPr>
        <p:spPr>
          <a:xfrm>
            <a:off x="5122732" y="6562152"/>
            <a:ext cx="2086484" cy="261610"/>
          </a:xfrm>
          <a:prstGeom prst="rect">
            <a:avLst/>
          </a:prstGeom>
          <a:noFill/>
        </p:spPr>
        <p:txBody>
          <a:bodyPr wrap="square">
            <a:spAutoFit/>
          </a:bodyPr>
          <a:lstStyle/>
          <a:p>
            <a:r>
              <a:rPr lang="en-US" sz="1100" b="0" i="0" dirty="0">
                <a:solidFill>
                  <a:srgbClr val="212121"/>
                </a:solidFill>
                <a:effectLst/>
                <a:highlight>
                  <a:srgbClr val="FFFFFF"/>
                </a:highlight>
                <a:latin typeface="Canva Sans"/>
              </a:rPr>
              <a:t>Junior Front-End Web Developer</a:t>
            </a:r>
            <a:endParaRPr lang="el-GR" sz="1100" dirty="0">
              <a:latin typeface="Canva Sans"/>
            </a:endParaRPr>
          </a:p>
        </p:txBody>
      </p:sp>
      <p:pic>
        <p:nvPicPr>
          <p:cNvPr id="79" name="Εικόνα 78" descr="Εικόνα που περιέχει άτομο, ανθρώπινο πρόσωπο, εξωτερικός χώρος/ύπαιθρος, δέντρο&#10;&#10;Περιγραφή που δημιουργήθηκε αυτόματα">
            <a:extLst>
              <a:ext uri="{FF2B5EF4-FFF2-40B4-BE49-F238E27FC236}">
                <a16:creationId xmlns:a16="http://schemas.microsoft.com/office/drawing/2014/main" id="{282EF101-E0A6-B4BC-4E50-79C1377380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65418" y="4910699"/>
            <a:ext cx="1385780" cy="1413447"/>
          </a:xfrm>
          <a:prstGeom prst="rect">
            <a:avLst/>
          </a:prstGeom>
        </p:spPr>
      </p:pic>
      <p:pic>
        <p:nvPicPr>
          <p:cNvPr id="35" name="Picture 34">
            <a:extLst>
              <a:ext uri="{FF2B5EF4-FFF2-40B4-BE49-F238E27FC236}">
                <a16:creationId xmlns:a16="http://schemas.microsoft.com/office/drawing/2014/main" id="{1810E346-DF6D-6D43-8EF0-9EAD4A642318}"/>
              </a:ext>
            </a:extLst>
          </p:cNvPr>
          <p:cNvPicPr>
            <a:picLocks noChangeAspect="1"/>
          </p:cNvPicPr>
          <p:nvPr/>
        </p:nvPicPr>
        <p:blipFill>
          <a:blip r:embed="rId16"/>
          <a:stretch>
            <a:fillRect/>
          </a:stretch>
        </p:blipFill>
        <p:spPr>
          <a:xfrm>
            <a:off x="7508412" y="4877195"/>
            <a:ext cx="1418935" cy="1418935"/>
          </a:xfrm>
          <a:prstGeom prst="rect">
            <a:avLst/>
          </a:prstGeom>
        </p:spPr>
      </p:pic>
      <p:sp>
        <p:nvSpPr>
          <p:cNvPr id="60" name="TextBox 55">
            <a:extLst>
              <a:ext uri="{FF2B5EF4-FFF2-40B4-BE49-F238E27FC236}">
                <a16:creationId xmlns:a16="http://schemas.microsoft.com/office/drawing/2014/main" id="{4821351B-BE48-6CC9-A1DD-4B9DE052782F}"/>
              </a:ext>
            </a:extLst>
          </p:cNvPr>
          <p:cNvSpPr txBox="1"/>
          <p:nvPr/>
        </p:nvSpPr>
        <p:spPr bwMode="auto">
          <a:xfrm>
            <a:off x="7058607" y="6431095"/>
            <a:ext cx="2572685" cy="222240"/>
          </a:xfrm>
          <a:prstGeom prst="rect">
            <a:avLst/>
          </a:prstGeom>
        </p:spPr>
        <p:txBody>
          <a:bodyPr lIns="0" tIns="0" rIns="0" bIns="0" rtlCol="0" anchor="t">
            <a:spAutoFit/>
          </a:bodyPr>
          <a:lstStyle/>
          <a:p>
            <a:pPr algn="ctr">
              <a:lnSpc>
                <a:spcPts val="1756"/>
              </a:lnSpc>
              <a:defRPr/>
            </a:pPr>
            <a:r>
              <a:rPr lang="en-US" sz="1450" spc="73" dirty="0">
                <a:solidFill>
                  <a:srgbClr val="000000"/>
                </a:solidFill>
                <a:latin typeface="Canva Sans"/>
              </a:rPr>
              <a:t>Konstantinos Pournaras </a:t>
            </a:r>
            <a:endParaRPr dirty="0"/>
          </a:p>
        </p:txBody>
      </p:sp>
      <p:sp>
        <p:nvSpPr>
          <p:cNvPr id="62" name="TextBox 61">
            <a:extLst>
              <a:ext uri="{FF2B5EF4-FFF2-40B4-BE49-F238E27FC236}">
                <a16:creationId xmlns:a16="http://schemas.microsoft.com/office/drawing/2014/main" id="{161F7760-C6A3-7DF8-45B1-3AD2E10D84E0}"/>
              </a:ext>
            </a:extLst>
          </p:cNvPr>
          <p:cNvSpPr txBox="1"/>
          <p:nvPr/>
        </p:nvSpPr>
        <p:spPr bwMode="auto">
          <a:xfrm>
            <a:off x="7397383" y="6562152"/>
            <a:ext cx="2086484" cy="261610"/>
          </a:xfrm>
          <a:prstGeom prst="rect">
            <a:avLst/>
          </a:prstGeom>
          <a:noFill/>
        </p:spPr>
        <p:txBody>
          <a:bodyPr wrap="square">
            <a:spAutoFit/>
          </a:bodyPr>
          <a:lstStyle/>
          <a:p>
            <a:r>
              <a:rPr lang="en-US" sz="1100" b="0" i="0" dirty="0">
                <a:solidFill>
                  <a:srgbClr val="212121"/>
                </a:solidFill>
                <a:effectLst/>
                <a:highlight>
                  <a:srgbClr val="FFFFFF"/>
                </a:highlight>
                <a:latin typeface="Canva Sans"/>
              </a:rPr>
              <a:t>Junior Networks Engineer</a:t>
            </a:r>
            <a:endParaRPr lang="el-GR" sz="1100" dirty="0">
              <a:latin typeface="Canva Sans"/>
            </a:endParaRPr>
          </a:p>
        </p:txBody>
      </p:sp>
    </p:spTree>
    <p:extLst>
      <p:ext uri="{BB962C8B-B14F-4D97-AF65-F5344CB8AC3E}">
        <p14:creationId xmlns:p14="http://schemas.microsoft.com/office/powerpoint/2010/main" val="3517224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16" y="2819400"/>
            <a:ext cx="12192000" cy="4141728"/>
            <a:chOff x="0" y="0"/>
            <a:chExt cx="4816593" cy="1636238"/>
          </a:xfrm>
        </p:grpSpPr>
        <p:sp>
          <p:nvSpPr>
            <p:cNvPr id="3" name="Freeform 3"/>
            <p:cNvSpPr/>
            <p:nvPr/>
          </p:nvSpPr>
          <p:spPr>
            <a:xfrm>
              <a:off x="0" y="0"/>
              <a:ext cx="4816592" cy="1636238"/>
            </a:xfrm>
            <a:custGeom>
              <a:avLst/>
              <a:gdLst/>
              <a:ahLst/>
              <a:cxnLst/>
              <a:rect l="l" t="t" r="r" b="b"/>
              <a:pathLst>
                <a:path w="4816592" h="1636238">
                  <a:moveTo>
                    <a:pt x="0" y="0"/>
                  </a:moveTo>
                  <a:lnTo>
                    <a:pt x="4816592" y="0"/>
                  </a:lnTo>
                  <a:lnTo>
                    <a:pt x="4816592" y="1636238"/>
                  </a:lnTo>
                  <a:lnTo>
                    <a:pt x="0" y="1636238"/>
                  </a:lnTo>
                  <a:close/>
                </a:path>
              </a:pathLst>
            </a:custGeom>
            <a:solidFill>
              <a:srgbClr val="FF914D"/>
            </a:solidFill>
          </p:spPr>
          <p:txBody>
            <a:bodyPr/>
            <a:lstStyle/>
            <a:p>
              <a:endParaRPr lang="el-GR" sz="1200"/>
            </a:p>
          </p:txBody>
        </p:sp>
        <p:sp>
          <p:nvSpPr>
            <p:cNvPr id="4" name="TextBox 4"/>
            <p:cNvSpPr txBox="1"/>
            <p:nvPr/>
          </p:nvSpPr>
          <p:spPr>
            <a:xfrm>
              <a:off x="0" y="-38100"/>
              <a:ext cx="4816593" cy="1674338"/>
            </a:xfrm>
            <a:prstGeom prst="rect">
              <a:avLst/>
            </a:prstGeom>
          </p:spPr>
          <p:txBody>
            <a:bodyPr lIns="33867" tIns="33867" rIns="33867" bIns="33867" rtlCol="0" anchor="ctr"/>
            <a:lstStyle/>
            <a:p>
              <a:pPr algn="ctr">
                <a:lnSpc>
                  <a:spcPts val="1773"/>
                </a:lnSpc>
                <a:spcBef>
                  <a:spcPct val="0"/>
                </a:spcBef>
              </a:pPr>
              <a:endParaRPr sz="1200"/>
            </a:p>
          </p:txBody>
        </p:sp>
      </p:grpSp>
      <p:sp>
        <p:nvSpPr>
          <p:cNvPr id="5" name="Freeform 5"/>
          <p:cNvSpPr/>
          <p:nvPr/>
        </p:nvSpPr>
        <p:spPr>
          <a:xfrm>
            <a:off x="6932331" y="1523698"/>
            <a:ext cx="4990797" cy="3581701"/>
          </a:xfrm>
          <a:custGeom>
            <a:avLst/>
            <a:gdLst/>
            <a:ahLst/>
            <a:cxnLst/>
            <a:rect l="l" t="t" r="r" b="b"/>
            <a:pathLst>
              <a:path w="7486196" h="5292740">
                <a:moveTo>
                  <a:pt x="0" y="0"/>
                </a:moveTo>
                <a:lnTo>
                  <a:pt x="7486195" y="0"/>
                </a:lnTo>
                <a:lnTo>
                  <a:pt x="7486195" y="5292740"/>
                </a:lnTo>
                <a:lnTo>
                  <a:pt x="0" y="5292740"/>
                </a:lnTo>
                <a:lnTo>
                  <a:pt x="0" y="0"/>
                </a:lnTo>
                <a:close/>
              </a:path>
            </a:pathLst>
          </a:custGeom>
          <a:blipFill>
            <a:blip r:embed="rId2"/>
            <a:stretch>
              <a:fillRect/>
            </a:stretch>
          </a:blipFill>
        </p:spPr>
        <p:txBody>
          <a:bodyPr/>
          <a:lstStyle/>
          <a:p>
            <a:endParaRPr lang="el-GR" sz="1200"/>
          </a:p>
        </p:txBody>
      </p:sp>
      <p:sp>
        <p:nvSpPr>
          <p:cNvPr id="6" name="Freeform 6"/>
          <p:cNvSpPr/>
          <p:nvPr/>
        </p:nvSpPr>
        <p:spPr>
          <a:xfrm>
            <a:off x="115725" y="1318615"/>
            <a:ext cx="6614793" cy="3786784"/>
          </a:xfrm>
          <a:custGeom>
            <a:avLst/>
            <a:gdLst/>
            <a:ahLst/>
            <a:cxnLst/>
            <a:rect l="l" t="t" r="r" b="b"/>
            <a:pathLst>
              <a:path w="9922190" h="5600365">
                <a:moveTo>
                  <a:pt x="0" y="0"/>
                </a:moveTo>
                <a:lnTo>
                  <a:pt x="9922190" y="0"/>
                </a:lnTo>
                <a:lnTo>
                  <a:pt x="9922190" y="5600365"/>
                </a:lnTo>
                <a:lnTo>
                  <a:pt x="0" y="5600365"/>
                </a:lnTo>
                <a:lnTo>
                  <a:pt x="0" y="0"/>
                </a:lnTo>
                <a:close/>
              </a:path>
            </a:pathLst>
          </a:custGeom>
          <a:blipFill>
            <a:blip r:embed="rId3"/>
            <a:stretch>
              <a:fillRect/>
            </a:stretch>
          </a:blipFill>
        </p:spPr>
        <p:txBody>
          <a:bodyPr/>
          <a:lstStyle/>
          <a:p>
            <a:endParaRPr lang="el-GR" sz="1200"/>
          </a:p>
        </p:txBody>
      </p:sp>
      <p:sp>
        <p:nvSpPr>
          <p:cNvPr id="7" name="TextBox 7"/>
          <p:cNvSpPr txBox="1"/>
          <p:nvPr/>
        </p:nvSpPr>
        <p:spPr>
          <a:xfrm>
            <a:off x="233994" y="5608295"/>
            <a:ext cx="3418350" cy="422167"/>
          </a:xfrm>
          <a:prstGeom prst="rect">
            <a:avLst/>
          </a:prstGeom>
        </p:spPr>
        <p:txBody>
          <a:bodyPr lIns="0" tIns="0" rIns="0" bIns="0" rtlCol="0" anchor="t">
            <a:spAutoFit/>
          </a:bodyPr>
          <a:lstStyle/>
          <a:p>
            <a:pPr>
              <a:lnSpc>
                <a:spcPts val="1680"/>
              </a:lnSpc>
            </a:pPr>
            <a:r>
              <a:rPr lang="en-US" sz="1600" dirty="0">
                <a:solidFill>
                  <a:srgbClr val="4A4640"/>
                </a:solidFill>
                <a:highlight>
                  <a:srgbClr val="FFFF00"/>
                </a:highlight>
                <a:latin typeface="Calibri" panose="020F0502020204030204" pitchFamily="34" charset="0"/>
                <a:ea typeface="Calibri" panose="020F0502020204030204" pitchFamily="34" charset="0"/>
                <a:cs typeface="Calibri" panose="020F0502020204030204" pitchFamily="34" charset="0"/>
              </a:rPr>
              <a:t>Website: https://www.p-net.gr </a:t>
            </a:r>
          </a:p>
          <a:p>
            <a:pPr>
              <a:lnSpc>
                <a:spcPts val="1680"/>
              </a:lnSpc>
            </a:pPr>
            <a:endParaRPr lang="en-US" sz="1200" dirty="0">
              <a:solidFill>
                <a:srgbClr val="4A4640"/>
              </a:solidFill>
              <a:latin typeface="Now"/>
            </a:endParaRPr>
          </a:p>
        </p:txBody>
      </p:sp>
      <p:sp>
        <p:nvSpPr>
          <p:cNvPr id="8" name="TextBox 8"/>
          <p:cNvSpPr txBox="1"/>
          <p:nvPr/>
        </p:nvSpPr>
        <p:spPr>
          <a:xfrm>
            <a:off x="6975495" y="5608295"/>
            <a:ext cx="4947633" cy="436017"/>
          </a:xfrm>
          <a:prstGeom prst="rect">
            <a:avLst/>
          </a:prstGeom>
        </p:spPr>
        <p:txBody>
          <a:bodyPr wrap="square" lIns="0" tIns="0" rIns="0" bIns="0" rtlCol="0" anchor="t">
            <a:spAutoFit/>
          </a:bodyPr>
          <a:lstStyle/>
          <a:p>
            <a:pPr>
              <a:lnSpc>
                <a:spcPts val="1680"/>
              </a:lnSpc>
            </a:pPr>
            <a:r>
              <a:rPr lang="en-US" sz="1600" b="1" dirty="0">
                <a:solidFill>
                  <a:srgbClr val="4A4640"/>
                </a:solidFill>
                <a:latin typeface="+mj-lt"/>
              </a:rPr>
              <a:t>Brochure</a:t>
            </a:r>
            <a:r>
              <a:rPr lang="en-US" sz="1600" dirty="0">
                <a:solidFill>
                  <a:srgbClr val="4A4640"/>
                </a:solidFill>
                <a:latin typeface="+mj-lt"/>
              </a:rPr>
              <a:t> for marketing purposes describing p-NET’s purpose, services and partners. </a:t>
            </a:r>
          </a:p>
        </p:txBody>
      </p:sp>
      <p:cxnSp>
        <p:nvCxnSpPr>
          <p:cNvPr id="10" name="Ευθεία γραμμή σύνδεσης 9">
            <a:extLst>
              <a:ext uri="{FF2B5EF4-FFF2-40B4-BE49-F238E27FC236}">
                <a16:creationId xmlns:a16="http://schemas.microsoft.com/office/drawing/2014/main" id="{2ACF98B9-30A9-09A5-781F-D73F0177E13A}"/>
              </a:ext>
            </a:extLst>
          </p:cNvPr>
          <p:cNvCxnSpPr>
            <a:cxnSpLocks/>
          </p:cNvCxnSpPr>
          <p:nvPr/>
        </p:nvCxnSpPr>
        <p:spPr bwMode="auto">
          <a:xfrm>
            <a:off x="355600" y="686737"/>
            <a:ext cx="6619895" cy="0"/>
          </a:xfrm>
          <a:prstGeom prst="line">
            <a:avLst/>
          </a:prstGeom>
        </p:spPr>
        <p:style>
          <a:lnRef idx="1">
            <a:schemeClr val="accent2"/>
          </a:lnRef>
          <a:fillRef idx="0">
            <a:schemeClr val="accent2"/>
          </a:fillRef>
          <a:effectRef idx="0">
            <a:schemeClr val="accent2"/>
          </a:effectRef>
          <a:fontRef idx="minor">
            <a:schemeClr val="tx1"/>
          </a:fontRef>
        </p:style>
      </p:cxnSp>
      <p:sp>
        <p:nvSpPr>
          <p:cNvPr id="13" name="TextBox 4">
            <a:extLst>
              <a:ext uri="{FF2B5EF4-FFF2-40B4-BE49-F238E27FC236}">
                <a16:creationId xmlns:a16="http://schemas.microsoft.com/office/drawing/2014/main" id="{F963C8D7-55F0-E943-38AB-710E0181BD2C}"/>
              </a:ext>
            </a:extLst>
          </p:cNvPr>
          <p:cNvSpPr txBox="1"/>
          <p:nvPr/>
        </p:nvSpPr>
        <p:spPr bwMode="auto">
          <a:xfrm>
            <a:off x="407368" y="295656"/>
            <a:ext cx="6748512" cy="471347"/>
          </a:xfrm>
          <a:prstGeom prst="rect">
            <a:avLst/>
          </a:prstGeom>
        </p:spPr>
        <p:txBody>
          <a:bodyPr wrap="square" lIns="0" tIns="0" rIns="0" bIns="0" rtlCol="0" anchor="t">
            <a:spAutoFit/>
          </a:bodyPr>
          <a:lstStyle/>
          <a:p>
            <a:pPr>
              <a:lnSpc>
                <a:spcPts val="2987"/>
              </a:lnSpc>
              <a:defRPr/>
            </a:pPr>
            <a:r>
              <a:rPr lang="en-US" sz="5000" dirty="0">
                <a:solidFill>
                  <a:srgbClr val="E14F3A"/>
                </a:solidFill>
                <a:latin typeface="Now Heavy"/>
              </a:rPr>
              <a:t>Our Digital Presence</a:t>
            </a:r>
            <a:endParaRPr lang="en-US" sz="2400" dirty="0">
              <a:latin typeface="Now Heavy"/>
            </a:endParaRPr>
          </a:p>
        </p:txBody>
      </p:sp>
    </p:spTree>
    <p:extLst>
      <p:ext uri="{BB962C8B-B14F-4D97-AF65-F5344CB8AC3E}">
        <p14:creationId xmlns:p14="http://schemas.microsoft.com/office/powerpoint/2010/main" val="3392687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1497</TotalTime>
  <Words>2831</Words>
  <Application>Microsoft Office PowerPoint</Application>
  <DocSecurity>0</DocSecurity>
  <PresentationFormat>Ευρεία οθόνη</PresentationFormat>
  <Paragraphs>408</Paragraphs>
  <Slides>39</Slides>
  <Notes>1</Notes>
  <HiddenSlides>0</HiddenSlides>
  <MMClips>0</MMClips>
  <ScaleCrop>false</ScaleCrop>
  <HeadingPairs>
    <vt:vector size="6" baseType="variant">
      <vt:variant>
        <vt:lpstr>Γραμματοσειρές που χρησιμοποιούνται</vt:lpstr>
      </vt:variant>
      <vt:variant>
        <vt:i4>19</vt:i4>
      </vt:variant>
      <vt:variant>
        <vt:lpstr>Θέμα</vt:lpstr>
      </vt:variant>
      <vt:variant>
        <vt:i4>1</vt:i4>
      </vt:variant>
      <vt:variant>
        <vt:lpstr>Τίτλοι διαφανειών</vt:lpstr>
      </vt:variant>
      <vt:variant>
        <vt:i4>39</vt:i4>
      </vt:variant>
    </vt:vector>
  </HeadingPairs>
  <TitlesOfParts>
    <vt:vector size="59" baseType="lpstr">
      <vt:lpstr>AkayaKanadaka</vt:lpstr>
      <vt:lpstr>Aptos</vt:lpstr>
      <vt:lpstr>Arial</vt:lpstr>
      <vt:lpstr>Barlow Bold</vt:lpstr>
      <vt:lpstr>Barlow Semi-Bold</vt:lpstr>
      <vt:lpstr>Barlow SemiCondensed</vt:lpstr>
      <vt:lpstr>Brush Script MT</vt:lpstr>
      <vt:lpstr>Calibri</vt:lpstr>
      <vt:lpstr>Calibri (MS)</vt:lpstr>
      <vt:lpstr>Calibri Light</vt:lpstr>
      <vt:lpstr>Canva Sans</vt:lpstr>
      <vt:lpstr>Ericsson Hilda</vt:lpstr>
      <vt:lpstr>Now</vt:lpstr>
      <vt:lpstr>Now </vt:lpstr>
      <vt:lpstr>Now Bold</vt:lpstr>
      <vt:lpstr>Now Heavy</vt:lpstr>
      <vt:lpstr>Open Sans</vt:lpstr>
      <vt:lpstr>Segoe UI</vt:lpstr>
      <vt:lpstr>Wingdings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Chrysanthi Chimona</cp:lastModifiedBy>
  <cp:revision>136</cp:revision>
  <dcterms:created xsi:type="dcterms:W3CDTF">2022-02-22T08:20:49Z</dcterms:created>
  <dcterms:modified xsi:type="dcterms:W3CDTF">2024-05-16T05:20:53Z</dcterms:modified>
  <cp:category/>
  <dc:identifier/>
  <cp:contentStatus/>
  <dc:language/>
  <cp:version/>
</cp:coreProperties>
</file>